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4097" r:id="rId2"/>
    <p:sldId id="4001" r:id="rId3"/>
    <p:sldId id="4098" r:id="rId4"/>
    <p:sldId id="4094" r:id="rId5"/>
    <p:sldId id="3967" r:id="rId6"/>
    <p:sldId id="1089" r:id="rId7"/>
    <p:sldId id="1093" r:id="rId8"/>
    <p:sldId id="284" r:id="rId9"/>
    <p:sldId id="4099" r:id="rId10"/>
    <p:sldId id="4100" r:id="rId11"/>
    <p:sldId id="1675" r:id="rId12"/>
    <p:sldId id="1669" r:id="rId13"/>
    <p:sldId id="3970" r:id="rId14"/>
    <p:sldId id="1648" r:id="rId15"/>
    <p:sldId id="1644" r:id="rId16"/>
    <p:sldId id="4101" r:id="rId17"/>
    <p:sldId id="1646" r:id="rId18"/>
    <p:sldId id="1092" r:id="rId19"/>
    <p:sldId id="1659" r:id="rId20"/>
    <p:sldId id="1660" r:id="rId21"/>
    <p:sldId id="1661" r:id="rId22"/>
    <p:sldId id="1664" r:id="rId23"/>
    <p:sldId id="1641" r:id="rId24"/>
    <p:sldId id="3504" r:id="rId25"/>
    <p:sldId id="1098" r:id="rId26"/>
    <p:sldId id="1094" r:id="rId27"/>
    <p:sldId id="3962" r:id="rId28"/>
    <p:sldId id="1096" r:id="rId29"/>
    <p:sldId id="1097" r:id="rId30"/>
    <p:sldId id="1119" r:id="rId31"/>
    <p:sldId id="3969" r:id="rId32"/>
    <p:sldId id="1683" r:id="rId33"/>
    <p:sldId id="3971" r:id="rId34"/>
    <p:sldId id="3972" r:id="rId35"/>
    <p:sldId id="3963" r:id="rId36"/>
    <p:sldId id="1109" r:id="rId37"/>
    <p:sldId id="1117" r:id="rId38"/>
    <p:sldId id="1106" r:id="rId39"/>
    <p:sldId id="1105" r:id="rId40"/>
    <p:sldId id="3973" r:id="rId41"/>
    <p:sldId id="3974" r:id="rId42"/>
    <p:sldId id="3960" r:id="rId43"/>
    <p:sldId id="1104" r:id="rId44"/>
    <p:sldId id="1656" r:id="rId45"/>
    <p:sldId id="1120" r:id="rId46"/>
    <p:sldId id="1657" r:id="rId47"/>
    <p:sldId id="1122" r:id="rId48"/>
    <p:sldId id="1121" r:id="rId49"/>
    <p:sldId id="1663" r:id="rId50"/>
    <p:sldId id="1127" r:id="rId51"/>
    <p:sldId id="3981" r:id="rId52"/>
    <p:sldId id="277" r:id="rId53"/>
    <p:sldId id="3982" r:id="rId54"/>
    <p:sldId id="3983" r:id="rId55"/>
    <p:sldId id="3984" r:id="rId56"/>
    <p:sldId id="3964" r:id="rId57"/>
    <p:sldId id="1112" r:id="rId58"/>
    <p:sldId id="1665" r:id="rId59"/>
    <p:sldId id="1680" r:id="rId60"/>
    <p:sldId id="1649" r:id="rId61"/>
    <p:sldId id="3965" r:id="rId62"/>
    <p:sldId id="3966" r:id="rId63"/>
    <p:sldId id="4095" r:id="rId64"/>
    <p:sldId id="4086" r:id="rId65"/>
    <p:sldId id="1113" r:id="rId66"/>
    <p:sldId id="1107" r:id="rId67"/>
    <p:sldId id="1673" r:id="rId68"/>
    <p:sldId id="1674" r:id="rId69"/>
    <p:sldId id="4096" r:id="rId70"/>
    <p:sldId id="1672" r:id="rId71"/>
    <p:sldId id="1677" r:id="rId72"/>
    <p:sldId id="1668" r:id="rId73"/>
    <p:sldId id="4070" r:id="rId74"/>
    <p:sldId id="1114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 autoAdjust="0"/>
    <p:restoredTop sz="94731"/>
  </p:normalViewPr>
  <p:slideViewPr>
    <p:cSldViewPr snapToGrid="0">
      <p:cViewPr varScale="1">
        <p:scale>
          <a:sx n="100" d="100"/>
          <a:sy n="100" d="100"/>
        </p:scale>
        <p:origin x="184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9" d="100"/>
        <a:sy n="149" d="100"/>
      </p:scale>
      <p:origin x="0" y="-2888"/>
    </p:cViewPr>
  </p:sorterViewPr>
  <p:notesViewPr>
    <p:cSldViewPr snapToGrid="0">
      <p:cViewPr varScale="1">
        <p:scale>
          <a:sx n="48" d="100"/>
          <a:sy n="48" d="100"/>
        </p:scale>
        <p:origin x="237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EEC2D-915B-4682-A2AC-44D4EBD26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04C3-A156-41CD-8D51-C9B555A9E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1D80E-1FE6-4BDA-B388-315281BBBD7A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0F8D7-A9CD-4684-ADEA-4CA93CD9F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1583-6A74-4E73-9A92-07D7CE1A7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892B-5385-4FD2-96AF-2B3C2B40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205-1ECB-4F65-B24D-BD27FFA23B94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6467-982F-43FA-9555-C83E47AD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0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4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whiteblack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USDist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Dartmouth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April-May,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52820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356064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5209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Ratio of Shares (Share of Wealth/Share of Families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$983,400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$142,500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$165,500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$657,200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106075" y="3918903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40112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179286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67430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1417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33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93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0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74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53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There are clearly enormous differences in wealth held by parents of Black and White children.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65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63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B2DB-40EB-A74D-BCFF-FB7A6C99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17" y="114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</a:t>
            </a:r>
            <a:r>
              <a:rPr lang="en-US" sz="3600" dirty="0"/>
              <a:t> – Racial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3612-0DE0-BA4D-A273-07CA0620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2BDBF-96E6-774A-B187-ADCFFD5FCBF2}"/>
              </a:ext>
            </a:extLst>
          </p:cNvPr>
          <p:cNvSpPr/>
          <p:nvPr/>
        </p:nvSpPr>
        <p:spPr>
          <a:xfrm>
            <a:off x="6491591" y="64414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Economic Policy Institute, </a:t>
            </a:r>
            <a:r>
              <a:rPr lang="en-US" sz="1400" i="1" dirty="0"/>
              <a:t>State of Working America</a:t>
            </a:r>
            <a:r>
              <a:rPr lang="en-US" sz="1400" dirty="0"/>
              <a:t>, 2012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B28A5-B0D3-44A9-A830-91115C794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95" y="875446"/>
            <a:ext cx="6982329" cy="5200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61FB8-7C15-4172-A810-5432997682F4}"/>
              </a:ext>
            </a:extLst>
          </p:cNvPr>
          <p:cNvSpPr txBox="1"/>
          <p:nvPr/>
        </p:nvSpPr>
        <p:spPr>
          <a:xfrm>
            <a:off x="121224" y="3075057"/>
            <a:ext cx="2451288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staying poor, if born poor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3EFEA3-332E-4F00-877A-E63B8C5F3D87}"/>
              </a:ext>
            </a:extLst>
          </p:cNvPr>
          <p:cNvSpPr/>
          <p:nvPr/>
        </p:nvSpPr>
        <p:spPr>
          <a:xfrm>
            <a:off x="3096768" y="1938528"/>
            <a:ext cx="975360" cy="357225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7DF3A-501D-465F-86E2-D0D776D9AFB5}"/>
              </a:ext>
            </a:extLst>
          </p:cNvPr>
          <p:cNvSpPr txBox="1"/>
          <p:nvPr/>
        </p:nvSpPr>
        <p:spPr>
          <a:xfrm>
            <a:off x="9399024" y="3989457"/>
            <a:ext cx="2295471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</a:t>
            </a:r>
            <a:r>
              <a:rPr lang="en-US" sz="2000" i="1" dirty="0"/>
              <a:t>becoming</a:t>
            </a:r>
            <a:r>
              <a:rPr lang="en-US" sz="2000" dirty="0"/>
              <a:t> poor, if born rich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02CA77-AE6C-48D4-879E-8A42B560CAA7}"/>
              </a:ext>
            </a:extLst>
          </p:cNvPr>
          <p:cNvSpPr/>
          <p:nvPr/>
        </p:nvSpPr>
        <p:spPr>
          <a:xfrm>
            <a:off x="8119874" y="3594969"/>
            <a:ext cx="975360" cy="18867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Greater labor force participation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926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5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20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00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Soft skills &amp; personal responsibility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Entrepreneurship 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Incarceration rates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(4/18): 	US Economy &amp; Russia/Ukraine Conflict</a:t>
            </a:r>
          </a:p>
          <a:p>
            <a:pPr lvl="1"/>
            <a:r>
              <a:rPr lang="en-US" dirty="0"/>
              <a:t>Week 2 (4/25): 	Trade and Globalization (Alan Deardorff, University of Michigan)</a:t>
            </a:r>
          </a:p>
          <a:p>
            <a:pPr lvl="1"/>
            <a:r>
              <a:rPr lang="en-US" b="1" dirty="0"/>
              <a:t>Week 3 (5/2): 	The Black-White Wealth Gap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/>
            <a:r>
              <a:rPr lang="en-US" dirty="0"/>
              <a:t>Week 4 (5/9): 	Federal Debt (Brian Peterson, Central College)</a:t>
            </a:r>
          </a:p>
          <a:p>
            <a:pPr lvl="1"/>
            <a:r>
              <a:rPr lang="en-US" dirty="0"/>
              <a:t>Week 5 (5/16):	Autonomous Vehicles (Jon </a:t>
            </a:r>
            <a:r>
              <a:rPr lang="en-US" dirty="0" err="1"/>
              <a:t>Haveman</a:t>
            </a:r>
            <a:r>
              <a:rPr lang="en-US" dirty="0"/>
              <a:t>, NEED) </a:t>
            </a:r>
          </a:p>
          <a:p>
            <a:pPr lvl="1"/>
            <a:r>
              <a:rPr lang="en-US" dirty="0"/>
              <a:t>Week 6 (5/23):	Economic Mobility (Kathryn Wilson, Kent State University)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385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447352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8827-C023-434D-81E6-4668A288A0FA}"/>
              </a:ext>
            </a:extLst>
          </p:cNvPr>
          <p:cNvGrpSpPr>
            <a:grpSpLocks noChangeAspect="1"/>
          </p:cNvGrpSpPr>
          <p:nvPr/>
        </p:nvGrpSpPr>
        <p:grpSpPr>
          <a:xfrm>
            <a:off x="3185278" y="1275298"/>
            <a:ext cx="4111069" cy="5281872"/>
            <a:chOff x="5391150" y="1485900"/>
            <a:chExt cx="3144693" cy="4040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01061-70A5-4F4F-9EEB-ADB1A38F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50" y="1485900"/>
              <a:ext cx="1409700" cy="388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53A0F-4D6D-AB49-B853-518C7D640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850" y="1512979"/>
              <a:ext cx="990600" cy="401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5A03C6-F4FD-A448-9C71-DF19FA34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043" y="1487602"/>
              <a:ext cx="812800" cy="330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62D5F-209A-3045-9884-1689764EFF05}"/>
                </a:ext>
              </a:extLst>
            </p:cNvPr>
            <p:cNvSpPr/>
            <p:nvPr/>
          </p:nvSpPr>
          <p:spPr>
            <a:xfrm rot="18674347">
              <a:off x="6368680" y="4774921"/>
              <a:ext cx="704444" cy="54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</p:spTree>
    <p:extLst>
      <p:ext uri="{BB962C8B-B14F-4D97-AF65-F5344CB8AC3E}">
        <p14:creationId xmlns:p14="http://schemas.microsoft.com/office/powerpoint/2010/main" val="3022108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74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76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4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454481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37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16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lvl="1"/>
            <a:r>
              <a:rPr lang="en-US" dirty="0"/>
              <a:t>	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8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0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0D176CD-7D33-0C49-998A-91205F6FA8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D5021C-78A6-C449-9C13-07191E9C7DA2}"/>
              </a:ext>
            </a:extLst>
          </p:cNvPr>
          <p:cNvSpPr/>
          <p:nvPr/>
        </p:nvSpPr>
        <p:spPr>
          <a:xfrm>
            <a:off x="5184981" y="3244334"/>
            <a:ext cx="182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134324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3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Specifically,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05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83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417" y="247665"/>
            <a:ext cx="9100931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</a:t>
            </a:r>
            <a:r>
              <a:rPr lang="en-US" dirty="0"/>
              <a:t>ge Gap: Controlling for education, age, job type.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4909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2244593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5950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3055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20478" y="437763"/>
            <a:ext cx="3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1962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92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A732A2-2770-FF42-BA76-468420F76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549426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331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</p:spTree>
    <p:extLst>
      <p:ext uri="{BB962C8B-B14F-4D97-AF65-F5344CB8AC3E}">
        <p14:creationId xmlns:p14="http://schemas.microsoft.com/office/powerpoint/2010/main" val="2993168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4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736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832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730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CDFA1F-3DEF-7545-B6B9-833180F9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7F62-0A95-3D45-95E8-1F9603729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64" y="0"/>
            <a:ext cx="4873101" cy="3227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E44E0E-9595-AA49-B254-7F8C39AB4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64" y="3428999"/>
            <a:ext cx="4908692" cy="2626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515E1-D5E0-9147-A528-23D00D041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419" y="1763785"/>
            <a:ext cx="4908691" cy="3318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364CE-00AC-0247-8459-62659A1C0BCC}"/>
              </a:ext>
            </a:extLst>
          </p:cNvPr>
          <p:cNvSpPr txBox="1"/>
          <p:nvPr/>
        </p:nvSpPr>
        <p:spPr>
          <a:xfrm>
            <a:off x="7376055" y="1399384"/>
            <a:ext cx="3031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A2723"/>
                </a:solidFill>
              </a:rPr>
              <a:t>Studying hard is not enough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A3FDAF-3B7D-E644-BFDE-8152599CF8D7}"/>
              </a:ext>
            </a:extLst>
          </p:cNvPr>
          <p:cNvCxnSpPr/>
          <p:nvPr/>
        </p:nvCxnSpPr>
        <p:spPr>
          <a:xfrm>
            <a:off x="7464056" y="1737936"/>
            <a:ext cx="237106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8574B70-3EEE-F340-9F3F-471E12139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016" y="5079287"/>
            <a:ext cx="1689100" cy="1193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CFD107-7C3F-634D-B53A-410E0310F49A}"/>
              </a:ext>
            </a:extLst>
          </p:cNvPr>
          <p:cNvSpPr/>
          <p:nvPr/>
        </p:nvSpPr>
        <p:spPr>
          <a:xfrm>
            <a:off x="5014913" y="1613700"/>
            <a:ext cx="728662" cy="44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46ED33-EF0F-9241-B76B-067B6F6C28FB}"/>
              </a:ext>
            </a:extLst>
          </p:cNvPr>
          <p:cNvSpPr/>
          <p:nvPr/>
        </p:nvSpPr>
        <p:spPr>
          <a:xfrm>
            <a:off x="2352674" y="4326933"/>
            <a:ext cx="804863" cy="61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05128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09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270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977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750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396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7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487445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6887965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  <a:p>
            <a:pPr lvl="1"/>
            <a:r>
              <a:rPr lang="en-US" dirty="0"/>
              <a:t>Many banks are charging interest on essentially the same deposit.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043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now go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  <a:p>
            <a:pPr lvl="1"/>
            <a:r>
              <a:rPr lang="en-US" dirty="0"/>
              <a:t>Capacity of banks.  Capacity of depositors (3% of all U.S. wealth).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360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are very small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2218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810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leakage.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606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</a:t>
            </a:r>
            <a:r>
              <a:rPr lang="en-US" dirty="0"/>
              <a:t>n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961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086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Debt: Brian Peterson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4514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testimonials.php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2087156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84974" y="1150099"/>
            <a:ext cx="7622051" cy="50801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34520169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2837</Words>
  <Application>Microsoft Macintosh PowerPoint</Application>
  <PresentationFormat>Widescreen</PresentationFormat>
  <Paragraphs>551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PowerPoint Presentation</vt:lpstr>
      <vt:lpstr>Credits and Disclaimer</vt:lpstr>
      <vt:lpstr>Outline</vt:lpstr>
      <vt:lpstr>Evidence</vt:lpstr>
      <vt:lpstr>Wealth inequality in America</vt:lpstr>
      <vt:lpstr>Overall Wealth Distribution</vt:lpstr>
      <vt:lpstr>Wealth is More and More Concentrated</vt:lpstr>
      <vt:lpstr>Evidence of the Gap</vt:lpstr>
      <vt:lpstr>Wealth Disparities, 2019</vt:lpstr>
      <vt:lpstr>Wealth Gap Over Time: Mean</vt:lpstr>
      <vt:lpstr>Wealth Gap Over Time: Median</vt:lpstr>
      <vt:lpstr>Net Worth by Age and Race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U.S. – Racial Differences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Differences in Educational Attainment, 2017</vt:lpstr>
      <vt:lpstr>Educational Attainment</vt:lpstr>
      <vt:lpstr>Black-White Earnings Gap by Education</vt:lpstr>
      <vt:lpstr>Home Ownership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Use of Payday Lenders</vt:lpstr>
      <vt:lpstr>Entrepreneurship: Rate of New Entrepreneurs</vt:lpstr>
      <vt:lpstr>Explaining Differences in Entrepreneurship</vt:lpstr>
      <vt:lpstr>Soft Skills and Personal Responsibility</vt:lpstr>
      <vt:lpstr>Wage Gap: Controlling for education, age, job type.  </vt:lpstr>
      <vt:lpstr>Overrepresented Where Wages are Low</vt:lpstr>
      <vt:lpstr>Black-White Earnings Gap by Education</vt:lpstr>
      <vt:lpstr>Wage Gap Broken Down</vt:lpstr>
      <vt:lpstr>Equality of Income = Equality of Wealth</vt:lpstr>
      <vt:lpstr>Labor Force Participation</vt:lpstr>
      <vt:lpstr>Incarceration Likely Plays A Role</vt:lpstr>
      <vt:lpstr>PowerPoint Presentation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Gov’t Asset Building Policies</vt:lpstr>
      <vt:lpstr>Reform Criminal Justice System</vt:lpstr>
      <vt:lpstr>Other Concrete Policy Options</vt:lpstr>
      <vt:lpstr>Buying and Banking Black</vt:lpstr>
      <vt:lpstr>Intro to Fractional Reserve Banking</vt:lpstr>
      <vt:lpstr>Why This Doesn’t Work for Black Banks</vt:lpstr>
      <vt:lpstr>Why the Short Circuiting of Black Banking?</vt:lpstr>
      <vt:lpstr>The Multiplier Economy – Spanner in the Works</vt:lpstr>
      <vt:lpstr>Can It Be Made To Work?</vt:lpstr>
      <vt:lpstr>Summary</vt:lpstr>
      <vt:lpstr>The Federal Debt: Brian Peterson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haveman</cp:lastModifiedBy>
  <cp:revision>68</cp:revision>
  <dcterms:created xsi:type="dcterms:W3CDTF">2022-02-04T21:29:43Z</dcterms:created>
  <dcterms:modified xsi:type="dcterms:W3CDTF">2022-05-02T17:03:48Z</dcterms:modified>
</cp:coreProperties>
</file>