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7"/>
  </p:notesMasterIdLst>
  <p:sldIdLst>
    <p:sldId id="4306" r:id="rId2"/>
    <p:sldId id="4311" r:id="rId3"/>
    <p:sldId id="4003" r:id="rId4"/>
    <p:sldId id="4094" r:id="rId5"/>
    <p:sldId id="4095" r:id="rId6"/>
    <p:sldId id="1678" r:id="rId7"/>
    <p:sldId id="1093" r:id="rId8"/>
    <p:sldId id="284" r:id="rId9"/>
    <p:sldId id="1666" r:id="rId10"/>
    <p:sldId id="1670" r:id="rId11"/>
    <p:sldId id="3967" r:id="rId12"/>
    <p:sldId id="4096" r:id="rId13"/>
    <p:sldId id="1643" r:id="rId14"/>
    <p:sldId id="4097" r:id="rId15"/>
    <p:sldId id="1644" r:id="rId16"/>
    <p:sldId id="4098" r:id="rId17"/>
    <p:sldId id="1646" r:id="rId18"/>
    <p:sldId id="1092" r:id="rId19"/>
    <p:sldId id="1659" r:id="rId20"/>
    <p:sldId id="1660" r:id="rId21"/>
    <p:sldId id="1661" r:id="rId22"/>
    <p:sldId id="1664" r:id="rId23"/>
    <p:sldId id="1641" r:id="rId24"/>
    <p:sldId id="1098" r:id="rId25"/>
    <p:sldId id="1094" r:id="rId26"/>
    <p:sldId id="4099" r:id="rId27"/>
    <p:sldId id="1096" r:id="rId28"/>
    <p:sldId id="1097" r:id="rId29"/>
    <p:sldId id="4100" r:id="rId30"/>
    <p:sldId id="1101" r:id="rId31"/>
    <p:sldId id="4101" r:id="rId32"/>
    <p:sldId id="1655" r:id="rId33"/>
    <p:sldId id="1108" r:id="rId34"/>
    <p:sldId id="4102" r:id="rId35"/>
    <p:sldId id="3952" r:id="rId36"/>
    <p:sldId id="4103" r:id="rId37"/>
    <p:sldId id="1105" r:id="rId38"/>
    <p:sldId id="4104" r:id="rId39"/>
    <p:sldId id="4105" r:id="rId40"/>
    <p:sldId id="4106" r:id="rId41"/>
    <p:sldId id="1104" r:id="rId42"/>
    <p:sldId id="1656" r:id="rId43"/>
    <p:sldId id="4107" r:id="rId44"/>
    <p:sldId id="1657" r:id="rId45"/>
    <p:sldId id="1122" r:id="rId46"/>
    <p:sldId id="1121" r:id="rId47"/>
    <p:sldId id="1663" r:id="rId48"/>
    <p:sldId id="1127" r:id="rId49"/>
    <p:sldId id="3981" r:id="rId50"/>
    <p:sldId id="277" r:id="rId51"/>
    <p:sldId id="4108" r:id="rId52"/>
    <p:sldId id="1658" r:id="rId53"/>
    <p:sldId id="4109" r:id="rId54"/>
    <p:sldId id="4110" r:id="rId55"/>
    <p:sldId id="3968" r:id="rId56"/>
    <p:sldId id="1680" r:id="rId57"/>
    <p:sldId id="1649" r:id="rId58"/>
    <p:sldId id="1647" r:id="rId59"/>
    <p:sldId id="1100" r:id="rId60"/>
    <p:sldId id="4086" r:id="rId61"/>
    <p:sldId id="1114" r:id="rId62"/>
    <p:sldId id="1113" r:id="rId63"/>
    <p:sldId id="4111" r:id="rId64"/>
    <p:sldId id="4312" r:id="rId65"/>
    <p:sldId id="412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91429"/>
  </p:normalViewPr>
  <p:slideViewPr>
    <p:cSldViewPr snapToGrid="0" snapToObjects="1">
      <p:cViewPr varScale="1">
        <p:scale>
          <a:sx n="117" d="100"/>
          <a:sy n="117" d="100"/>
        </p:scale>
        <p:origin x="70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61FBDF8-9CAD-5445-AFEF-5D51195BF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0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_media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dist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byInc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entrep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file:////Users/Jon/NEED%20Dropbox/Presentations/RacialWealth/Charts/notenough_ws.png" TargetMode="External"/><Relationship Id="rId7" Type="http://schemas.openxmlformats.org/officeDocument/2006/relationships/image" Target="file:////Users/Jon/NEED%20Dropbox/Presentations/RacialWealth/Charts/notenough_educ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file:////Users/Jon/NEED%20Dropbox/Presentations/RacialWealth/Charts/notenough_inc.png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USDist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Casper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Sep-Oct,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15069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315105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3555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404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Ratio of Shares (Share of Wealth/Share of Families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$983,400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$142,500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$165,500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$657,200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93060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861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7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8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122285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BF4271D3-BBF3-7C45-ABD2-5EF93C35D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6096"/>
            <a:ext cx="7772400" cy="5184130"/>
          </a:xfrm>
        </p:spPr>
      </p:pic>
    </p:spTree>
    <p:extLst>
      <p:ext uri="{BB962C8B-B14F-4D97-AF65-F5344CB8AC3E}">
        <p14:creationId xmlns:p14="http://schemas.microsoft.com/office/powerpoint/2010/main" val="4248276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67279" y="1205253"/>
            <a:ext cx="10049945" cy="50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39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337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0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(9/2): 	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(9/9): 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(9/16): 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(9/23):	The Black-White Wealth Gap (Mike Shor, Univ. Connecticut)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(9/30):	Economic Inequality (Chris Herrington, VA Commonwealth)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(10/7):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83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A28C1-D401-8A43-820D-4B276C94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223" y="3546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Wid</a:t>
            </a:r>
            <a:r>
              <a:rPr lang="en-US" dirty="0"/>
              <a:t>espread Household Wealth Pays Dividends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FE1EC-C452-B64A-AB80-18DA8C0F84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individuals in the household</a:t>
            </a:r>
          </a:p>
          <a:p>
            <a:pPr lvl="1"/>
            <a:r>
              <a:rPr lang="en-US" dirty="0"/>
              <a:t>Choices/Agency</a:t>
            </a:r>
          </a:p>
          <a:p>
            <a:pPr lvl="1"/>
            <a:r>
              <a:rPr lang="en-US" dirty="0"/>
              <a:t>Wealth is iterative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7D97-0B35-184D-B74D-14CF747E1D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And to broader society</a:t>
            </a:r>
          </a:p>
          <a:p>
            <a:pPr lvl="1"/>
            <a:r>
              <a:rPr lang="en-US" dirty="0"/>
              <a:t>Human capital development</a:t>
            </a:r>
          </a:p>
          <a:p>
            <a:pPr lvl="1"/>
            <a:r>
              <a:rPr lang="en-US" dirty="0"/>
              <a:t>Entrepreneurship and innovation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E7633-B303-A747-97E5-D38291E4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22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higher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6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0D16-8C7D-0141-A6D7-BD79C2B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</a:t>
            </a:r>
            <a:r>
              <a:rPr lang="en-US" dirty="0"/>
              <a:t>ental Wealth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8DA18-12F0-AE44-8A52-87F460F69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pre-estate transfer effects on kids:</a:t>
            </a:r>
          </a:p>
          <a:p>
            <a:pPr lvl="1"/>
            <a:r>
              <a:rPr lang="en-US" dirty="0"/>
              <a:t>Influences human capital accumulation.</a:t>
            </a:r>
          </a:p>
          <a:p>
            <a:pPr lvl="1"/>
            <a:r>
              <a:rPr lang="en-US" dirty="0"/>
              <a:t>Influences the returns to education.</a:t>
            </a:r>
          </a:p>
          <a:p>
            <a:pPr lvl="1"/>
            <a:r>
              <a:rPr lang="en-US" dirty="0"/>
              <a:t>Adult incomes of offspring.</a:t>
            </a:r>
          </a:p>
          <a:p>
            <a:r>
              <a:rPr lang="en-US" dirty="0"/>
              <a:t>There are clearly enormous differences in wealth held by parents of Black and White children.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EEA0A2-1B4E-2341-AE0E-CAEAA5085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217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9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Greater labor force participation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79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64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deprivation.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deprivation.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1921.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10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neighborhoods.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759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84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024009" y="1603376"/>
          <a:ext cx="7584565" cy="3834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711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2421755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2217099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1166925">
                <a:tc>
                  <a:txBody>
                    <a:bodyPr/>
                    <a:lstStyle/>
                    <a:p>
                      <a:r>
                        <a:rPr lang="en-US" sz="2700" dirty="0"/>
                        <a:t>Educational </a:t>
                      </a:r>
                    </a:p>
                    <a:p>
                      <a:r>
                        <a:rPr lang="en-US" sz="2700" dirty="0"/>
                        <a:t>Attainment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Net Worth</a:t>
                      </a:r>
                    </a:p>
                    <a:p>
                      <a:pPr algn="ctr"/>
                      <a:r>
                        <a:rPr lang="en-US" sz="2700" dirty="0"/>
                        <a:t>Median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Net Worth</a:t>
                      </a:r>
                    </a:p>
                    <a:p>
                      <a:pPr algn="ctr"/>
                      <a:r>
                        <a:rPr lang="en-US" sz="2700" dirty="0"/>
                        <a:t>Mean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No High School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$22,800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$157,200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High School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$67,100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$249,600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Some College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$66,100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$340,600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666814">
                <a:tc>
                  <a:txBody>
                    <a:bodyPr/>
                    <a:lstStyle/>
                    <a:p>
                      <a:r>
                        <a:rPr lang="en-US" sz="2700" dirty="0"/>
                        <a:t>College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$292,100</a:t>
                      </a:r>
                    </a:p>
                  </a:txBody>
                  <a:tcPr marL="135916" marR="135916" marT="67958" marB="679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$1,511,100</a:t>
                      </a:r>
                    </a:p>
                  </a:txBody>
                  <a:tcPr marL="135916" marR="135916" marT="67958" marB="67958"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515340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 but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429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education.</a:t>
            </a:r>
          </a:p>
          <a:p>
            <a:pPr lvl="1"/>
            <a:r>
              <a:rPr lang="en-US" dirty="0"/>
              <a:t>Make publicly available pre-k education.</a:t>
            </a:r>
          </a:p>
          <a:p>
            <a:pPr lvl="1"/>
            <a:r>
              <a:rPr lang="en-US" dirty="0"/>
              <a:t>Mandate kindergarten by age 5.</a:t>
            </a:r>
          </a:p>
          <a:p>
            <a:pPr lvl="1"/>
            <a:r>
              <a:rPr lang="en-US" dirty="0"/>
              <a:t>No one able to drop out before age 18 or at least 11 completed years of education.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88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Darity, et al., “What We Get Wrong About Closing the Racial Wealth Gap.”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18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Ownership: Households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801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7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pPr lvl="1"/>
            <a:r>
              <a:rPr lang="en-US" dirty="0"/>
              <a:t>Appraisals, buyers, lenders, local laws, covenants…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3733449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  <a:p>
            <a:pPr lvl="1"/>
            <a:r>
              <a:rPr lang="en-US" dirty="0"/>
              <a:t>This makes it a less attractive investment.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7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825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Financial literacy </a:t>
            </a:r>
            <a:r>
              <a:rPr lang="en-US" dirty="0"/>
              <a:t>helps explain individual wealth differences within racial groups, but none of the wealth differences between racial groups.</a:t>
            </a:r>
          </a:p>
          <a:p>
            <a:pPr lvl="1"/>
            <a:r>
              <a:rPr lang="en-US" dirty="0"/>
              <a:t>The insufficient financial literacy argument is often leveled specifically at Black households.</a:t>
            </a:r>
          </a:p>
          <a:p>
            <a:pPr lvl="2"/>
            <a:r>
              <a:rPr lang="en-US" dirty="0"/>
              <a:t>The argument holds equally with regard to all households of comparable incomes.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28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Mike Shor,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University of Connecticut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23 September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3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E23E8-A067-114F-BCDF-3153A606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repreneurship: Rate of New Entrepreneurs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F7F9C-5629-464E-80B7-E98EF09C0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936DE-C36B-E04D-ACC6-3B035CBAE57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17223" y="1151449"/>
            <a:ext cx="10157554" cy="5078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CB0F7-10D3-794D-B80A-1CCAF6408999}"/>
              </a:ext>
            </a:extLst>
          </p:cNvPr>
          <p:cNvSpPr txBox="1"/>
          <p:nvPr/>
        </p:nvSpPr>
        <p:spPr>
          <a:xfrm>
            <a:off x="9572543" y="6483194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Statistica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93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laining Differences in 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Disparities in access to capital: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Specifically,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Generally lower levels of education.</a:t>
            </a:r>
          </a:p>
          <a:p>
            <a:r>
              <a:rPr lang="en-US" dirty="0"/>
              <a:t>Previous business ownership by family.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9829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108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17" y="247665"/>
            <a:ext cx="9100931" cy="132556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Wa</a:t>
            </a:r>
            <a:r>
              <a:rPr lang="en-US" dirty="0"/>
              <a:t>ge Gap: Controlling for education, age, job type.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2547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324561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19780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1715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23247" y="1044105"/>
            <a:ext cx="7530353" cy="51861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20478" y="437763"/>
            <a:ext cx="38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314228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A732A2-2770-FF42-BA76-468420F7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667617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7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921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/>
          <a:srcRect l="-14226" r="-14226"/>
          <a:stretch>
            <a:fillRect/>
          </a:stretch>
        </p:blipFill>
        <p:spPr>
          <a:xfrm>
            <a:off x="1546593" y="1221381"/>
            <a:ext cx="9393920" cy="5009547"/>
          </a:xfrm>
          <a:ln w="12700" cmpd="sng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46593" y="607372"/>
            <a:ext cx="9644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 Drug Arrest Rates per 100,000 by Race</a:t>
            </a:r>
          </a:p>
        </p:txBody>
      </p:sp>
    </p:spTree>
    <p:extLst>
      <p:ext uri="{BB962C8B-B14F-4D97-AF65-F5344CB8AC3E}">
        <p14:creationId xmlns:p14="http://schemas.microsoft.com/office/powerpoint/2010/main" val="33434439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5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9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257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350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C66F1-CDEF-7A47-868E-459DFEF8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8DA47F5-13B2-444E-9560-5860560E740B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42622" y="56690"/>
            <a:ext cx="4569469" cy="3322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B33C84-5F6B-B241-839E-C533DED5F24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342622" y="3428999"/>
            <a:ext cx="4569469" cy="33222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3636B-2B79-2145-AD7C-BB177897EB54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6536541" y="1571423"/>
            <a:ext cx="4697516" cy="3415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4F4C87-D901-6843-8E7C-2DC6EFF818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2399" y="699755"/>
            <a:ext cx="3013601" cy="4451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608FD9-D2FD-4C4D-AD42-107D955D0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9346" y="4080798"/>
            <a:ext cx="2569427" cy="500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779152-1B8D-C047-8750-AE7D33140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1291" y="2000631"/>
            <a:ext cx="1998316" cy="10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693059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010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 dirty="0"/>
              <a:t>Black incarceration rates are very high.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838200" y="3750622"/>
            <a:ext cx="10072255" cy="14413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753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– “Baby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2"/>
            <a:r>
              <a:rPr lang="en-US" dirty="0"/>
              <a:t>Differential tax treatment.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79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83F2C-6830-0746-822A-806E93BA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Wealth?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85CC5-6769-B346-832A-D11162B20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Income vs Wealth</a:t>
            </a:r>
          </a:p>
          <a:p>
            <a:pPr lvl="1"/>
            <a:r>
              <a:rPr lang="en-US" dirty="0"/>
              <a:t>Income is the flow of funds into a households each year.</a:t>
            </a:r>
          </a:p>
          <a:p>
            <a:pPr lvl="1"/>
            <a:r>
              <a:rPr lang="en-US" b="1" i="1" dirty="0"/>
              <a:t>Wealth is a household’s NET asset holdings.</a:t>
            </a:r>
          </a:p>
          <a:p>
            <a:pPr lvl="2"/>
            <a:r>
              <a:rPr lang="en-US" dirty="0"/>
              <a:t>The value of all assets minus the value of all debts.</a:t>
            </a:r>
          </a:p>
          <a:p>
            <a:pPr lvl="2"/>
            <a:r>
              <a:rPr lang="en-US" dirty="0"/>
              <a:t>Assets can be financial and physical.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Assets include:</a:t>
            </a:r>
          </a:p>
          <a:p>
            <a:pPr lvl="1"/>
            <a:r>
              <a:rPr lang="en-US" dirty="0"/>
              <a:t>Owned homes, cars, stocks, businesses, savings and checking accounts, pensions, life insurance…</a:t>
            </a:r>
          </a:p>
          <a:p>
            <a:r>
              <a:rPr lang="en-US" dirty="0"/>
              <a:t>Debts include:</a:t>
            </a:r>
          </a:p>
          <a:p>
            <a:pPr lvl="1"/>
            <a:r>
              <a:rPr lang="en-US" dirty="0"/>
              <a:t>Home mortgages, car loans, credit cards, and any other significant financial obligations (excl regular bills)…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B8438-98A0-114E-A7B7-9047CE41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631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CFBA5-6A8E-F743-8DD7-3E6276C3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Ref</a:t>
            </a:r>
            <a:r>
              <a:rPr lang="en-US" dirty="0"/>
              <a:t>orm Criminal Justice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D25FC-EE83-F541-902E-30DA6D6E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E63692-EFD0-DC4E-A3E1-F6369A054780}"/>
              </a:ext>
            </a:extLst>
          </p:cNvPr>
          <p:cNvSpPr/>
          <p:nvPr/>
        </p:nvSpPr>
        <p:spPr>
          <a:xfrm>
            <a:off x="3048000" y="-35027681"/>
            <a:ext cx="6096000" cy="218213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9600" dirty="0"/>
              <a:t>Legal restrictions on the rights of people who have had  contact with the criminal justice system, particularly </a:t>
            </a:r>
            <a:r>
              <a:rPr lang="en-AU" sz="2000" dirty="0"/>
              <a:t>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EAB8-1C86-7A49-9FD0-7FE2314E150E}"/>
              </a:ext>
            </a:extLst>
          </p:cNvPr>
          <p:cNvSpPr/>
          <p:nvPr/>
        </p:nvSpPr>
        <p:spPr>
          <a:xfrm>
            <a:off x="3048000" y="-35027681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2000" dirty="0"/>
          </a:p>
          <a:p>
            <a:r>
              <a:rPr lang="en-AU" sz="2000" dirty="0"/>
              <a:t>Usually placed in civil and regulatory codes, collateral consequences may limit a person’s: </a:t>
            </a:r>
            <a:endParaRPr lang="en-US" sz="2000" dirty="0"/>
          </a:p>
          <a:p>
            <a:pPr lvl="1"/>
            <a:r>
              <a:rPr lang="en-AU" sz="2000" dirty="0"/>
              <a:t>ability to vote</a:t>
            </a:r>
            <a:endParaRPr lang="en-US" sz="2000" dirty="0"/>
          </a:p>
          <a:p>
            <a:pPr lvl="1"/>
            <a:r>
              <a:rPr lang="en-AU" sz="2000" dirty="0"/>
              <a:t>live in public housing</a:t>
            </a:r>
            <a:endParaRPr lang="en-US" sz="2000" dirty="0"/>
          </a:p>
          <a:p>
            <a:pPr lvl="1"/>
            <a:r>
              <a:rPr lang="en-AU" sz="2000" dirty="0"/>
              <a:t>own a firearm</a:t>
            </a:r>
            <a:endParaRPr lang="en-US" sz="2000" dirty="0"/>
          </a:p>
          <a:p>
            <a:pPr lvl="1"/>
            <a:r>
              <a:rPr lang="en-AU" sz="2000" dirty="0"/>
              <a:t>qualify for an occupational license</a:t>
            </a:r>
            <a:endParaRPr lang="en-US" sz="2000" dirty="0"/>
          </a:p>
          <a:p>
            <a:pPr lvl="1"/>
            <a:r>
              <a:rPr lang="en-AU" sz="2000" dirty="0"/>
              <a:t>serve in the military</a:t>
            </a:r>
            <a:endParaRPr lang="en-US" sz="2000" dirty="0"/>
          </a:p>
          <a:p>
            <a:pPr lvl="1"/>
            <a:r>
              <a:rPr lang="en-AU" sz="2000" dirty="0"/>
              <a:t>receive public benefits (Food Stamps, housing vouchers)</a:t>
            </a:r>
            <a:endParaRPr lang="en-US" sz="2000" dirty="0"/>
          </a:p>
          <a:p>
            <a:pPr lvl="1"/>
            <a:r>
              <a:rPr lang="en-AU" sz="2000" dirty="0"/>
              <a:t>sit on a jury</a:t>
            </a:r>
            <a:endParaRPr lang="en-US" sz="2000" dirty="0"/>
          </a:p>
          <a:p>
            <a:pPr lvl="1"/>
            <a:r>
              <a:rPr lang="en-AU" sz="2000" dirty="0"/>
              <a:t>borrow money for college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5411A1-6FF0-2842-B907-6ED3277D8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08" y="1495169"/>
            <a:ext cx="10317892" cy="4384424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/>
              <a:t>Legal restrictions on the rights of people who have had  contact with the criminal justice system, particularly contact resulting in conviction.</a:t>
            </a:r>
          </a:p>
          <a:p>
            <a:endParaRPr lang="en-US" sz="9600" dirty="0"/>
          </a:p>
          <a:p>
            <a:r>
              <a:rPr lang="en-AU" sz="9600" dirty="0"/>
              <a:t>Usually placed in civil and regulatory codes, collateral consequences may limit a person’s: </a:t>
            </a:r>
            <a:endParaRPr lang="en-US" sz="9600" dirty="0"/>
          </a:p>
          <a:p>
            <a:pPr lvl="1"/>
            <a:r>
              <a:rPr lang="en-AU" sz="9600" dirty="0"/>
              <a:t>ability to vote</a:t>
            </a:r>
            <a:endParaRPr lang="en-US" sz="9600" dirty="0"/>
          </a:p>
          <a:p>
            <a:pPr lvl="1"/>
            <a:r>
              <a:rPr lang="en-AU" sz="9600" dirty="0"/>
              <a:t>live in public housing</a:t>
            </a:r>
            <a:endParaRPr lang="en-US" sz="9600" dirty="0"/>
          </a:p>
          <a:p>
            <a:pPr lvl="1"/>
            <a:r>
              <a:rPr lang="en-AU" sz="9600" dirty="0"/>
              <a:t>qualify for an occupational license</a:t>
            </a:r>
            <a:endParaRPr lang="en-US" sz="9600" dirty="0"/>
          </a:p>
          <a:p>
            <a:pPr lvl="1"/>
            <a:r>
              <a:rPr lang="en-AU" sz="9600" dirty="0"/>
              <a:t>serve in the military</a:t>
            </a:r>
            <a:endParaRPr lang="en-US" sz="9600" dirty="0"/>
          </a:p>
          <a:p>
            <a:pPr lvl="1"/>
            <a:r>
              <a:rPr lang="en-AU" sz="9600" dirty="0"/>
              <a:t>receive public benefits (Food Stamps, housing vouchers)</a:t>
            </a:r>
            <a:endParaRPr lang="en-US" sz="9600" dirty="0"/>
          </a:p>
          <a:p>
            <a:pPr lvl="1"/>
            <a:r>
              <a:rPr lang="en-AU" sz="9600" dirty="0"/>
              <a:t>sit on a jury</a:t>
            </a:r>
            <a:endParaRPr lang="en-US" sz="9600" dirty="0"/>
          </a:p>
          <a:p>
            <a:pPr lvl="1"/>
            <a:r>
              <a:rPr lang="en-AU" sz="9600" dirty="0"/>
              <a:t>borrow money for college</a:t>
            </a:r>
            <a:endParaRPr lang="en-US" sz="9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171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7419198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551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10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Chris Herrington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439866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/>
              <a:t>Mike </a:t>
            </a:r>
            <a:r>
              <a:rPr lang="en-US" dirty="0"/>
              <a:t>Shor, Ph.D.</a:t>
            </a:r>
          </a:p>
          <a:p>
            <a:pPr marL="0" indent="0" algn="ctr">
              <a:buNone/>
            </a:pPr>
            <a:r>
              <a:rPr lang="en-US" dirty="0" err="1"/>
              <a:t>Mike.Shor@UConn.edu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34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59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88321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4974" y="1150099"/>
            <a:ext cx="7622051" cy="50801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9662228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29411</TotalTime>
  <Words>2308</Words>
  <Application>Microsoft Macintosh PowerPoint</Application>
  <PresentationFormat>Widescreen</PresentationFormat>
  <Paragraphs>453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Calibri</vt:lpstr>
      <vt:lpstr>Courier New</vt:lpstr>
      <vt:lpstr>Custom Design</vt:lpstr>
      <vt:lpstr>PowerPoint Presentation</vt:lpstr>
      <vt:lpstr> Course Outline</vt:lpstr>
      <vt:lpstr>Submitting Questions</vt:lpstr>
      <vt:lpstr>PowerPoint Presentation</vt:lpstr>
      <vt:lpstr>Outline</vt:lpstr>
      <vt:lpstr>What is Wealth?</vt:lpstr>
      <vt:lpstr>Evidence</vt:lpstr>
      <vt:lpstr>Wealth inequality in America</vt:lpstr>
      <vt:lpstr>Overall Wealth Distribution</vt:lpstr>
      <vt:lpstr>Wealth is More and More Concentrated</vt:lpstr>
      <vt:lpstr>Evidence of the Gap</vt:lpstr>
      <vt:lpstr>Wealth Disparities, 2019</vt:lpstr>
      <vt:lpstr>Wealth Gap Over Time: Mean</vt:lpstr>
      <vt:lpstr>Wealth Gap Over Time: Median</vt:lpstr>
      <vt:lpstr>Net Worth by Age and Race</vt:lpstr>
      <vt:lpstr>Black Household Incomes Relative to White</vt:lpstr>
      <vt:lpstr>By Household Income</vt:lpstr>
      <vt:lpstr>Evidence of Disparities: Zero Wealth</vt:lpstr>
      <vt:lpstr>Why Wealth is Important</vt:lpstr>
      <vt:lpstr>Widespread Household Wealth Pays Dividends</vt:lpstr>
      <vt:lpstr>Household Level Benefits</vt:lpstr>
      <vt:lpstr>Parental Wealth is Important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Wealth by Educational Attainment</vt:lpstr>
      <vt:lpstr>Educational Attainment: Policy</vt:lpstr>
      <vt:lpstr>Educational Attainment</vt:lpstr>
      <vt:lpstr>Home Ownership: Households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Entrepreneurship: Rate of New Entrepreneurs</vt:lpstr>
      <vt:lpstr>Explaining Differences in Entrepreneurship</vt:lpstr>
      <vt:lpstr>Soft Skills and Personal Responsibility?</vt:lpstr>
      <vt:lpstr>Wage Gap: Controlling for education, age, job type.  </vt:lpstr>
      <vt:lpstr>Overrepresented Where Wages are Low</vt:lpstr>
      <vt:lpstr>Black-White Earnings Gap by Education</vt:lpstr>
      <vt:lpstr>Wage Gap Broken Down</vt:lpstr>
      <vt:lpstr>Equality of Income = Equality of Wealth</vt:lpstr>
      <vt:lpstr>Labor Force Participation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Specific Policy Options</vt:lpstr>
      <vt:lpstr>Reform Criminal Justice System</vt:lpstr>
      <vt:lpstr>Gov’t Asset Building Policies</vt:lpstr>
      <vt:lpstr>Other Concrete Policy Options</vt:lpstr>
      <vt:lpstr>Summary</vt:lpstr>
      <vt:lpstr>Income Inequality: Chris Herrington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287</cp:revision>
  <cp:lastPrinted>2022-05-06T17:35:13Z</cp:lastPrinted>
  <dcterms:created xsi:type="dcterms:W3CDTF">2017-05-03T22:30:38Z</dcterms:created>
  <dcterms:modified xsi:type="dcterms:W3CDTF">2022-09-16T17:34:13Z</dcterms:modified>
</cp:coreProperties>
</file>