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7"/>
  </p:notesMasterIdLst>
  <p:sldIdLst>
    <p:sldId id="1026" r:id="rId2"/>
    <p:sldId id="4001" r:id="rId3"/>
    <p:sldId id="436" r:id="rId4"/>
    <p:sldId id="4003" r:id="rId5"/>
    <p:sldId id="4094" r:id="rId6"/>
    <p:sldId id="4095" r:id="rId7"/>
    <p:sldId id="1678" r:id="rId8"/>
    <p:sldId id="1093" r:id="rId9"/>
    <p:sldId id="284" r:id="rId10"/>
    <p:sldId id="1666" r:id="rId11"/>
    <p:sldId id="1670" r:id="rId12"/>
    <p:sldId id="3967" r:id="rId13"/>
    <p:sldId id="4096" r:id="rId14"/>
    <p:sldId id="1643" r:id="rId15"/>
    <p:sldId id="4097" r:id="rId16"/>
    <p:sldId id="1644" r:id="rId17"/>
    <p:sldId id="4098" r:id="rId18"/>
    <p:sldId id="1646" r:id="rId19"/>
    <p:sldId id="1092" r:id="rId20"/>
    <p:sldId id="1659" r:id="rId21"/>
    <p:sldId id="1660" r:id="rId22"/>
    <p:sldId id="1661" r:id="rId23"/>
    <p:sldId id="1664" r:id="rId24"/>
    <p:sldId id="1641" r:id="rId25"/>
    <p:sldId id="1098" r:id="rId26"/>
    <p:sldId id="1094" r:id="rId27"/>
    <p:sldId id="4099" r:id="rId28"/>
    <p:sldId id="1096" r:id="rId29"/>
    <p:sldId id="1097" r:id="rId30"/>
    <p:sldId id="4100" r:id="rId31"/>
    <p:sldId id="1101" r:id="rId32"/>
    <p:sldId id="4101" r:id="rId33"/>
    <p:sldId id="1655" r:id="rId34"/>
    <p:sldId id="1108" r:id="rId35"/>
    <p:sldId id="4102" r:id="rId36"/>
    <p:sldId id="3952" r:id="rId37"/>
    <p:sldId id="4103" r:id="rId38"/>
    <p:sldId id="1105" r:id="rId39"/>
    <p:sldId id="4104" r:id="rId40"/>
    <p:sldId id="4105" r:id="rId41"/>
    <p:sldId id="4106" r:id="rId42"/>
    <p:sldId id="1104" r:id="rId43"/>
    <p:sldId id="1656" r:id="rId44"/>
    <p:sldId id="4107" r:id="rId45"/>
    <p:sldId id="1657" r:id="rId46"/>
    <p:sldId id="1122" r:id="rId47"/>
    <p:sldId id="1121" r:id="rId48"/>
    <p:sldId id="1663" r:id="rId49"/>
    <p:sldId id="1127" r:id="rId50"/>
    <p:sldId id="3981" r:id="rId51"/>
    <p:sldId id="277" r:id="rId52"/>
    <p:sldId id="4108" r:id="rId53"/>
    <p:sldId id="1658" r:id="rId54"/>
    <p:sldId id="4109" r:id="rId55"/>
    <p:sldId id="4110" r:id="rId56"/>
    <p:sldId id="3968" r:id="rId57"/>
    <p:sldId id="1680" r:id="rId58"/>
    <p:sldId id="1649" r:id="rId59"/>
    <p:sldId id="1647" r:id="rId60"/>
    <p:sldId id="1100" r:id="rId61"/>
    <p:sldId id="4086" r:id="rId62"/>
    <p:sldId id="1114" r:id="rId63"/>
    <p:sldId id="1113" r:id="rId64"/>
    <p:sldId id="4111" r:id="rId65"/>
    <p:sldId id="102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1" autoAdjust="0"/>
    <p:restoredTop sz="91429"/>
  </p:normalViewPr>
  <p:slideViewPr>
    <p:cSldViewPr snapToGrid="0" snapToObjects="1">
      <p:cViewPr varScale="1">
        <p:scale>
          <a:sx n="97" d="100"/>
          <a:sy n="97" d="100"/>
        </p:scale>
        <p:origin x="208" y="6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0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USDis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American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March-May,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90108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4974" y="1150099"/>
            <a:ext cx="7622051" cy="5080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96622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15105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3555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Ratio of Shares (Share of Wealth/Share of Families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9306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861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7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1222859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4248276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3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3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3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00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22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67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17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7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64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10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9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8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5" y="1253331"/>
            <a:ext cx="1120534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(3/11): 	US Economy &amp; Coronavirus Economics</a:t>
            </a:r>
          </a:p>
          <a:p>
            <a:pPr lvl="1"/>
            <a:r>
              <a:rPr lang="en-US" dirty="0"/>
              <a:t>Week 2 (3/18):	Federal Debt (Brian Peterson, Central College)</a:t>
            </a:r>
          </a:p>
          <a:p>
            <a:pPr lvl="1"/>
            <a:r>
              <a:rPr lang="en-US" dirty="0"/>
              <a:t>Week 3 (3/25):	Trade and Globalization (Alan Deardorff, Univ. of Michigan)</a:t>
            </a:r>
          </a:p>
          <a:p>
            <a:pPr lvl="1"/>
            <a:r>
              <a:rPr lang="en-US" dirty="0"/>
              <a:t>Week 4 (4/1):	Healthcare Economics (Veronika </a:t>
            </a:r>
            <a:r>
              <a:rPr lang="en-US" dirty="0" err="1"/>
              <a:t>Dolar</a:t>
            </a:r>
            <a:r>
              <a:rPr lang="en-US" dirty="0"/>
              <a:t>, SUNY-Old Westbury)</a:t>
            </a:r>
          </a:p>
          <a:p>
            <a:pPr lvl="1"/>
            <a:r>
              <a:rPr lang="en-US" dirty="0"/>
              <a:t>Week 5 (4/8):	Economics of Immigration (Jennifer Alix-Garcia, Oregon St. Univ.)</a:t>
            </a:r>
          </a:p>
          <a:p>
            <a:pPr lvl="1"/>
            <a:r>
              <a:rPr lang="en-US" dirty="0"/>
              <a:t>Week 6 (4/15):	Economic Inequality (Kyle </a:t>
            </a:r>
            <a:r>
              <a:rPr lang="en-US" dirty="0" err="1"/>
              <a:t>Montanio</a:t>
            </a:r>
            <a:r>
              <a:rPr lang="en-US" dirty="0"/>
              <a:t>, Colorado University - Denver)</a:t>
            </a:r>
          </a:p>
          <a:p>
            <a:pPr lvl="1"/>
            <a:r>
              <a:rPr lang="en-US" dirty="0"/>
              <a:t>Week 7 (4/22):	Economic Mobility (Kathryn Wilson, Kent State University)</a:t>
            </a:r>
          </a:p>
          <a:p>
            <a:pPr lvl="1"/>
            <a:r>
              <a:rPr lang="en-US" dirty="0"/>
              <a:t>Week 8 (4/29):	Discrimination in US Policy History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b="1" dirty="0"/>
              <a:t>Week 9 (5/6):	The Black-White Wealth Gap (Mike Shor, Univ. of Connecticut)</a:t>
            </a:r>
          </a:p>
          <a:p>
            <a:pPr lvl="1"/>
            <a:r>
              <a:rPr lang="en-US" dirty="0"/>
              <a:t>Week 10 (5/13):	The Gender Wage Gap (Mallika </a:t>
            </a:r>
            <a:r>
              <a:rPr lang="en-US" dirty="0" err="1"/>
              <a:t>Pung</a:t>
            </a:r>
            <a:r>
              <a:rPr lang="en-US" dirty="0"/>
              <a:t>, Univ. of New Mexico)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76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024009" y="1603376"/>
          <a:ext cx="7584565" cy="383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711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2421755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2217099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1166925">
                <a:tc>
                  <a:txBody>
                    <a:bodyPr/>
                    <a:lstStyle/>
                    <a:p>
                      <a:r>
                        <a:rPr lang="en-US" sz="2700" dirty="0"/>
                        <a:t>Educational </a:t>
                      </a:r>
                    </a:p>
                    <a:p>
                      <a:r>
                        <a:rPr lang="en-US" sz="2700" dirty="0"/>
                        <a:t>Attainment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Net Worth</a:t>
                      </a:r>
                    </a:p>
                    <a:p>
                      <a:pPr algn="ctr"/>
                      <a:r>
                        <a:rPr lang="en-US" sz="2700" dirty="0"/>
                        <a:t>Median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Net Worth</a:t>
                      </a:r>
                    </a:p>
                    <a:p>
                      <a:pPr algn="ctr"/>
                      <a:r>
                        <a:rPr lang="en-US" sz="2700" dirty="0"/>
                        <a:t>Mean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No High School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$22,800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$157,200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High School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$67,100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$249,600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Some College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$66,100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$340,600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College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$292,100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$1,511,100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515340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88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Darity, et al., “What We Get Wrong About Closing the Racial Wealth Gap.”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Households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801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7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733449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7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25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literary 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2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29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6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93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82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10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17" y="2476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2547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324561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9780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171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31422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732A2-2770-FF42-BA76-468420F7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66761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Mike Shor,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University of Connecticut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6 May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6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73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3343443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9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257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505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693059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01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215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– “Baby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952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171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7419198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55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Up </a:t>
            </a:r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Gender Wage Gap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Mallika </a:t>
            </a:r>
            <a:r>
              <a:rPr lang="en-US" sz="4000" dirty="0" err="1"/>
              <a:t>Pung</a:t>
            </a:r>
            <a:endParaRPr lang="en-US" sz="4000" dirty="0"/>
          </a:p>
          <a:p>
            <a:pPr marL="0" indent="0" algn="ctr">
              <a:buNone/>
            </a:pPr>
            <a:r>
              <a:rPr lang="en-US" dirty="0"/>
              <a:t>Univ. of New Mexico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5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8832138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29379</TotalTime>
  <Words>2352</Words>
  <Application>Microsoft Macintosh PowerPoint</Application>
  <PresentationFormat>Widescreen</PresentationFormat>
  <Paragraphs>459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</vt:lpstr>
      <vt:lpstr>What is Wealth?</vt:lpstr>
      <vt:lpstr>Evidence</vt:lpstr>
      <vt:lpstr>Wealth inequality in America</vt:lpstr>
      <vt:lpstr>Overall Wealth Distribution</vt:lpstr>
      <vt:lpstr>Wealth is More and More Concentrated</vt:lpstr>
      <vt:lpstr>Evidence of the Gap</vt:lpstr>
      <vt:lpstr>Wealth Disparities, 2019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Attainment: Policy</vt:lpstr>
      <vt:lpstr>Educational Attainment</vt:lpstr>
      <vt:lpstr>Home Ownership: Households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Responsibility?</vt:lpstr>
      <vt:lpstr>Wage Gap: Controlling for education, age, job type.  </vt:lpstr>
      <vt:lpstr>Overrepresented Where Wages are Low</vt:lpstr>
      <vt:lpstr>Black-White Earnings Gap by Education</vt:lpstr>
      <vt:lpstr>Wage Gap Broken Down</vt:lpstr>
      <vt:lpstr>Equality of Income = Equality of Wealth</vt:lpstr>
      <vt:lpstr>Labor Force Participation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Summary</vt:lpstr>
      <vt:lpstr> Up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280</cp:revision>
  <cp:lastPrinted>2022-05-06T17:35:13Z</cp:lastPrinted>
  <dcterms:created xsi:type="dcterms:W3CDTF">2017-05-03T22:30:38Z</dcterms:created>
  <dcterms:modified xsi:type="dcterms:W3CDTF">2022-05-06T17:35:23Z</dcterms:modified>
</cp:coreProperties>
</file>