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1026" r:id="rId2"/>
    <p:sldId id="4001" r:id="rId3"/>
    <p:sldId id="436" r:id="rId4"/>
    <p:sldId id="4094" r:id="rId5"/>
    <p:sldId id="3967" r:id="rId6"/>
    <p:sldId id="1089" r:id="rId7"/>
    <p:sldId id="1093" r:id="rId8"/>
    <p:sldId id="1675" r:id="rId9"/>
    <p:sldId id="3970" r:id="rId10"/>
    <p:sldId id="1670" r:id="rId11"/>
    <p:sldId id="1666" r:id="rId12"/>
    <p:sldId id="1646" r:id="rId13"/>
    <p:sldId id="1659" r:id="rId14"/>
    <p:sldId id="1661" r:id="rId15"/>
    <p:sldId id="1676" r:id="rId16"/>
    <p:sldId id="1098" r:id="rId17"/>
    <p:sldId id="1094" r:id="rId18"/>
    <p:sldId id="3962" r:id="rId19"/>
    <p:sldId id="1096" r:id="rId20"/>
    <p:sldId id="1097" r:id="rId21"/>
    <p:sldId id="3969" r:id="rId22"/>
    <p:sldId id="1119" r:id="rId23"/>
    <p:sldId id="1683" r:id="rId24"/>
    <p:sldId id="3971" r:id="rId25"/>
    <p:sldId id="3972" r:id="rId26"/>
    <p:sldId id="3963" r:id="rId27"/>
    <p:sldId id="1109" r:id="rId28"/>
    <p:sldId id="1117" r:id="rId29"/>
    <p:sldId id="1106" r:id="rId30"/>
    <p:sldId id="1105" r:id="rId31"/>
    <p:sldId id="3973" r:id="rId32"/>
    <p:sldId id="3974" r:id="rId33"/>
    <p:sldId id="3981" r:id="rId34"/>
    <p:sldId id="3982" r:id="rId35"/>
    <p:sldId id="3983" r:id="rId36"/>
    <p:sldId id="3984" r:id="rId37"/>
    <p:sldId id="3964" r:id="rId38"/>
    <p:sldId id="1112" r:id="rId39"/>
    <p:sldId id="1665" r:id="rId40"/>
    <p:sldId id="1680" r:id="rId41"/>
    <p:sldId id="1649" r:id="rId42"/>
    <p:sldId id="3965" r:id="rId43"/>
    <p:sldId id="4095" r:id="rId44"/>
    <p:sldId id="3966" r:id="rId45"/>
    <p:sldId id="1113" r:id="rId46"/>
    <p:sldId id="1107" r:id="rId47"/>
    <p:sldId id="1668" r:id="rId48"/>
    <p:sldId id="1062" r:id="rId49"/>
    <p:sldId id="1114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6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88"/>
    </p:cViewPr>
  </p:sorterViewPr>
  <p:notesViewPr>
    <p:cSldViewPr snapToGrid="0">
      <p:cViewPr varScale="1">
        <p:scale>
          <a:sx n="48" d="100"/>
          <a:sy n="48" d="100"/>
        </p:scale>
        <p:origin x="2370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AEEC2D-915B-4682-A2AC-44D4EBD266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8304C3-A156-41CD-8D51-C9B555A9E8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1D80E-1FE6-4BDA-B388-315281BBBD7A}" type="datetimeFigureOut">
              <a:rPr lang="en-US" smtClean="0"/>
              <a:t>4/3/22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40F8D7-A9CD-4684-ADEA-4CA93CD9FF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D1583-6A74-4E73-9A92-07D7CE1A78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B892B-5385-4FD2-96AF-2B3C2B401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77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B7205-1ECB-4F65-B24D-BD27FFA23B94}" type="datetimeFigureOut">
              <a:rPr lang="en-US" smtClean="0"/>
              <a:t>4/3/22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A6467-982F-43FA-9555-C83E47AD5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60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5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03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6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8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0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08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91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75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74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90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2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USDist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RacialWealth/Charts/mobility.pn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education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bsf.org/economic-research/publications/economic-letter/2017/september/disappointing-facts-about-black-white-wage-gap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HomeOwn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HomeOwnership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fl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fl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kids_hhtype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Drivers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ler.brandeis.edu/iasp/pdfs/racial-wealth-equity/racial-wealth-gap/roots-widening-racial-wealth-gap.pdf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AssetSubsidies.jpeg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tiff"/><Relationship Id="rId7" Type="http://schemas.openxmlformats.org/officeDocument/2006/relationships/image" Target="../media/image40.jpg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tiff"/><Relationship Id="rId11" Type="http://schemas.openxmlformats.org/officeDocument/2006/relationships/image" Target="../media/image44.jpg"/><Relationship Id="rId5" Type="http://schemas.openxmlformats.org/officeDocument/2006/relationships/image" Target="../media/image38.tiff"/><Relationship Id="rId10" Type="http://schemas.openxmlformats.org/officeDocument/2006/relationships/image" Target="../media/image43.jpg"/><Relationship Id="rId4" Type="http://schemas.openxmlformats.org/officeDocument/2006/relationships/image" Target="../media/image37.tiff"/><Relationship Id="rId9" Type="http://schemas.openxmlformats.org/officeDocument/2006/relationships/image" Target="../media/image42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wealthgap_mean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Spring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Bradley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March-April,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684961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</p:spTree>
    <p:extLst>
      <p:ext uri="{BB962C8B-B14F-4D97-AF65-F5344CB8AC3E}">
        <p14:creationId xmlns:p14="http://schemas.microsoft.com/office/powerpoint/2010/main" val="1669365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8DC0-4332-5847-BA0F-F0530A0D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erall Wealth Distribution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85CDD01-4DCF-5848-9A2A-5FBF4306B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84974" y="1150099"/>
            <a:ext cx="7622051" cy="508012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E6FDA-336A-AC4C-986E-D0EEE10D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0CB1A-586B-2F45-BD73-AAFCD61FD444}"/>
              </a:ext>
            </a:extLst>
          </p:cNvPr>
          <p:cNvSpPr txBox="1"/>
          <p:nvPr/>
        </p:nvSpPr>
        <p:spPr>
          <a:xfrm>
            <a:off x="4784526" y="3059668"/>
            <a:ext cx="318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Overall Median:  $121,700</a:t>
            </a:r>
          </a:p>
        </p:txBody>
      </p:sp>
    </p:spTree>
    <p:extLst>
      <p:ext uri="{BB962C8B-B14F-4D97-AF65-F5344CB8AC3E}">
        <p14:creationId xmlns:p14="http://schemas.microsoft.com/office/powerpoint/2010/main" val="3625772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2CB6-2FFA-7D43-A41E-BD3F8A24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By</a:t>
            </a:r>
            <a:r>
              <a:rPr lang="en-US" dirty="0"/>
              <a:t> Household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E64A4-31C0-3644-855E-827C8D62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2050" name="Picture 2" descr="figure 3">
            <a:extLst>
              <a:ext uri="{FF2B5EF4-FFF2-40B4-BE49-F238E27FC236}">
                <a16:creationId xmlns:a16="http://schemas.microsoft.com/office/drawing/2014/main" id="{EC1F2764-7E7A-534A-9D07-173C0C8D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10944"/>
            <a:ext cx="97536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483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B456-BC1E-CC4F-9484-10F6F3B0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Wealth is Important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B8EAD-8791-0149-BA89-AB7B4AA79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73D3B-876D-D544-8A67-22CF399C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403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CC65-709C-564E-9A4D-937B2659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 Level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52E8E-C288-7443-BF26-61D0D36954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Choices/Life Agency</a:t>
            </a:r>
          </a:p>
          <a:p>
            <a:pPr lvl="1"/>
            <a:r>
              <a:rPr lang="en-US" dirty="0"/>
              <a:t>Finance high quality education</a:t>
            </a:r>
          </a:p>
          <a:p>
            <a:pPr lvl="1"/>
            <a:r>
              <a:rPr lang="en-US" dirty="0"/>
              <a:t>Living in good neighborhoods</a:t>
            </a:r>
          </a:p>
          <a:p>
            <a:pPr lvl="1"/>
            <a:r>
              <a:rPr lang="en-US" dirty="0"/>
              <a:t>Saving for retirement</a:t>
            </a:r>
          </a:p>
          <a:p>
            <a:pPr lvl="1"/>
            <a:r>
              <a:rPr lang="en-US" dirty="0"/>
              <a:t>Capital to start a business</a:t>
            </a:r>
          </a:p>
          <a:p>
            <a:pPr lvl="1"/>
            <a:r>
              <a:rPr lang="en-US" dirty="0"/>
              <a:t>Withstand financial hardship</a:t>
            </a:r>
          </a:p>
          <a:p>
            <a:pPr lvl="1"/>
            <a:r>
              <a:rPr lang="en-US" dirty="0"/>
              <a:t>Better legal counsel</a:t>
            </a:r>
          </a:p>
          <a:p>
            <a:pPr lvl="1"/>
            <a:r>
              <a:rPr lang="en-US" dirty="0"/>
              <a:t>Exert political influence</a:t>
            </a:r>
          </a:p>
          <a:p>
            <a:pPr lvl="1"/>
            <a:r>
              <a:rPr lang="en-US" dirty="0"/>
              <a:t>Finance costly medical procedure</a:t>
            </a:r>
          </a:p>
          <a:p>
            <a:pPr lvl="1"/>
            <a:r>
              <a:rPr lang="en-US" dirty="0"/>
              <a:t>Bequests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549D5-0470-0946-8019-A78FD2CF42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Wealth is iterative</a:t>
            </a:r>
          </a:p>
          <a:p>
            <a:pPr lvl="1"/>
            <a:r>
              <a:rPr lang="en-US" dirty="0"/>
              <a:t>Wealth begets more wealth.</a:t>
            </a:r>
          </a:p>
          <a:p>
            <a:pPr lvl="2"/>
            <a:r>
              <a:rPr lang="en-US" dirty="0"/>
              <a:t>Access to higher return investments.</a:t>
            </a:r>
          </a:p>
          <a:p>
            <a:pPr lvl="1"/>
            <a:r>
              <a:rPr lang="en-US" dirty="0"/>
              <a:t>Wealth transfers across generations.</a:t>
            </a:r>
          </a:p>
          <a:p>
            <a:pPr lvl="2"/>
            <a:r>
              <a:rPr lang="en-US" dirty="0"/>
              <a:t>Wealth is sticky.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9FDBE-2E2A-8344-BFAD-F4E8EEDD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437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1132182-F75F-EA48-8E34-DF13B2AF5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041" y="961568"/>
            <a:ext cx="8936078" cy="5257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0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8A8B-0E7A-EC43-942F-19394C46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Tan</a:t>
            </a:r>
            <a:r>
              <a:rPr lang="en-US" dirty="0"/>
              <a:t>gible Benefits for the Broader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F60C8-CF64-184E-9566-436F424E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692" y="1448810"/>
            <a:ext cx="6452616" cy="4351338"/>
          </a:xfrm>
        </p:spPr>
        <p:txBody>
          <a:bodyPr/>
          <a:lstStyle/>
          <a:p>
            <a:r>
              <a:rPr lang="en-US" dirty="0"/>
              <a:t>More human capital development</a:t>
            </a:r>
          </a:p>
          <a:p>
            <a:r>
              <a:rPr lang="en-US" dirty="0"/>
              <a:t>Increased entrepreneurship</a:t>
            </a:r>
          </a:p>
          <a:p>
            <a:r>
              <a:rPr lang="en-US" dirty="0"/>
              <a:t>Healthier labor force</a:t>
            </a:r>
          </a:p>
          <a:p>
            <a:r>
              <a:rPr lang="en-US" dirty="0"/>
              <a:t>Less social unrest</a:t>
            </a:r>
          </a:p>
          <a:p>
            <a:r>
              <a:rPr lang="en-US" dirty="0"/>
              <a:t>Less reliance on social programs</a:t>
            </a:r>
          </a:p>
          <a:p>
            <a:r>
              <a:rPr lang="en-US" dirty="0"/>
              <a:t>Smaller stock of student loans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19DF3-CAC1-6147-9848-C1B2EE68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22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Disparities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953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4401-F952-354D-9A3C-27D2EE5D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Eve</a:t>
            </a:r>
            <a:r>
              <a:rPr lang="en-US" sz="3800" dirty="0"/>
              <a:t>nts/Policies with Direct Wealth Implications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2A5A-E84B-874D-BB2A-EB9D7C18C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Slave trade</a:t>
            </a:r>
          </a:p>
          <a:p>
            <a:pPr lvl="1"/>
            <a:r>
              <a:rPr lang="en-US" dirty="0"/>
              <a:t>The first deprivation</a:t>
            </a:r>
          </a:p>
          <a:p>
            <a:r>
              <a:rPr lang="en-US" dirty="0"/>
              <a:t>Slavery</a:t>
            </a:r>
          </a:p>
          <a:p>
            <a:r>
              <a:rPr lang="en-US" dirty="0"/>
              <a:t>40 acres (and a mule)</a:t>
            </a:r>
          </a:p>
          <a:p>
            <a:pPr lvl="1"/>
            <a:r>
              <a:rPr lang="en-US" dirty="0"/>
              <a:t>The second deprivation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Freedmen’s Bank</a:t>
            </a:r>
          </a:p>
          <a:p>
            <a:pPr lvl="1"/>
            <a:r>
              <a:rPr lang="en-US" dirty="0"/>
              <a:t>Lax oversite and dissolution.</a:t>
            </a:r>
          </a:p>
          <a:p>
            <a:r>
              <a:rPr lang="en-US" dirty="0"/>
              <a:t>Jim Crow Laws &amp; Economic Policy</a:t>
            </a:r>
          </a:p>
          <a:p>
            <a:pPr lvl="1"/>
            <a:r>
              <a:rPr lang="en-US" dirty="0"/>
              <a:t>Convict leasing, debt peonage, chain-gang, sharecropping, and lynching.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FF664-94A5-A647-822D-B132AD166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8220"/>
            <a:ext cx="5423170" cy="41891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Homestead Act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Land theft and destruction</a:t>
            </a:r>
          </a:p>
          <a:p>
            <a:pPr lvl="1"/>
            <a:r>
              <a:rPr lang="en-US" dirty="0"/>
              <a:t>E.g., Black Wall Street – Tulsa, 1921</a:t>
            </a:r>
          </a:p>
          <a:p>
            <a:r>
              <a:rPr lang="en-US" dirty="0"/>
              <a:t>GI Bill</a:t>
            </a:r>
          </a:p>
          <a:p>
            <a:pPr lvl="1"/>
            <a:r>
              <a:rPr lang="en-US" dirty="0"/>
              <a:t>Discriminatory access – Levittown</a:t>
            </a:r>
          </a:p>
          <a:p>
            <a:r>
              <a:rPr lang="en-US" dirty="0"/>
              <a:t>Federal Housing Authority</a:t>
            </a:r>
          </a:p>
          <a:p>
            <a:pPr lvl="1"/>
            <a:r>
              <a:rPr lang="en-US" dirty="0"/>
              <a:t>Redlining</a:t>
            </a:r>
          </a:p>
          <a:p>
            <a:r>
              <a:rPr lang="en-US" dirty="0"/>
              <a:t>And many more.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1519A-C259-1046-9F1C-3C3D5B65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720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F06F-4640-FE47-A948-AD9EB844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ults for Black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8E3E-ED70-574B-98E9-AB5F5703B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lower accumulation of wealth than among White families.</a:t>
            </a:r>
          </a:p>
          <a:p>
            <a:r>
              <a:rPr lang="en-US" dirty="0"/>
              <a:t>Implications:</a:t>
            </a:r>
          </a:p>
          <a:p>
            <a:pPr lvl="1"/>
            <a:r>
              <a:rPr lang="en-US" dirty="0"/>
              <a:t>Less financial contribution from parents to children.</a:t>
            </a:r>
          </a:p>
          <a:p>
            <a:pPr lvl="2"/>
            <a:r>
              <a:rPr lang="en-US" dirty="0"/>
              <a:t>More difficult access to higher education.</a:t>
            </a:r>
          </a:p>
          <a:p>
            <a:pPr lvl="2"/>
            <a:r>
              <a:rPr lang="en-US" dirty="0"/>
              <a:t>Less access to capital for business formation.</a:t>
            </a:r>
          </a:p>
          <a:p>
            <a:pPr lvl="1"/>
            <a:r>
              <a:rPr lang="en-US" dirty="0"/>
              <a:t>More likely to live in disadvantaged neighborhoods</a:t>
            </a:r>
          </a:p>
          <a:p>
            <a:pPr lvl="2"/>
            <a:r>
              <a:rPr lang="en-US" dirty="0"/>
              <a:t>Fewer role models.</a:t>
            </a:r>
          </a:p>
          <a:p>
            <a:pPr lvl="2"/>
            <a:r>
              <a:rPr lang="en-US" dirty="0"/>
              <a:t>Less access to quality education.</a:t>
            </a:r>
          </a:p>
          <a:p>
            <a:pPr lvl="1"/>
            <a:r>
              <a:rPr lang="en-US" b="1" i="1" dirty="0"/>
              <a:t>Disparities in the capacity – availability of resources - to build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95DE1-22A0-0D4D-8D4C-9F3B85A0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400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B3BC-712D-4F48-8CA2-BAEB454E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Pot</a:t>
            </a:r>
            <a:r>
              <a:rPr lang="en-US" dirty="0"/>
              <a:t>ential Explanations: Differences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A8302-D3E2-E14C-9D4E-C2E281088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8553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Educational attainment</a:t>
            </a:r>
          </a:p>
          <a:p>
            <a:r>
              <a:rPr lang="en-US" dirty="0"/>
              <a:t>Home ownership</a:t>
            </a:r>
          </a:p>
          <a:p>
            <a:r>
              <a:rPr lang="en-US" dirty="0"/>
              <a:t>Increased savings</a:t>
            </a:r>
          </a:p>
          <a:p>
            <a:r>
              <a:rPr lang="en-US" dirty="0"/>
              <a:t>Financial literacy</a:t>
            </a:r>
          </a:p>
          <a:p>
            <a:r>
              <a:rPr lang="en-US" dirty="0"/>
              <a:t>Entrepreneurship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295BF4-D677-734A-96E1-1F53A218F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241" y="1468553"/>
            <a:ext cx="6053959" cy="4189162"/>
          </a:xfrm>
        </p:spPr>
        <p:txBody>
          <a:bodyPr>
            <a:normAutofit/>
          </a:bodyPr>
          <a:lstStyle/>
          <a:p>
            <a:r>
              <a:rPr lang="en-US" dirty="0"/>
              <a:t>Soft skills and personal responsibility</a:t>
            </a:r>
          </a:p>
          <a:p>
            <a:r>
              <a:rPr lang="en-US" dirty="0"/>
              <a:t>Wages</a:t>
            </a:r>
          </a:p>
          <a:p>
            <a:r>
              <a:rPr lang="en-US" dirty="0"/>
              <a:t>Labor force participation</a:t>
            </a:r>
          </a:p>
          <a:p>
            <a:r>
              <a:rPr lang="en-US" dirty="0"/>
              <a:t>Family structure</a:t>
            </a:r>
          </a:p>
          <a:p>
            <a:r>
              <a:rPr lang="en-US" dirty="0"/>
              <a:t>Initial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374C9-4584-5C46-8971-CA990EE7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30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3374E-E6D7-F044-B072-456FFBB19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3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</a:t>
            </a:r>
            <a:r>
              <a:rPr lang="en-US" dirty="0"/>
              <a:t>erences in Educational Attainment, 2017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8DC71-BDD0-2143-A9C2-B26E429C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D868827-C023-434D-81E6-4668A288A0FA}"/>
              </a:ext>
            </a:extLst>
          </p:cNvPr>
          <p:cNvGrpSpPr>
            <a:grpSpLocks noChangeAspect="1"/>
          </p:cNvGrpSpPr>
          <p:nvPr/>
        </p:nvGrpSpPr>
        <p:grpSpPr>
          <a:xfrm>
            <a:off x="3185278" y="1275298"/>
            <a:ext cx="4111069" cy="5281872"/>
            <a:chOff x="5391150" y="1485900"/>
            <a:chExt cx="3144693" cy="404027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E001061-70A5-4F4F-9EEB-ADB1A38FF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1150" y="1485900"/>
              <a:ext cx="1409700" cy="38862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653A0F-4D6D-AB49-B853-518C7D640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00850" y="1512979"/>
              <a:ext cx="990600" cy="40132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55A03C6-F4FD-A448-9C71-DF19FA34F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23043" y="1487602"/>
              <a:ext cx="812800" cy="3302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962D5F-209A-3045-9884-1689764EFF05}"/>
                </a:ext>
              </a:extLst>
            </p:cNvPr>
            <p:cNvSpPr/>
            <p:nvPr/>
          </p:nvSpPr>
          <p:spPr>
            <a:xfrm rot="18674347">
              <a:off x="6368680" y="4774921"/>
              <a:ext cx="704444" cy="546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5E3912B-4463-D84D-89F7-E5B7CFC15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001" y="3815520"/>
            <a:ext cx="3784600" cy="30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B46534-001A-B449-86DD-C9B54BBE00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6739" y="2995771"/>
            <a:ext cx="3873500" cy="317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1F1E2F-6BB8-0D45-86A7-9BF170A77F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6001" y="2053909"/>
            <a:ext cx="3111500" cy="317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6310FE-35CC-0B49-AB93-DBF90CD202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5262" y="1377310"/>
            <a:ext cx="3213100" cy="3429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05271D-EFC5-634D-B4D8-D7C66AE79EE7}"/>
              </a:ext>
            </a:extLst>
          </p:cNvPr>
          <p:cNvSpPr txBox="1"/>
          <p:nvPr/>
        </p:nvSpPr>
        <p:spPr>
          <a:xfrm>
            <a:off x="8794483" y="6456851"/>
            <a:ext cx="2630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American Council on Education</a:t>
            </a:r>
          </a:p>
        </p:txBody>
      </p:sp>
    </p:spTree>
    <p:extLst>
      <p:ext uri="{BB962C8B-B14F-4D97-AF65-F5344CB8AC3E}">
        <p14:creationId xmlns:p14="http://schemas.microsoft.com/office/powerpoint/2010/main" val="3022108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EA77-244C-B24E-9EFC-38F7E293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by Educational Attainment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CD70EB5-A788-AD40-913A-8623F8D24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058" y="1591817"/>
            <a:ext cx="10058400" cy="36743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3A194-60F8-3548-85C0-E1A3125C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2FCB7E-42EF-2C44-AE44-6CBC73CE43F2}"/>
              </a:ext>
            </a:extLst>
          </p:cNvPr>
          <p:cNvSpPr/>
          <p:nvPr/>
        </p:nvSpPr>
        <p:spPr>
          <a:xfrm>
            <a:off x="8034528" y="1591817"/>
            <a:ext cx="2365248" cy="22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3B2C64-A055-2546-B42F-C0A9D0D14672}"/>
              </a:ext>
            </a:extLst>
          </p:cNvPr>
          <p:cNvSpPr/>
          <p:nvPr/>
        </p:nvSpPr>
        <p:spPr>
          <a:xfrm>
            <a:off x="7498080" y="1591817"/>
            <a:ext cx="536448" cy="8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32692-42BF-FB45-9803-C3710E29438D}"/>
              </a:ext>
            </a:extLst>
          </p:cNvPr>
          <p:cNvSpPr txBox="1"/>
          <p:nvPr/>
        </p:nvSpPr>
        <p:spPr>
          <a:xfrm>
            <a:off x="10974528" y="278739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71.0%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2F1F85-C623-A445-927E-2D8852FEA68B}"/>
              </a:ext>
            </a:extLst>
          </p:cNvPr>
          <p:cNvSpPr txBox="1"/>
          <p:nvPr/>
        </p:nvSpPr>
        <p:spPr>
          <a:xfrm>
            <a:off x="10974529" y="402679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16.1%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E0FC1A-43D0-364E-83B4-63EAA5195699}"/>
              </a:ext>
            </a:extLst>
          </p:cNvPr>
          <p:cNvSpPr txBox="1"/>
          <p:nvPr/>
        </p:nvSpPr>
        <p:spPr>
          <a:xfrm>
            <a:off x="11030458" y="439612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8.6%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8BA29-AB35-3247-A119-312491C37E6F}"/>
              </a:ext>
            </a:extLst>
          </p:cNvPr>
          <p:cNvSpPr txBox="1"/>
          <p:nvPr/>
        </p:nvSpPr>
        <p:spPr>
          <a:xfrm>
            <a:off x="11030458" y="466237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4.3%</a:t>
            </a: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E01E8C1C-D6DC-1049-ADBE-3B3F811F8AA8}"/>
              </a:ext>
            </a:extLst>
          </p:cNvPr>
          <p:cNvGraphicFramePr>
            <a:graphicFrameLocks/>
          </p:cNvGraphicFramePr>
          <p:nvPr/>
        </p:nvGraphicFramePr>
        <p:xfrm>
          <a:off x="2751843" y="2293003"/>
          <a:ext cx="437482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Educational </a:t>
                      </a:r>
                    </a:p>
                    <a:p>
                      <a:r>
                        <a:rPr lang="en-US" dirty="0"/>
                        <a:t>Attainment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No 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$22,800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$157,200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$67,100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$249,600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Some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$66,100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$340,600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628665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$292,100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$1,511,100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6541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75CB15-81CF-2A44-B113-CA150AD595C6}"/>
              </a:ext>
            </a:extLst>
          </p:cNvPr>
          <p:cNvSpPr txBox="1"/>
          <p:nvPr/>
        </p:nvSpPr>
        <p:spPr>
          <a:xfrm>
            <a:off x="8215008" y="6461765"/>
            <a:ext cx="3456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Federal Reserve Board, Table data are 2016.</a:t>
            </a:r>
          </a:p>
        </p:txBody>
      </p:sp>
    </p:spTree>
    <p:extLst>
      <p:ext uri="{BB962C8B-B14F-4D97-AF65-F5344CB8AC3E}">
        <p14:creationId xmlns:p14="http://schemas.microsoft.com/office/powerpoint/2010/main" val="2447352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F10B-CEE1-AD4A-840C-4ECECD9C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CB3255-86E2-A04F-8C49-20B5953B3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43500" y="1925052"/>
            <a:ext cx="11104999" cy="35948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5858E-19A3-544C-AA70-F0273225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422B6-18A0-2948-9E33-C98703AFFEC4}"/>
              </a:ext>
            </a:extLst>
          </p:cNvPr>
          <p:cNvSpPr txBox="1"/>
          <p:nvPr/>
        </p:nvSpPr>
        <p:spPr>
          <a:xfrm>
            <a:off x="2612994" y="1394475"/>
            <a:ext cx="696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Median Household Net Worth by Race and Education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9D9BE-9F17-1345-ABA5-DF0CB76C5A0D}"/>
              </a:ext>
            </a:extLst>
          </p:cNvPr>
          <p:cNvSpPr txBox="1"/>
          <p:nvPr/>
        </p:nvSpPr>
        <p:spPr>
          <a:xfrm>
            <a:off x="6400075" y="6456851"/>
            <a:ext cx="524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Darity</a:t>
            </a:r>
            <a:r>
              <a:rPr lang="en-US" sz="1200" dirty="0"/>
              <a:t>, et al., “What We Get Wrong About Closing the Racial Wealth Gap”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FD43A-5D68-474F-ABBF-78DE53A3B15F}"/>
              </a:ext>
            </a:extLst>
          </p:cNvPr>
          <p:cNvSpPr/>
          <p:nvPr/>
        </p:nvSpPr>
        <p:spPr>
          <a:xfrm>
            <a:off x="5786204" y="4661941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BDB159-AD84-7A46-88E2-E2CB0FCA9C95}"/>
              </a:ext>
            </a:extLst>
          </p:cNvPr>
          <p:cNvSpPr/>
          <p:nvPr/>
        </p:nvSpPr>
        <p:spPr>
          <a:xfrm>
            <a:off x="9860899" y="3036888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54AA2-1547-054E-AC19-0C619707263E}"/>
              </a:ext>
            </a:extLst>
          </p:cNvPr>
          <p:cNvCxnSpPr/>
          <p:nvPr/>
        </p:nvCxnSpPr>
        <p:spPr>
          <a:xfrm flipH="1">
            <a:off x="6760564" y="3429000"/>
            <a:ext cx="3087974" cy="123294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31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52FC-E11F-A748-96B2-BC155301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ck-White Earnings Gap by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F0269-8608-9840-914C-1450B7A6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A9941-0E59-414D-8D2A-4732F6D3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46" y="935933"/>
            <a:ext cx="7946264" cy="527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FF2F6-5523-AB4D-B1F0-F310767DB286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674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A97C-8E4C-3244-BFC7-DF86D8C0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197F45-7EB9-B240-8310-9397CA7143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404242" y="1146887"/>
            <a:ext cx="6595241" cy="479507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BB82B-7D31-E64D-9E28-5B023C9B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876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CA17-2E34-5943-91AE-18A3C5C6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6AECD4-7033-E14F-9C29-8F8A4B3C7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-119468" y="3130633"/>
            <a:ext cx="12311468" cy="30995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4B97F-0C07-3E43-8985-9EBCB88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6022B2-0FD0-FD40-B66D-D95513C128CC}"/>
              </a:ext>
            </a:extLst>
          </p:cNvPr>
          <p:cNvGraphicFramePr>
            <a:graphicFrameLocks/>
          </p:cNvGraphicFramePr>
          <p:nvPr/>
        </p:nvGraphicFramePr>
        <p:xfrm>
          <a:off x="3523740" y="1325563"/>
          <a:ext cx="437482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Housing Status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Renters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$1,034,200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44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C555B-DA2F-084D-90A5-F6DD1037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Equality Through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1BEB-DB75-8449-95C4-AEE97F637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Well-documented evidence of historical and ongoing housing and lending discrimination.</a:t>
            </a:r>
          </a:p>
          <a:p>
            <a:r>
              <a:rPr lang="en-US" dirty="0"/>
              <a:t>What about home prices in minority neighborhoods?  Even if they buy, they won’t get the appreciation of White neighborhoods.</a:t>
            </a:r>
          </a:p>
          <a:p>
            <a:pPr lvl="1"/>
            <a:r>
              <a:rPr lang="en-US" dirty="0"/>
              <a:t>Home values are 50% lower in majority Black neighborhoods.</a:t>
            </a:r>
          </a:p>
          <a:p>
            <a:pPr lvl="2"/>
            <a:r>
              <a:rPr lang="en-US" dirty="0"/>
              <a:t>23% after adjusting for quality and amenities.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2325A-72A8-5642-A30C-C892947D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FEED7-28FE-A245-87B6-422459DB7E05}"/>
              </a:ext>
            </a:extLst>
          </p:cNvPr>
          <p:cNvSpPr txBox="1"/>
          <p:nvPr/>
        </p:nvSpPr>
        <p:spPr>
          <a:xfrm>
            <a:off x="8173057" y="6488681"/>
            <a:ext cx="3180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Brookings, Home ownership while black</a:t>
            </a:r>
          </a:p>
        </p:txBody>
      </p:sp>
    </p:spTree>
    <p:extLst>
      <p:ext uri="{BB962C8B-B14F-4D97-AF65-F5344CB8AC3E}">
        <p14:creationId xmlns:p14="http://schemas.microsoft.com/office/powerpoint/2010/main" val="4544811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CFE6-2753-4F40-8CAE-7EDB31F0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</a:t>
            </a:r>
            <a:r>
              <a:rPr lang="en-US" sz="3600" dirty="0"/>
              <a:t>at Determines Differences in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B5433-FE36-9E49-9B2B-10F9944E5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Wealth of parents</a:t>
            </a:r>
          </a:p>
          <a:p>
            <a:r>
              <a:rPr lang="en-US" dirty="0"/>
              <a:t>Ability to borrow – lending discrimination</a:t>
            </a:r>
          </a:p>
          <a:p>
            <a:pPr lvl="1"/>
            <a:r>
              <a:rPr lang="en-US" dirty="0"/>
              <a:t>At all</a:t>
            </a:r>
          </a:p>
          <a:p>
            <a:pPr lvl="1"/>
            <a:r>
              <a:rPr lang="en-US" dirty="0"/>
              <a:t>On equivalent terms to white borrowers</a:t>
            </a:r>
          </a:p>
          <a:p>
            <a:r>
              <a:rPr lang="en-US" dirty="0"/>
              <a:t>Local ordinances – housing discrimination</a:t>
            </a:r>
          </a:p>
          <a:p>
            <a:r>
              <a:rPr lang="en-US" dirty="0"/>
              <a:t>Lower appreciation rates of homes in majority Black communities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E5260-7C7A-5448-9C42-AB463EAE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437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EF8F5-6875-4D47-A4D3-EFADA82A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reased Savings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088DC-D6B3-E949-BC47-DFB234996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 evidence generated by economists ranging from Milton Friedman (1957) to Marjorie </a:t>
            </a:r>
            <a:r>
              <a:rPr lang="en-US" dirty="0" err="1"/>
              <a:t>Galenson</a:t>
            </a:r>
            <a:r>
              <a:rPr lang="en-US" dirty="0"/>
              <a:t> (1972) to Marcus Alexis (1971) to </a:t>
            </a:r>
            <a:r>
              <a:rPr lang="en-US" dirty="0" err="1"/>
              <a:t>Gittelman</a:t>
            </a:r>
            <a:r>
              <a:rPr lang="en-US" dirty="0"/>
              <a:t> and Wolff (2004)…..</a:t>
            </a:r>
          </a:p>
          <a:p>
            <a:pPr lvl="1"/>
            <a:r>
              <a:rPr lang="en-US" dirty="0"/>
              <a:t>All find that after accounting for household income, Blacks have a slightly higher savings rate than Whites.</a:t>
            </a:r>
          </a:p>
          <a:p>
            <a:r>
              <a:rPr lang="en-US" dirty="0"/>
              <a:t>Risk and reward are higher for White investors</a:t>
            </a:r>
          </a:p>
          <a:p>
            <a:pPr lvl="1"/>
            <a:r>
              <a:rPr lang="en-US" dirty="0"/>
              <a:t>Controlling for income, this is not clear.</a:t>
            </a:r>
          </a:p>
          <a:p>
            <a:pPr lvl="1"/>
            <a:r>
              <a:rPr lang="en-US" dirty="0"/>
              <a:t>Access to and tolerance for higher risk investments is clearly correlated with income.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9DC8C-5BEC-4245-A687-57464014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416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570730"/>
            <a:ext cx="10871200" cy="4351338"/>
          </a:xfrm>
        </p:spPr>
        <p:txBody>
          <a:bodyPr/>
          <a:lstStyle/>
          <a:p>
            <a:r>
              <a:rPr lang="en-US" dirty="0"/>
              <a:t>Contemporary Economic Policy</a:t>
            </a:r>
          </a:p>
          <a:p>
            <a:pPr lvl="1"/>
            <a:r>
              <a:rPr lang="en-US" dirty="0"/>
              <a:t>Week 1 (3/7): 	US Economic Update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/>
            <a:r>
              <a:rPr lang="en-US" dirty="0"/>
              <a:t>Week 2 (3/14): 	Climate Change Economics (Sarah Jacobson, Williams College)</a:t>
            </a:r>
          </a:p>
          <a:p>
            <a:pPr lvl="1"/>
            <a:r>
              <a:rPr lang="en-US" dirty="0"/>
              <a:t>Week 3 (3/21): 	Federal Debt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/>
            <a:r>
              <a:rPr lang="en-US" dirty="0"/>
              <a:t>Week 4 (3/28): 	Trade and Globalization (Alan Deardorff, University of Michigan</a:t>
            </a:r>
          </a:p>
          <a:p>
            <a:pPr lvl="1"/>
            <a:r>
              <a:rPr lang="en-US" b="1" dirty="0"/>
              <a:t>Week 5 (4/4):	The Black-White Wealth Gap (Jon </a:t>
            </a:r>
            <a:r>
              <a:rPr lang="en-US" b="1" dirty="0" err="1"/>
              <a:t>Haveman</a:t>
            </a:r>
            <a:r>
              <a:rPr lang="en-US" b="1" dirty="0"/>
              <a:t>, NEED)</a:t>
            </a:r>
          </a:p>
          <a:p>
            <a:pPr lvl="1"/>
            <a:r>
              <a:rPr lang="en-US" dirty="0"/>
              <a:t>Week 6 (4/11):	Autonomous Vehicles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921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6C81-3C5E-114E-80ED-55C1D1ED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</a:t>
            </a:r>
            <a:r>
              <a:rPr lang="en-US" dirty="0"/>
              <a:t>ancial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411DD-EAFB-7E44-8C84-7D28DFC9F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literacy doesn’t matter that much when you don’t have any finances to manage.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Controlling for household income, there is no difference in rates of asset appreciation between Black and White households.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98D32-4DFF-C545-AEDC-F339DEAC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29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B6DF4F-517C-5048-9129-6E7249775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C061E5-20AE-434F-A9DA-5B21A93CBF15}"/>
              </a:ext>
            </a:extLst>
          </p:cNvPr>
          <p:cNvSpPr/>
          <p:nvPr/>
        </p:nvSpPr>
        <p:spPr>
          <a:xfrm>
            <a:off x="5403342" y="2877312"/>
            <a:ext cx="4186401" cy="2463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101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90D176CD-7D33-0C49-998A-91205F6FA862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47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4A02-C5BB-DA48-B3A3-1D590F29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arceration Likely Plays A Role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A29E7-B4CF-164D-A195-FDC904B5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1026" name="Picture 2" descr="Graph of racial disparities in U.S. incarceration rates as of the 2010 Census.">
            <a:extLst>
              <a:ext uri="{FF2B5EF4-FFF2-40B4-BE49-F238E27FC236}">
                <a16:creationId xmlns:a16="http://schemas.microsoft.com/office/drawing/2014/main" id="{71C576B2-1F87-B848-8118-977D0A7D1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914083"/>
            <a:ext cx="7178040" cy="538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4331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9C5C7F-B943-5C46-97AD-EFD54D198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8052F-D9ED-E242-98EA-CF37F6D40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321310"/>
            <a:ext cx="101600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741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5FBC-6FF2-2346-BBEF-A6F2409B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</a:t>
            </a:r>
            <a:r>
              <a:rPr lang="en-US" dirty="0"/>
              <a:t>mily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C88F5-E736-184A-AE8C-1EBAB725B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CDE9C-0300-A145-AA96-A10251F1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75D66-C6EC-1D4C-94BA-12EC29EA7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432560"/>
            <a:ext cx="12128500" cy="441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F4C6E7-E45A-EF49-A136-24B0C795D677}"/>
              </a:ext>
            </a:extLst>
          </p:cNvPr>
          <p:cNvSpPr/>
          <p:nvPr/>
        </p:nvSpPr>
        <p:spPr>
          <a:xfrm>
            <a:off x="1457739" y="2955235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9CFC47-8BE0-1A44-9BD9-6DD7836E706F}"/>
              </a:ext>
            </a:extLst>
          </p:cNvPr>
          <p:cNvSpPr/>
          <p:nvPr/>
        </p:nvSpPr>
        <p:spPr>
          <a:xfrm>
            <a:off x="6823822" y="2963257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32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2DFA-402E-FC4C-94F1-6B9846B0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Kid</a:t>
            </a:r>
            <a:r>
              <a:rPr lang="en-US" dirty="0"/>
              <a:t>s – Household Types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4FA88E-5F51-114E-8594-2798C29FF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17547" y="1151773"/>
            <a:ext cx="10156905" cy="50784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13A97-56AE-D44C-A8F6-10059436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3736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Init</a:t>
            </a:r>
            <a:r>
              <a:rPr lang="en-US" dirty="0"/>
              <a:t>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832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14C6-0B82-5248-A85B-634C605B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Fundamentally Responsible?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F7547-7205-6A41-BEC5-A343E568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004" y="1602225"/>
            <a:ext cx="6793992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Individual behaviors?</a:t>
            </a:r>
          </a:p>
          <a:p>
            <a:pPr>
              <a:spcAft>
                <a:spcPts val="1000"/>
              </a:spcAft>
            </a:pPr>
            <a:r>
              <a:rPr lang="en-US" dirty="0"/>
              <a:t>Structural characteristics of the economy?</a:t>
            </a:r>
          </a:p>
          <a:p>
            <a:pPr>
              <a:spcAft>
                <a:spcPts val="1000"/>
              </a:spcAft>
            </a:pPr>
            <a:r>
              <a:rPr lang="en-US" dirty="0"/>
              <a:t>History – policy and otherwise?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21B79-C3B1-CB43-9484-22DCA038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8730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CDFA1F-3DEF-7545-B6B9-833180F97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2C7F62-0A95-3D45-95E8-1F9603729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64" y="0"/>
            <a:ext cx="4873101" cy="32274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E44E0E-9595-AA49-B254-7F8C39AB4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464" y="3428999"/>
            <a:ext cx="4908692" cy="26261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2515E1-D5E0-9147-A528-23D00D041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419" y="1763785"/>
            <a:ext cx="4908691" cy="33182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3364CE-00AC-0247-8459-62659A1C0BCC}"/>
              </a:ext>
            </a:extLst>
          </p:cNvPr>
          <p:cNvSpPr txBox="1"/>
          <p:nvPr/>
        </p:nvSpPr>
        <p:spPr>
          <a:xfrm>
            <a:off x="7376055" y="1399384"/>
            <a:ext cx="3031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A2723"/>
                </a:solidFill>
              </a:rPr>
              <a:t>Studying hard is not enough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A3FDAF-3B7D-E644-BFDE-8152599CF8D7}"/>
              </a:ext>
            </a:extLst>
          </p:cNvPr>
          <p:cNvCxnSpPr/>
          <p:nvPr/>
        </p:nvCxnSpPr>
        <p:spPr>
          <a:xfrm>
            <a:off x="7464056" y="1737936"/>
            <a:ext cx="237106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8574B70-3EEE-F340-9F3F-471E12139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6016" y="5079287"/>
            <a:ext cx="1689100" cy="1193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6CFD107-7C3F-634D-B53A-410E0310F49A}"/>
              </a:ext>
            </a:extLst>
          </p:cNvPr>
          <p:cNvSpPr/>
          <p:nvPr/>
        </p:nvSpPr>
        <p:spPr>
          <a:xfrm>
            <a:off x="5014913" y="1613700"/>
            <a:ext cx="728662" cy="44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46ED33-EF0F-9241-B76B-067B6F6C28FB}"/>
              </a:ext>
            </a:extLst>
          </p:cNvPr>
          <p:cNvSpPr/>
          <p:nvPr/>
        </p:nvSpPr>
        <p:spPr>
          <a:xfrm>
            <a:off x="2352674" y="4326933"/>
            <a:ext cx="804863" cy="616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5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Black-White Wealth Gap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339771"/>
            <a:ext cx="9144000" cy="11464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Jon </a:t>
            </a:r>
            <a:r>
              <a:rPr lang="en-US" sz="3400" dirty="0" err="1">
                <a:solidFill>
                  <a:schemeClr val="tx2"/>
                </a:solidFill>
              </a:rPr>
              <a:t>Haveman</a:t>
            </a:r>
            <a:r>
              <a:rPr lang="en-US" sz="34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DB2311-87D6-C047-B20B-6647E648B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97" y="376963"/>
            <a:ext cx="3162300" cy="210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B6FCC2-40ED-2E46-A156-72C7E56BE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751" y="4289591"/>
            <a:ext cx="2159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489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F61D-AD3F-4D4C-AF44-22341DC1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Acc</a:t>
            </a:r>
            <a:r>
              <a:rPr lang="en-US" dirty="0"/>
              <a:t>ounting for the Wealth Gap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DD76D0-6241-2D4F-820C-F44911A44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75759" y="1197813"/>
            <a:ext cx="9144000" cy="50324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B1E84-2DBE-6242-A37B-ACE294F3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428A3-EF8E-DF48-A22C-A10BDAD681BB}"/>
              </a:ext>
            </a:extLst>
          </p:cNvPr>
          <p:cNvSpPr txBox="1"/>
          <p:nvPr/>
        </p:nvSpPr>
        <p:spPr>
          <a:xfrm>
            <a:off x="3599511" y="6456851"/>
            <a:ext cx="7806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https://heller.brandeis.edu/iasp/pdfs/racial-wealth-equity/racial-wealth-gap/roots-widening-racial-wealth-gap.pdf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0A038-68EE-D94A-82A5-B6118DD2860A}"/>
              </a:ext>
            </a:extLst>
          </p:cNvPr>
          <p:cNvSpPr txBox="1"/>
          <p:nvPr/>
        </p:nvSpPr>
        <p:spPr>
          <a:xfrm>
            <a:off x="6806346" y="3986213"/>
            <a:ext cx="3663567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30%+ Left</a:t>
            </a:r>
          </a:p>
          <a:p>
            <a:r>
              <a:rPr lang="en-US" sz="4000" dirty="0"/>
              <a:t>Unaccounted for</a:t>
            </a:r>
          </a:p>
        </p:txBody>
      </p:sp>
    </p:spTree>
    <p:extLst>
      <p:ext uri="{BB962C8B-B14F-4D97-AF65-F5344CB8AC3E}">
        <p14:creationId xmlns:p14="http://schemas.microsoft.com/office/powerpoint/2010/main" val="10512893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0E0D-6F88-0D4D-BE18-A11EBBB2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3F385-B9F5-B749-89BD-BEC5C7C1E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E37BF-3D9E-694D-BB8E-C335E676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1270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409F-F0FD-AB41-8946-6DCE0FBD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en-US" dirty="0"/>
              <a:t>egories of Policy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DCA7-DFB8-344D-B360-08B82657DC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Housing</a:t>
            </a:r>
          </a:p>
          <a:p>
            <a:pPr lvl="1"/>
            <a:r>
              <a:rPr lang="en-US" dirty="0"/>
              <a:t>FHA and redlining</a:t>
            </a:r>
          </a:p>
          <a:p>
            <a:r>
              <a:rPr lang="en-US" dirty="0"/>
              <a:t>Health Care</a:t>
            </a:r>
          </a:p>
          <a:p>
            <a:r>
              <a:rPr lang="en-US" dirty="0"/>
              <a:t>Incarceration</a:t>
            </a:r>
          </a:p>
          <a:p>
            <a:pPr lvl="1"/>
            <a:r>
              <a:rPr lang="en-US"/>
              <a:t>Black incarceration rates are very high.</a:t>
            </a:r>
          </a:p>
          <a:p>
            <a:r>
              <a:rPr lang="en-US"/>
              <a:t>Transportation</a:t>
            </a:r>
            <a:endParaRPr lang="en-US" dirty="0"/>
          </a:p>
          <a:p>
            <a:pPr lvl="1"/>
            <a:r>
              <a:rPr lang="en-US" dirty="0"/>
              <a:t>Interstate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01E40-0FE0-444F-B319-1D39BB018A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Broadband</a:t>
            </a:r>
          </a:p>
          <a:p>
            <a:pPr lvl="1"/>
            <a:r>
              <a:rPr lang="en-US" dirty="0"/>
              <a:t>Access is inversely related to regional income</a:t>
            </a:r>
          </a:p>
          <a:p>
            <a:r>
              <a:rPr lang="en-US" dirty="0"/>
              <a:t>Education</a:t>
            </a:r>
          </a:p>
          <a:p>
            <a:r>
              <a:rPr lang="en-US" dirty="0"/>
              <a:t>Workforce</a:t>
            </a:r>
          </a:p>
          <a:p>
            <a:r>
              <a:rPr lang="en-US" dirty="0"/>
              <a:t>Income support and stability</a:t>
            </a:r>
          </a:p>
          <a:p>
            <a:r>
              <a:rPr lang="en-US" dirty="0"/>
              <a:t>Asset accumulation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B6F52-CCA0-DA4D-90C2-4F34C3D7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9FB85A-BAA2-EB49-A3ED-24017FE55B9A}"/>
              </a:ext>
            </a:extLst>
          </p:cNvPr>
          <p:cNvSpPr/>
          <p:nvPr/>
        </p:nvSpPr>
        <p:spPr>
          <a:xfrm>
            <a:off x="6019800" y="4343400"/>
            <a:ext cx="4890655" cy="10806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9977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8D50-B374-CF4A-8C3A-1463D695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v’t Asset Building Policies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2CFDB2-8A71-B34E-96CF-8E1854F37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4311" y="955992"/>
            <a:ext cx="9063378" cy="49460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5FB87-A6E5-9D42-AF03-2B80AE4F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9396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BB79-EF74-484F-9543-F47640E85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cific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C8086-F615-AE49-9C31-0B68180D3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694" y="1253330"/>
            <a:ext cx="10515600" cy="47460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Global solutions that affect all source areas</a:t>
            </a:r>
          </a:p>
          <a:p>
            <a:pPr lvl="1"/>
            <a:r>
              <a:rPr lang="en-US" dirty="0"/>
              <a:t>Child Trust Accounts - ”Baby Bonds”</a:t>
            </a:r>
          </a:p>
          <a:p>
            <a:pPr lvl="1"/>
            <a:r>
              <a:rPr lang="en-US" dirty="0"/>
              <a:t>Guaranteed minimum income</a:t>
            </a:r>
          </a:p>
          <a:p>
            <a:r>
              <a:rPr lang="en-US" dirty="0"/>
              <a:t>Addressing racial disparities directly</a:t>
            </a:r>
          </a:p>
          <a:p>
            <a:pPr lvl="1"/>
            <a:r>
              <a:rPr lang="en-US" dirty="0"/>
              <a:t>Reparations</a:t>
            </a:r>
          </a:p>
          <a:p>
            <a:pPr lvl="2"/>
            <a:r>
              <a:rPr lang="en-US" dirty="0"/>
              <a:t>Aggressive affirmative action.</a:t>
            </a:r>
          </a:p>
          <a:p>
            <a:pPr lvl="2"/>
            <a:r>
              <a:rPr lang="en-US" dirty="0"/>
              <a:t>A new Homestead Act.</a:t>
            </a:r>
          </a:p>
          <a:p>
            <a:pPr lvl="2"/>
            <a:r>
              <a:rPr lang="en-US" dirty="0"/>
              <a:t>Heavily investing in Black communities.</a:t>
            </a:r>
          </a:p>
          <a:p>
            <a:pPr lvl="1"/>
            <a:r>
              <a:rPr lang="en-US" dirty="0"/>
              <a:t>Labor and other laws that address discrimination</a:t>
            </a:r>
          </a:p>
          <a:p>
            <a:pPr lvl="2"/>
            <a:r>
              <a:rPr lang="en-US" dirty="0"/>
              <a:t>Enforce more aggressively and make adjustments where necessary to increase efficacy.</a:t>
            </a:r>
          </a:p>
          <a:p>
            <a:pPr lvl="1"/>
            <a:r>
              <a:rPr lang="en-US" dirty="0"/>
              <a:t>Fundamental reorientation of asset building agenda.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A9C35-62FE-734C-BF89-DB32E591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1750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EBFA-7C8B-F24E-B42D-F92526E6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Concrete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3933A-0EB4-0D46-BCF7-E9EDD7ECA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Limit the mortgage interest tax deduction and use the revenues to provide a credit for first-time homebuyers.</a:t>
            </a:r>
          </a:p>
          <a:p>
            <a:r>
              <a:rPr lang="en-US" b="0" dirty="0"/>
              <a:t>Establish automatic savings and retirement plans.</a:t>
            </a:r>
          </a:p>
          <a:p>
            <a:r>
              <a:rPr lang="en-US" b="0" dirty="0"/>
              <a:t>Reduce reliance on student loans while supporting success in postsecondary education.</a:t>
            </a:r>
          </a:p>
          <a:p>
            <a:r>
              <a:rPr lang="en-US" b="0" dirty="0"/>
              <a:t>Offer universal children's savings accounts.</a:t>
            </a:r>
          </a:p>
          <a:p>
            <a:r>
              <a:rPr lang="en-US" b="0" dirty="0"/>
              <a:t>Reform safety net program asset tests, which can act as barriers to saving among low-income families.</a:t>
            </a:r>
          </a:p>
          <a:p>
            <a:r>
              <a:rPr lang="en-US" b="0" dirty="0"/>
              <a:t>Provide subsidies to promote emergency savings, such as those linked to tax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EB564-AB70-F943-B5BC-E6C30793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9581C-BE0E-054D-8102-9CD7A6D55727}"/>
              </a:ext>
            </a:extLst>
          </p:cNvPr>
          <p:cNvSpPr txBox="1"/>
          <p:nvPr/>
        </p:nvSpPr>
        <p:spPr>
          <a:xfrm>
            <a:off x="9828679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</p:spTree>
    <p:extLst>
      <p:ext uri="{BB962C8B-B14F-4D97-AF65-F5344CB8AC3E}">
        <p14:creationId xmlns:p14="http://schemas.microsoft.com/office/powerpoint/2010/main" val="4874450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6ADD-700C-8A47-A721-12D32FDC0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Buy</a:t>
            </a:r>
            <a:r>
              <a:rPr lang="en-US" dirty="0"/>
              <a:t>ing and Banking Black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44E-9AD2-5D46-AFB8-AD88DE5D7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Assertion: </a:t>
            </a:r>
            <a:r>
              <a:rPr lang="en-US" dirty="0"/>
              <a:t>Marshalling the enormous purchasing power of the Black community will drive progress.</a:t>
            </a:r>
          </a:p>
          <a:p>
            <a:pPr lvl="1"/>
            <a:r>
              <a:rPr lang="en-US" dirty="0"/>
              <a:t>More than $1.3 trillion in buying power.*</a:t>
            </a:r>
          </a:p>
          <a:p>
            <a:pPr lvl="1"/>
            <a:endParaRPr lang="en-US" dirty="0"/>
          </a:p>
          <a:p>
            <a:r>
              <a:rPr lang="en-US" i="1" dirty="0"/>
              <a:t>Assertion</a:t>
            </a:r>
            <a:r>
              <a:rPr lang="en-US" dirty="0"/>
              <a:t>: Banking is a source of wealth creation.</a:t>
            </a:r>
          </a:p>
          <a:p>
            <a:pPr lvl="1"/>
            <a:r>
              <a:rPr lang="en-US" dirty="0"/>
              <a:t>Combining the wealth of Black Americans in Black banks could be a source of wealth creation.</a:t>
            </a:r>
          </a:p>
          <a:p>
            <a:pPr lvl="1"/>
            <a:endParaRPr lang="en-US" dirty="0"/>
          </a:p>
          <a:p>
            <a:r>
              <a:rPr lang="en-US" dirty="0"/>
              <a:t>Problem: Multipliers are short circuited.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15F6-F888-404C-B8B3-097AB2EE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118F6C-AD25-774E-BE68-2B584CC2A53C}"/>
              </a:ext>
            </a:extLst>
          </p:cNvPr>
          <p:cNvSpPr txBox="1"/>
          <p:nvPr/>
        </p:nvSpPr>
        <p:spPr>
          <a:xfrm>
            <a:off x="5503653" y="6456851"/>
            <a:ext cx="6158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Source: https://</a:t>
            </a:r>
            <a:r>
              <a:rPr lang="en-US" sz="1200" dirty="0" err="1"/>
              <a:t>www.newswise.com</a:t>
            </a:r>
            <a:r>
              <a:rPr lang="en-US" sz="1200" dirty="0"/>
              <a:t>/articles/minority-markets-have-3-9-trillion-buying-power</a:t>
            </a:r>
          </a:p>
        </p:txBody>
      </p:sp>
    </p:spTree>
    <p:extLst>
      <p:ext uri="{BB962C8B-B14F-4D97-AF65-F5344CB8AC3E}">
        <p14:creationId xmlns:p14="http://schemas.microsoft.com/office/powerpoint/2010/main" val="37045857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EA02-093E-254C-ACA5-EFFFF322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B53F-65CB-2E4E-8E7E-DEC84BA8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686"/>
            <a:ext cx="10515600" cy="48480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Black White wealth gap is enormous (2019)</a:t>
            </a:r>
          </a:p>
          <a:p>
            <a:pPr lvl="1"/>
            <a:r>
              <a:rPr lang="en-US" dirty="0"/>
              <a:t>Mean:  White wealth is 6.9x Black wealth.</a:t>
            </a:r>
          </a:p>
          <a:p>
            <a:pPr lvl="1"/>
            <a:r>
              <a:rPr lang="en-US" dirty="0"/>
              <a:t>Median: White wealth is 7.8x Black wealth.</a:t>
            </a:r>
          </a:p>
          <a:p>
            <a:r>
              <a:rPr lang="en-US" dirty="0"/>
              <a:t>There are many explanations in the common narrative.</a:t>
            </a:r>
          </a:p>
          <a:p>
            <a:pPr lvl="1"/>
            <a:r>
              <a:rPr lang="en-US" dirty="0"/>
              <a:t>Many do not stand up to scrutiny.</a:t>
            </a:r>
          </a:p>
          <a:p>
            <a:r>
              <a:rPr lang="en-US" dirty="0"/>
              <a:t>Government policies have contributed enormously this gap.</a:t>
            </a:r>
          </a:p>
          <a:p>
            <a:pPr lvl="1"/>
            <a:r>
              <a:rPr lang="en-US" dirty="0"/>
              <a:t>Racial dehumanizing permitted these policies.</a:t>
            </a:r>
          </a:p>
          <a:p>
            <a:r>
              <a:rPr lang="en-US" dirty="0"/>
              <a:t>Wealth endowments (parental wealth) are enormously important for determining own wealth in adulthood.</a:t>
            </a:r>
          </a:p>
          <a:p>
            <a:pPr lvl="1"/>
            <a:r>
              <a:rPr lang="en-US" dirty="0"/>
              <a:t>Policies that address this relationship are most likely to be effective.</a:t>
            </a:r>
          </a:p>
          <a:p>
            <a:r>
              <a:rPr lang="en-US" dirty="0"/>
              <a:t>Some form of policy intervention is likely necessary if the gap is to be closed.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B44D1-BD15-F549-B5E3-5B012C4E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8086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96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Aut</a:t>
            </a:r>
            <a:r>
              <a:rPr lang="en-US" dirty="0"/>
              <a:t>onomous Vehicles: Jon </a:t>
            </a:r>
            <a:r>
              <a:rPr lang="en-US" dirty="0" err="1"/>
              <a:t>Haveman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23068" y="1790289"/>
            <a:ext cx="2821210" cy="1865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4342" y="1839210"/>
            <a:ext cx="2821210" cy="1587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3068" y="4137910"/>
            <a:ext cx="2821210" cy="1587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4342" y="4088103"/>
            <a:ext cx="2821210" cy="1870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78702" y="2587635"/>
            <a:ext cx="2821210" cy="1891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BB502FA-5A03-4D79-8C80-05E3F42D35F9}"/>
              </a:ext>
            </a:extLst>
          </p:cNvPr>
          <p:cNvGrpSpPr>
            <a:grpSpLocks/>
          </p:cNvGrpSpPr>
          <p:nvPr/>
        </p:nvGrpSpPr>
        <p:grpSpPr>
          <a:xfrm>
            <a:off x="2000250" y="1076083"/>
            <a:ext cx="8191500" cy="4730036"/>
            <a:chOff x="838200" y="593243"/>
            <a:chExt cx="9291612" cy="536527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CE4CBB3-8473-437B-81F6-04677D6A9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62623" y="3566497"/>
              <a:ext cx="3462389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65AAC10-552D-405D-BCD3-D386DDE7C2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9635"/>
            <a:stretch/>
          </p:blipFill>
          <p:spPr>
            <a:xfrm>
              <a:off x="838200" y="3754507"/>
              <a:ext cx="3632204" cy="220401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5617708-354B-424B-8007-8DC3BE0B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23171" y="1074521"/>
              <a:ext cx="3491242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A90AD0-0B07-4EDD-BD4F-C06E14C19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50534" y="593243"/>
              <a:ext cx="3479278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B629BD4-42A9-4FC1-BF8F-8980DF585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29843" y="2412368"/>
              <a:ext cx="3231563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0937664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406"/>
            <a:ext cx="10515600" cy="479866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testimonials.php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8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Darrick Hamilton, Ph.D., The New School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Ph.D.,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Patrick Mason, Florida State University</a:t>
            </a:r>
          </a:p>
          <a:p>
            <a:pPr lvl="1"/>
            <a:r>
              <a:rPr lang="en-US" dirty="0"/>
              <a:t>Steven Craig, University of Houston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229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2905-78F6-A349-9E9D-A6022425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9336-85C0-004C-93EF-2BE4C3024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961" y="1501156"/>
            <a:ext cx="4668078" cy="4351338"/>
          </a:xfrm>
        </p:spPr>
        <p:txBody>
          <a:bodyPr/>
          <a:lstStyle/>
          <a:p>
            <a:r>
              <a:rPr lang="en-US" dirty="0"/>
              <a:t>Evidence of disparities</a:t>
            </a:r>
          </a:p>
          <a:p>
            <a:r>
              <a:rPr lang="en-US" dirty="0"/>
              <a:t>Why wealth is important</a:t>
            </a:r>
          </a:p>
          <a:p>
            <a:r>
              <a:rPr lang="en-US" dirty="0"/>
              <a:t>Sources of disparities</a:t>
            </a:r>
          </a:p>
          <a:p>
            <a:r>
              <a:rPr lang="en-US" dirty="0"/>
              <a:t>Policy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26FA9-5C06-4A44-BE6F-445F3414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10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181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201431" y="2235196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781564" y="2923598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252092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3"/>
            <a:ext cx="10182665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0021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2764</TotalTime>
  <Words>1564</Words>
  <Application>Microsoft Macintosh PowerPoint</Application>
  <PresentationFormat>Widescreen</PresentationFormat>
  <Paragraphs>334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 Course Outline</vt:lpstr>
      <vt:lpstr>PowerPoint Presentation</vt:lpstr>
      <vt:lpstr>Credits and Disclaimer</vt:lpstr>
      <vt:lpstr>Outline</vt:lpstr>
      <vt:lpstr>Evidence</vt:lpstr>
      <vt:lpstr>Evidence of the Gap</vt:lpstr>
      <vt:lpstr>Wealth Gap Over Time: Mean</vt:lpstr>
      <vt:lpstr>Wealth is More and More Concentrated</vt:lpstr>
      <vt:lpstr>Overall Wealth Distribution</vt:lpstr>
      <vt:lpstr>By Household Income</vt:lpstr>
      <vt:lpstr>Why Wealth is Important</vt:lpstr>
      <vt:lpstr>Household Level Benefits</vt:lpstr>
      <vt:lpstr>Wealth Mobility</vt:lpstr>
      <vt:lpstr>Tangible Benefits for the Broader Economy</vt:lpstr>
      <vt:lpstr>Sources of Disparities</vt:lpstr>
      <vt:lpstr>Events/Policies with Direct Wealth Implications </vt:lpstr>
      <vt:lpstr>Results for Black Families</vt:lpstr>
      <vt:lpstr>Potential Explanations: Differences in…</vt:lpstr>
      <vt:lpstr>Differences in Educational Attainment, 2017</vt:lpstr>
      <vt:lpstr>Wealth by Educational Attainment</vt:lpstr>
      <vt:lpstr>Educational Attainment</vt:lpstr>
      <vt:lpstr>Black-White Earnings Gap by Education</vt:lpstr>
      <vt:lpstr>Home Ownership</vt:lpstr>
      <vt:lpstr>Home Ownership</vt:lpstr>
      <vt:lpstr>Wealth Equality Through Home Ownership?</vt:lpstr>
      <vt:lpstr>What Determines Differences in Home Ownership?</vt:lpstr>
      <vt:lpstr>Increased Savings</vt:lpstr>
      <vt:lpstr>Financial Literacy</vt:lpstr>
      <vt:lpstr>Use of Payday Lenders</vt:lpstr>
      <vt:lpstr>Use of Payday Lenders</vt:lpstr>
      <vt:lpstr>Incarceration Likely Plays A Role</vt:lpstr>
      <vt:lpstr>PowerPoint Presentation</vt:lpstr>
      <vt:lpstr>Family Structure</vt:lpstr>
      <vt:lpstr>Kids – Household Types</vt:lpstr>
      <vt:lpstr>Initial Endowment</vt:lpstr>
      <vt:lpstr>What is Fundamentally Responsible?</vt:lpstr>
      <vt:lpstr>PowerPoint Presentation</vt:lpstr>
      <vt:lpstr>Accounting for the Wealth Gap</vt:lpstr>
      <vt:lpstr>Policy Options</vt:lpstr>
      <vt:lpstr>Categories of Policy Areas</vt:lpstr>
      <vt:lpstr>Gov’t Asset Building Policies</vt:lpstr>
      <vt:lpstr>Specific Policy Options</vt:lpstr>
      <vt:lpstr>Other Concrete Policy Options</vt:lpstr>
      <vt:lpstr>Buying and Banking Black</vt:lpstr>
      <vt:lpstr>Summary</vt:lpstr>
      <vt:lpstr>Autonomous Vehicles: Jon Haveman</vt:lpstr>
      <vt:lpstr>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Woglom</dc:creator>
  <cp:lastModifiedBy>haveman</cp:lastModifiedBy>
  <cp:revision>62</cp:revision>
  <dcterms:created xsi:type="dcterms:W3CDTF">2022-02-04T21:29:43Z</dcterms:created>
  <dcterms:modified xsi:type="dcterms:W3CDTF">2022-04-04T03:39:52Z</dcterms:modified>
</cp:coreProperties>
</file>