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7"/>
  </p:notesMasterIdLst>
  <p:sldIdLst>
    <p:sldId id="4536" r:id="rId2"/>
    <p:sldId id="4537" r:id="rId3"/>
    <p:sldId id="4084" r:id="rId4"/>
    <p:sldId id="4094" r:id="rId5"/>
    <p:sldId id="4095" r:id="rId6"/>
    <p:sldId id="1678" r:id="rId7"/>
    <p:sldId id="1093" r:id="rId8"/>
    <p:sldId id="284" r:id="rId9"/>
    <p:sldId id="4317" r:id="rId10"/>
    <p:sldId id="1670" r:id="rId11"/>
    <p:sldId id="4538" r:id="rId12"/>
    <p:sldId id="1643" r:id="rId13"/>
    <p:sldId id="3966" r:id="rId14"/>
    <p:sldId id="3974" r:id="rId15"/>
    <p:sldId id="1092" r:id="rId16"/>
    <p:sldId id="1659" r:id="rId17"/>
    <p:sldId id="1660" r:id="rId18"/>
    <p:sldId id="1661" r:id="rId19"/>
    <p:sldId id="1664" r:id="rId20"/>
    <p:sldId id="3985" r:id="rId21"/>
    <p:sldId id="1098" r:id="rId22"/>
    <p:sldId id="1094" r:id="rId23"/>
    <p:sldId id="4099" r:id="rId24"/>
    <p:sldId id="1096" r:id="rId25"/>
    <p:sldId id="1097" r:id="rId26"/>
    <p:sldId id="1682" r:id="rId27"/>
    <p:sldId id="3969" r:id="rId28"/>
    <p:sldId id="4101" r:id="rId29"/>
    <p:sldId id="1655" r:id="rId30"/>
    <p:sldId id="4124" r:id="rId31"/>
    <p:sldId id="3952" r:id="rId32"/>
    <p:sldId id="4103" r:id="rId33"/>
    <p:sldId id="1105" r:id="rId34"/>
    <p:sldId id="3973" r:id="rId35"/>
    <p:sldId id="3960" r:id="rId36"/>
    <p:sldId id="1104" r:id="rId37"/>
    <p:sldId id="1656" r:id="rId38"/>
    <p:sldId id="3971" r:id="rId39"/>
    <p:sldId id="1663" r:id="rId40"/>
    <p:sldId id="3981" r:id="rId41"/>
    <p:sldId id="4319" r:id="rId42"/>
    <p:sldId id="3982" r:id="rId43"/>
    <p:sldId id="4108" r:id="rId44"/>
    <p:sldId id="1658" r:id="rId45"/>
    <p:sldId id="4110" r:id="rId46"/>
    <p:sldId id="3968" r:id="rId47"/>
    <p:sldId id="1680" r:id="rId48"/>
    <p:sldId id="1649" r:id="rId49"/>
    <p:sldId id="1647" r:id="rId50"/>
    <p:sldId id="4086" r:id="rId51"/>
    <p:sldId id="1100" r:id="rId52"/>
    <p:sldId id="1114" r:id="rId53"/>
    <p:sldId id="1113" r:id="rId54"/>
    <p:sldId id="4111" r:id="rId55"/>
    <p:sldId id="1027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70" autoAdjust="0"/>
    <p:restoredTop sz="94859"/>
  </p:normalViewPr>
  <p:slideViewPr>
    <p:cSldViewPr snapToGrid="0" snapToObjects="1">
      <p:cViewPr varScale="1">
        <p:scale>
          <a:sx n="103" d="100"/>
          <a:sy n="103" d="100"/>
        </p:scale>
        <p:origin x="200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RacialWealth/Charts/mobility.pn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Winter</a:t>
            </a:r>
            <a:r>
              <a:rPr lang="en-US" sz="3600" b="1" i="1" dirty="0"/>
              <a:t>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Cincinnati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January-February 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20544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74604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6.5x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5" y="3131562"/>
            <a:ext cx="141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6.3x Greater</a:t>
            </a:r>
          </a:p>
        </p:txBody>
      </p:sp>
    </p:spTree>
    <p:extLst>
      <p:ext uri="{BB962C8B-B14F-4D97-AF65-F5344CB8AC3E}">
        <p14:creationId xmlns:p14="http://schemas.microsoft.com/office/powerpoint/2010/main" val="10684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75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537484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080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50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400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9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w/stand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867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21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879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64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1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59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/>
              <a:t>Family </a:t>
            </a:r>
            <a:r>
              <a:rPr lang="en-US" dirty="0"/>
              <a:t>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84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361273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374E-E6D7-F044-B072-456FFBB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erences in Educational Attainment,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DC71-BDD0-2143-A9C2-B26E429C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68827-C023-434D-81E6-4668A288A0FA}"/>
              </a:ext>
            </a:extLst>
          </p:cNvPr>
          <p:cNvGrpSpPr>
            <a:grpSpLocks noChangeAspect="1"/>
          </p:cNvGrpSpPr>
          <p:nvPr/>
        </p:nvGrpSpPr>
        <p:grpSpPr>
          <a:xfrm>
            <a:off x="3185278" y="1275298"/>
            <a:ext cx="4111069" cy="5281872"/>
            <a:chOff x="5391150" y="1485900"/>
            <a:chExt cx="3144693" cy="40402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001061-70A5-4F4F-9EEB-ADB1A38F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1150" y="1485900"/>
              <a:ext cx="1409700" cy="3886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653A0F-4D6D-AB49-B853-518C7D640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0850" y="1512979"/>
              <a:ext cx="990600" cy="4013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5A03C6-F4FD-A448-9C71-DF19FA34F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3043" y="1487602"/>
              <a:ext cx="812800" cy="330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962D5F-209A-3045-9884-1689764EFF05}"/>
                </a:ext>
              </a:extLst>
            </p:cNvPr>
            <p:cNvSpPr/>
            <p:nvPr/>
          </p:nvSpPr>
          <p:spPr>
            <a:xfrm rot="18674347">
              <a:off x="6368680" y="4774921"/>
              <a:ext cx="704444" cy="546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E3912B-4463-D84D-89F7-E5B7CFC15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01" y="3815520"/>
            <a:ext cx="37846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46534-001A-B449-86DD-C9B54BBE0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39" y="2995771"/>
            <a:ext cx="3873500" cy="31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F1E2F-6BB8-0D45-86A7-9BF170A77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001" y="2053909"/>
            <a:ext cx="3111500" cy="31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310FE-35CC-0B49-AB93-DBF90CD20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262" y="1377310"/>
            <a:ext cx="3213100" cy="342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05271D-EFC5-634D-B4D8-D7C66AE79EE7}"/>
              </a:ext>
            </a:extLst>
          </p:cNvPr>
          <p:cNvSpPr txBox="1"/>
          <p:nvPr/>
        </p:nvSpPr>
        <p:spPr>
          <a:xfrm>
            <a:off x="8794483" y="6456851"/>
            <a:ext cx="2630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American Council on Education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D0961-F5CA-9B42-BC9D-BCB0E3ECEB32}"/>
              </a:ext>
            </a:extLst>
          </p:cNvPr>
          <p:cNvSpPr txBox="1"/>
          <p:nvPr/>
        </p:nvSpPr>
        <p:spPr>
          <a:xfrm>
            <a:off x="1477820" y="956231"/>
            <a:ext cx="577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Bachelor’s Degree+:         33%                 25%           36%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C1B11C-460C-698B-2EB4-D5F56FAB7EBC}"/>
              </a:ext>
            </a:extLst>
          </p:cNvPr>
          <p:cNvSpPr/>
          <p:nvPr/>
        </p:nvSpPr>
        <p:spPr>
          <a:xfrm>
            <a:off x="5584371" y="1377310"/>
            <a:ext cx="649399" cy="9940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36D1D6-7259-225B-7F44-FEF618560448}"/>
              </a:ext>
            </a:extLst>
          </p:cNvPr>
          <p:cNvSpPr/>
          <p:nvPr/>
        </p:nvSpPr>
        <p:spPr>
          <a:xfrm>
            <a:off x="6539798" y="1377310"/>
            <a:ext cx="649399" cy="13985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08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Darity, et al., “What We Get Wrong About Closing the Racial Wealth Gap.”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1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Households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939478" y="1482943"/>
            <a:ext cx="6313043" cy="458990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6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1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01" y="1253331"/>
            <a:ext cx="11605049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(1/24): 	Economic Update (Geoffrey </a:t>
            </a:r>
            <a:r>
              <a:rPr lang="en-US" dirty="0" err="1"/>
              <a:t>Woglom</a:t>
            </a:r>
            <a:r>
              <a:rPr lang="en-US" dirty="0"/>
              <a:t>, Amherst College)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(1/31):  	Economic Inequality (Geoffrey Woglom)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(2/7):  	Economic Mobility (Kathryn Wilson, Kent State Univ.)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(2/14): 	Discrimination in U.S. Policy History (Jon Haveman, NEED)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5 (2/21):  	The Black-White Wealth Gap (Jon Haveman)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2016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5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7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825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Financial literacy </a:t>
            </a:r>
            <a:r>
              <a:rPr lang="en-US" dirty="0"/>
              <a:t>helps explain individual wealth differences within racial groups, but none of the wealth differences between racial groups.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5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08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family.</a:t>
            </a:r>
          </a:p>
          <a:p>
            <a:r>
              <a:rPr lang="en-US" dirty="0"/>
              <a:t>Different stocks of relevant social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27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736878-95EB-D94E-8EF6-5F9B87656AEF}"/>
              </a:ext>
            </a:extLst>
          </p:cNvPr>
          <p:cNvSpPr/>
          <p:nvPr/>
        </p:nvSpPr>
        <p:spPr>
          <a:xfrm>
            <a:off x="4249271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BF792-F2DC-BC41-BA09-0A95BB6F1AF9}"/>
              </a:ext>
            </a:extLst>
          </p:cNvPr>
          <p:cNvSpPr/>
          <p:nvPr/>
        </p:nvSpPr>
        <p:spPr>
          <a:xfrm>
            <a:off x="5922408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FFA5FC-9079-2844-AB00-56369AE143D5}"/>
              </a:ext>
            </a:extLst>
          </p:cNvPr>
          <p:cNvSpPr/>
          <p:nvPr/>
        </p:nvSpPr>
        <p:spPr>
          <a:xfrm>
            <a:off x="8048811" y="3194049"/>
            <a:ext cx="1846729" cy="2252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D1F5A-786F-FB47-B365-81F05B8C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20478" y="437763"/>
            <a:ext cx="38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3142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February 21,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3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73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DE446C-C893-8D46-BE42-1DCB3DB5C1A8}"/>
              </a:ext>
            </a:extLst>
          </p:cNvPr>
          <p:cNvGrpSpPr/>
          <p:nvPr/>
        </p:nvGrpSpPr>
        <p:grpSpPr>
          <a:xfrm>
            <a:off x="5210213" y="1205529"/>
            <a:ext cx="861646" cy="3734540"/>
            <a:chOff x="5210213" y="1205529"/>
            <a:chExt cx="861646" cy="373454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6D088E9-455B-644F-8DD0-6A6C07D87C79}"/>
                </a:ext>
              </a:extLst>
            </p:cNvPr>
            <p:cNvSpPr/>
            <p:nvPr/>
          </p:nvSpPr>
          <p:spPr>
            <a:xfrm rot="17876817">
              <a:off x="3773766" y="2641976"/>
              <a:ext cx="3734540" cy="86164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8D0CB-C260-014A-B690-5092383DEF35}"/>
                </a:ext>
              </a:extLst>
            </p:cNvPr>
            <p:cNvSpPr txBox="1"/>
            <p:nvPr/>
          </p:nvSpPr>
          <p:spPr>
            <a:xfrm rot="17946553">
              <a:off x="4686300" y="2904294"/>
              <a:ext cx="146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War on Drugs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75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39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5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196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3505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16930599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2010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838200" y="3750622"/>
            <a:ext cx="10072255" cy="14413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7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921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411A1-6FF0-2842-B907-6ED3277D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– “Baby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7952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171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37419198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(2022)</a:t>
            </a:r>
          </a:p>
          <a:p>
            <a:pPr lvl="1"/>
            <a:r>
              <a:rPr lang="en-US" dirty="0"/>
              <a:t>Mean:  White wealth is 6.5x Black wealth.</a:t>
            </a:r>
          </a:p>
          <a:p>
            <a:pPr lvl="1"/>
            <a:r>
              <a:rPr lang="en-US" dirty="0"/>
              <a:t>Median: White wealth is 6.3x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Most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551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6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75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992342"/>
            <a:ext cx="6646854" cy="5243932"/>
          </a:xfrm>
        </p:spPr>
      </p:pic>
    </p:spTree>
    <p:extLst>
      <p:ext uri="{BB962C8B-B14F-4D97-AF65-F5344CB8AC3E}">
        <p14:creationId xmlns:p14="http://schemas.microsoft.com/office/powerpoint/2010/main" val="388321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9B0D-1571-0224-AC5F-8A96A5D0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Tot</a:t>
            </a:r>
            <a:r>
              <a:rPr lang="en-US" dirty="0"/>
              <a:t>al Family Wealth, by Wealth Group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EAA21DDA-86EC-6615-64A0-81C74575E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2" y="1148300"/>
            <a:ext cx="10601283" cy="50819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CB8DC-58EB-98B2-25BA-8036C941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F79A2-47F9-E6A7-BA5A-B5A718277690}"/>
              </a:ext>
            </a:extLst>
          </p:cNvPr>
          <p:cNvSpPr txBox="1"/>
          <p:nvPr/>
        </p:nvSpPr>
        <p:spPr>
          <a:xfrm>
            <a:off x="3447392" y="1128539"/>
            <a:ext cx="5139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Notes:</a:t>
            </a:r>
          </a:p>
          <a:p>
            <a:pPr marL="342900" indent="-342900">
              <a:buAutoNum type="arabicParenR"/>
            </a:pPr>
            <a:r>
              <a:rPr lang="en-US" sz="1600" dirty="0"/>
              <a:t>Tremendous growth in wealth between 1989 and 2019.</a:t>
            </a:r>
          </a:p>
          <a:p>
            <a:pPr marL="342900" indent="-342900">
              <a:buAutoNum type="arabicParenR"/>
            </a:pPr>
            <a:r>
              <a:rPr lang="en-US" sz="1600" dirty="0"/>
              <a:t>It all went to the top half of the wealth distribution and</a:t>
            </a:r>
          </a:p>
          <a:p>
            <a:r>
              <a:rPr lang="en-US" sz="1600" dirty="0"/>
              <a:t>	most of it went to the very top.</a:t>
            </a:r>
          </a:p>
        </p:txBody>
      </p:sp>
    </p:spTree>
    <p:extLst>
      <p:ext uri="{BB962C8B-B14F-4D97-AF65-F5344CB8AC3E}">
        <p14:creationId xmlns:p14="http://schemas.microsoft.com/office/powerpoint/2010/main" val="15526550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31586</TotalTime>
  <Words>1916</Words>
  <Application>Microsoft Macintosh PowerPoint</Application>
  <PresentationFormat>Widescreen</PresentationFormat>
  <Paragraphs>398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PowerPoint Presentation</vt:lpstr>
      <vt:lpstr>Outline</vt:lpstr>
      <vt:lpstr>What is Wealth?</vt:lpstr>
      <vt:lpstr>Evidence</vt:lpstr>
      <vt:lpstr>Wealth inequality in America</vt:lpstr>
      <vt:lpstr>Total Family Wealth, by Wealth Group</vt:lpstr>
      <vt:lpstr>Wealth is More and More Concentrated</vt:lpstr>
      <vt:lpstr>Evidence of the Gap</vt:lpstr>
      <vt:lpstr>Wealth Gap Over Time: Mean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Differences in Educational Attainment, 2017</vt:lpstr>
      <vt:lpstr>Educational Attainment</vt:lpstr>
      <vt:lpstr>Home Ownership: Households</vt:lpstr>
      <vt:lpstr>Home Ownership: 2016</vt:lpstr>
      <vt:lpstr>What Determines Differences in Home Ownership?</vt:lpstr>
      <vt:lpstr>Increased Savings</vt:lpstr>
      <vt:lpstr>Financial Literacy</vt:lpstr>
      <vt:lpstr>Use of Payday Lenders</vt:lpstr>
      <vt:lpstr>Entrepreneurship: Rate of New Entrepreneurs</vt:lpstr>
      <vt:lpstr>Explaining Differences in Entrepreneurship</vt:lpstr>
      <vt:lpstr>Soft Skills and Personal Responsibility</vt:lpstr>
      <vt:lpstr>Black-White Earnings Gap by Education</vt:lpstr>
      <vt:lpstr>Equality of Income = Equality of Wealth</vt:lpstr>
      <vt:lpstr>Incarceration Likely Plays A Role</vt:lpstr>
      <vt:lpstr>PowerPoint Presentation</vt:lpstr>
      <vt:lpstr>PowerPoint Presentation</vt:lpstr>
      <vt:lpstr>Family Structure</vt:lpstr>
      <vt:lpstr>Kids – Household Types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Reform Criminal Justice System</vt:lpstr>
      <vt:lpstr>Specific Policy Options</vt:lpstr>
      <vt:lpstr>Gov’t Asset Building Policies</vt:lpstr>
      <vt:lpstr>Other Concrete Policy Options</vt:lpstr>
      <vt:lpstr>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311</cp:revision>
  <cp:lastPrinted>2023-05-16T18:47:41Z</cp:lastPrinted>
  <dcterms:created xsi:type="dcterms:W3CDTF">2017-05-03T22:30:38Z</dcterms:created>
  <dcterms:modified xsi:type="dcterms:W3CDTF">2024-02-21T19:01:04Z</dcterms:modified>
</cp:coreProperties>
</file>