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64"/>
  </p:notesMasterIdLst>
  <p:sldIdLst>
    <p:sldId id="1026" r:id="rId2"/>
    <p:sldId id="4084" r:id="rId3"/>
    <p:sldId id="974" r:id="rId4"/>
    <p:sldId id="328" r:id="rId5"/>
    <p:sldId id="1133" r:id="rId6"/>
    <p:sldId id="1117" r:id="rId7"/>
    <p:sldId id="1134" r:id="rId8"/>
    <p:sldId id="327" r:id="rId9"/>
    <p:sldId id="1059" r:id="rId10"/>
    <p:sldId id="1130" r:id="rId11"/>
    <p:sldId id="1060" r:id="rId12"/>
    <p:sldId id="1101" r:id="rId13"/>
    <p:sldId id="1102" r:id="rId14"/>
    <p:sldId id="1093" r:id="rId15"/>
    <p:sldId id="1103" r:id="rId16"/>
    <p:sldId id="1105" r:id="rId17"/>
    <p:sldId id="1122" r:id="rId18"/>
    <p:sldId id="1125" r:id="rId19"/>
    <p:sldId id="1107" r:id="rId20"/>
    <p:sldId id="1123" r:id="rId21"/>
    <p:sldId id="1124" r:id="rId22"/>
    <p:sldId id="1061" r:id="rId23"/>
    <p:sldId id="1062" r:id="rId24"/>
    <p:sldId id="1076" r:id="rId25"/>
    <p:sldId id="1077" r:id="rId26"/>
    <p:sldId id="1116" r:id="rId27"/>
    <p:sldId id="1075" r:id="rId28"/>
    <p:sldId id="1108" r:id="rId29"/>
    <p:sldId id="1063" r:id="rId30"/>
    <p:sldId id="1065" r:id="rId31"/>
    <p:sldId id="1131" r:id="rId32"/>
    <p:sldId id="1110" r:id="rId33"/>
    <p:sldId id="1067" r:id="rId34"/>
    <p:sldId id="1068" r:id="rId35"/>
    <p:sldId id="1069" r:id="rId36"/>
    <p:sldId id="1070" r:id="rId37"/>
    <p:sldId id="1098" r:id="rId38"/>
    <p:sldId id="1111" r:id="rId39"/>
    <p:sldId id="1072" r:id="rId40"/>
    <p:sldId id="1128" r:id="rId41"/>
    <p:sldId id="1071" r:id="rId42"/>
    <p:sldId id="1022" r:id="rId43"/>
    <p:sldId id="1121" r:id="rId44"/>
    <p:sldId id="1087" r:id="rId45"/>
    <p:sldId id="1112" r:id="rId46"/>
    <p:sldId id="1084" r:id="rId47"/>
    <p:sldId id="1119" r:id="rId48"/>
    <p:sldId id="1085" r:id="rId49"/>
    <p:sldId id="1113" r:id="rId50"/>
    <p:sldId id="1126" r:id="rId51"/>
    <p:sldId id="1090" r:id="rId52"/>
    <p:sldId id="1088" r:id="rId53"/>
    <p:sldId id="1120" r:id="rId54"/>
    <p:sldId id="1127" r:id="rId55"/>
    <p:sldId id="1132" r:id="rId56"/>
    <p:sldId id="4099" r:id="rId57"/>
    <p:sldId id="3974" r:id="rId58"/>
    <p:sldId id="1078" r:id="rId59"/>
    <p:sldId id="4091" r:id="rId60"/>
    <p:sldId id="4094" r:id="rId61"/>
    <p:sldId id="4100" r:id="rId62"/>
    <p:sldId id="1114"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14D"/>
    <a:srgbClr val="0C4C88"/>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37" autoAdjust="0"/>
    <p:restoredTop sz="94731"/>
  </p:normalViewPr>
  <p:slideViewPr>
    <p:cSldViewPr snapToGrid="0" snapToObjects="1">
      <p:cViewPr varScale="1">
        <p:scale>
          <a:sx n="72" d="100"/>
          <a:sy n="72" d="100"/>
        </p:scale>
        <p:origin x="216" y="18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896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3/3/22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a:t>
            </a:fld>
            <a:endParaRPr lang="en-US"/>
          </a:p>
        </p:txBody>
      </p:sp>
    </p:spTree>
    <p:extLst>
      <p:ext uri="{BB962C8B-B14F-4D97-AF65-F5344CB8AC3E}">
        <p14:creationId xmlns:p14="http://schemas.microsoft.com/office/powerpoint/2010/main" val="3100772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49</a:t>
            </a:fld>
            <a:endParaRPr lang="en-US"/>
          </a:p>
        </p:txBody>
      </p:sp>
    </p:spTree>
    <p:extLst>
      <p:ext uri="{BB962C8B-B14F-4D97-AF65-F5344CB8AC3E}">
        <p14:creationId xmlns:p14="http://schemas.microsoft.com/office/powerpoint/2010/main" val="2101062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growth path according</a:t>
            </a:r>
            <a:r>
              <a:rPr lang="en-US" baseline="0" dirty="0"/>
              <a:t> to McKinsey</a:t>
            </a:r>
          </a:p>
          <a:p>
            <a:pPr marL="171450" indent="-171450">
              <a:buFontTx/>
              <a:buChar char="-"/>
            </a:pPr>
            <a:r>
              <a:rPr lang="en-US" baseline="0" dirty="0"/>
              <a:t>I believe that the growth path will vary significantly depending on geography</a:t>
            </a:r>
          </a:p>
          <a:p>
            <a:pPr marL="171450" indent="-171450">
              <a:buFontTx/>
              <a:buChar char="-"/>
            </a:pPr>
            <a:r>
              <a:rPr lang="en-US" baseline="0" dirty="0"/>
              <a:t>Kansas – very slow</a:t>
            </a:r>
          </a:p>
          <a:p>
            <a:pPr marL="171450" indent="-171450">
              <a:buFontTx/>
              <a:buChar char="-"/>
            </a:pPr>
            <a:r>
              <a:rPr lang="en-US" baseline="0" dirty="0"/>
              <a:t>Bay Area – very fast</a:t>
            </a:r>
          </a:p>
          <a:p>
            <a:pPr marL="171450" indent="-171450">
              <a:buFontTx/>
              <a:buChar char="-"/>
            </a:pPr>
            <a:endParaRPr lang="en-US" baseline="0" dirty="0"/>
          </a:p>
          <a:p>
            <a:pPr marL="171450" indent="-171450">
              <a:buFontTx/>
              <a:buChar char="-"/>
            </a:pPr>
            <a:r>
              <a:rPr lang="en-US" baseline="0" dirty="0"/>
              <a:t>But I think that they agree with me on where we are headed</a:t>
            </a:r>
          </a:p>
          <a:p>
            <a:pPr marL="628650" lvl="1" indent="-171450">
              <a:buFontTx/>
              <a:buChar char="-"/>
            </a:pPr>
            <a:r>
              <a:rPr lang="en-US" baseline="0" dirty="0"/>
              <a:t>Primary means of transport for both people and goods</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11</a:t>
            </a:fld>
            <a:endParaRPr lang="en-US" dirty="0"/>
          </a:p>
        </p:txBody>
      </p:sp>
    </p:spTree>
    <p:extLst>
      <p:ext uri="{BB962C8B-B14F-4D97-AF65-F5344CB8AC3E}">
        <p14:creationId xmlns:p14="http://schemas.microsoft.com/office/powerpoint/2010/main" val="631168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13</a:t>
            </a:fld>
            <a:endParaRPr lang="en-US"/>
          </a:p>
        </p:txBody>
      </p:sp>
    </p:spTree>
    <p:extLst>
      <p:ext uri="{BB962C8B-B14F-4D97-AF65-F5344CB8AC3E}">
        <p14:creationId xmlns:p14="http://schemas.microsoft.com/office/powerpoint/2010/main" val="2994506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3302923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a:p>
            <a:r>
              <a:rPr lang="en-US" dirty="0"/>
              <a:t>2020 annual cost and cost per mile</a:t>
            </a:r>
          </a:p>
          <a:p>
            <a:r>
              <a:rPr lang="en-US" dirty="0"/>
              <a:t>https://</a:t>
            </a:r>
            <a:r>
              <a:rPr lang="en-US" dirty="0" err="1"/>
              <a:t>newsroom.aaa.com</a:t>
            </a:r>
            <a:r>
              <a:rPr lang="en-US" dirty="0"/>
              <a:t>/wp-content/uploads/2020/12/Your-Driving-Costs-2020-Fact-Sheet-FINAL-12-9-20-2.pdf</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30</a:t>
            </a:fld>
            <a:endParaRPr lang="en-US" dirty="0"/>
          </a:p>
        </p:txBody>
      </p:sp>
    </p:spTree>
    <p:extLst>
      <p:ext uri="{BB962C8B-B14F-4D97-AF65-F5344CB8AC3E}">
        <p14:creationId xmlns:p14="http://schemas.microsoft.com/office/powerpoint/2010/main" val="1155239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34</a:t>
            </a:fld>
            <a:endParaRPr lang="en-US"/>
          </a:p>
        </p:txBody>
      </p:sp>
    </p:spTree>
    <p:extLst>
      <p:ext uri="{BB962C8B-B14F-4D97-AF65-F5344CB8AC3E}">
        <p14:creationId xmlns:p14="http://schemas.microsoft.com/office/powerpoint/2010/main" val="460705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36</a:t>
            </a:fld>
            <a:endParaRPr lang="en-US" dirty="0"/>
          </a:p>
        </p:txBody>
      </p:sp>
    </p:spTree>
    <p:extLst>
      <p:ext uri="{BB962C8B-B14F-4D97-AF65-F5344CB8AC3E}">
        <p14:creationId xmlns:p14="http://schemas.microsoft.com/office/powerpoint/2010/main" val="487926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39</a:t>
            </a:fld>
            <a:endParaRPr lang="en-US" dirty="0"/>
          </a:p>
        </p:txBody>
      </p:sp>
    </p:spTree>
    <p:extLst>
      <p:ext uri="{BB962C8B-B14F-4D97-AF65-F5344CB8AC3E}">
        <p14:creationId xmlns:p14="http://schemas.microsoft.com/office/powerpoint/2010/main" val="571784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40</a:t>
            </a:fld>
            <a:endParaRPr lang="en-US" dirty="0"/>
          </a:p>
        </p:txBody>
      </p:sp>
    </p:spTree>
    <p:extLst>
      <p:ext uri="{BB962C8B-B14F-4D97-AF65-F5344CB8AC3E}">
        <p14:creationId xmlns:p14="http://schemas.microsoft.com/office/powerpoint/2010/main" val="1927175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ts val="52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ts val="52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jpg"/><Relationship Id="rId18" Type="http://schemas.openxmlformats.org/officeDocument/2006/relationships/image" Target="../media/image30.jpg"/><Relationship Id="rId26" Type="http://schemas.openxmlformats.org/officeDocument/2006/relationships/image" Target="../media/image38.jpg"/><Relationship Id="rId3" Type="http://schemas.openxmlformats.org/officeDocument/2006/relationships/image" Target="../media/image15.jpg"/><Relationship Id="rId21" Type="http://schemas.openxmlformats.org/officeDocument/2006/relationships/image" Target="../media/image33.jpg"/><Relationship Id="rId7" Type="http://schemas.openxmlformats.org/officeDocument/2006/relationships/image" Target="../media/image19.jpg"/><Relationship Id="rId12" Type="http://schemas.openxmlformats.org/officeDocument/2006/relationships/image" Target="../media/image24.jpg"/><Relationship Id="rId17" Type="http://schemas.openxmlformats.org/officeDocument/2006/relationships/image" Target="../media/image29.jpg"/><Relationship Id="rId25" Type="http://schemas.openxmlformats.org/officeDocument/2006/relationships/image" Target="../media/image37.jpg"/><Relationship Id="rId2" Type="http://schemas.openxmlformats.org/officeDocument/2006/relationships/image" Target="../media/image14.jpg"/><Relationship Id="rId16" Type="http://schemas.openxmlformats.org/officeDocument/2006/relationships/image" Target="../media/image28.jpg"/><Relationship Id="rId20" Type="http://schemas.openxmlformats.org/officeDocument/2006/relationships/image" Target="../media/image32.jpg"/><Relationship Id="rId1" Type="http://schemas.openxmlformats.org/officeDocument/2006/relationships/slideLayout" Target="../slideLayouts/slideLayout3.xml"/><Relationship Id="rId6" Type="http://schemas.openxmlformats.org/officeDocument/2006/relationships/image" Target="../media/image18.jpg"/><Relationship Id="rId11" Type="http://schemas.openxmlformats.org/officeDocument/2006/relationships/image" Target="../media/image23.jpg"/><Relationship Id="rId24" Type="http://schemas.openxmlformats.org/officeDocument/2006/relationships/image" Target="../media/image36.jpg"/><Relationship Id="rId5" Type="http://schemas.openxmlformats.org/officeDocument/2006/relationships/image" Target="../media/image17.jpg"/><Relationship Id="rId15" Type="http://schemas.openxmlformats.org/officeDocument/2006/relationships/image" Target="../media/image27.jpg"/><Relationship Id="rId23" Type="http://schemas.openxmlformats.org/officeDocument/2006/relationships/image" Target="../media/image35.jpg"/><Relationship Id="rId28" Type="http://schemas.openxmlformats.org/officeDocument/2006/relationships/image" Target="../media/image40.png"/><Relationship Id="rId10" Type="http://schemas.openxmlformats.org/officeDocument/2006/relationships/image" Target="../media/image22.jpg"/><Relationship Id="rId19" Type="http://schemas.openxmlformats.org/officeDocument/2006/relationships/image" Target="../media/image31.jpg"/><Relationship Id="rId4" Type="http://schemas.openxmlformats.org/officeDocument/2006/relationships/image" Target="../media/image16.jpg"/><Relationship Id="rId9" Type="http://schemas.openxmlformats.org/officeDocument/2006/relationships/image" Target="../media/image21.jpg"/><Relationship Id="rId14" Type="http://schemas.openxmlformats.org/officeDocument/2006/relationships/image" Target="../media/image26.jpg"/><Relationship Id="rId22" Type="http://schemas.openxmlformats.org/officeDocument/2006/relationships/image" Target="../media/image34.jpg"/><Relationship Id="rId27"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file:////Users/Jon/NEED%20Dropbox/Presentations/AutonomousVehicles/Images/TechnologyAdoption.png"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tiff"/><Relationship Id="rId7" Type="http://schemas.openxmlformats.org/officeDocument/2006/relationships/image" Target="../media/image56.jpg"/><Relationship Id="rId2" Type="http://schemas.openxmlformats.org/officeDocument/2006/relationships/image" Target="../media/image51.tiff"/><Relationship Id="rId1" Type="http://schemas.openxmlformats.org/officeDocument/2006/relationships/slideLayout" Target="../slideLayouts/slideLayout2.xml"/><Relationship Id="rId6" Type="http://schemas.openxmlformats.org/officeDocument/2006/relationships/image" Target="../media/image55.tiff"/><Relationship Id="rId11" Type="http://schemas.openxmlformats.org/officeDocument/2006/relationships/image" Target="../media/image60.jpg"/><Relationship Id="rId5" Type="http://schemas.openxmlformats.org/officeDocument/2006/relationships/image" Target="../media/image54.tiff"/><Relationship Id="rId10" Type="http://schemas.openxmlformats.org/officeDocument/2006/relationships/image" Target="../media/image59.jpg"/><Relationship Id="rId4" Type="http://schemas.openxmlformats.org/officeDocument/2006/relationships/image" Target="../media/image53.tiff"/><Relationship Id="rId9" Type="http://schemas.openxmlformats.org/officeDocument/2006/relationships/image" Target="../media/image58.jpg"/></Relationships>
</file>

<file path=ppt/slides/_rels/slide2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xml"/><Relationship Id="rId4" Type="http://schemas.openxmlformats.org/officeDocument/2006/relationships/image" Target="../media/image63.jpg"/></Relationships>
</file>

<file path=ppt/slides/_rels/slide2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file:////Users/jonhaveman/NEED%20Dropbox/Presentations/AutonomousVehicles/Images/CarCostPerMile.p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3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2.tiff"/><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2.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3.tiff"/><Relationship Id="rId5" Type="http://schemas.openxmlformats.org/officeDocument/2006/relationships/image" Target="../media/image92.tiff"/><Relationship Id="rId4" Type="http://schemas.openxmlformats.org/officeDocument/2006/relationships/image" Target="../media/image91.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gdp_panValues.png" TargetMode="External"/><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https://cms.qz.com/wp-content/uploads/2017/10/wine-growing-regions-europe-usa.png?w=940&amp;strip=all&amp;quality=75" TargetMode="External"/><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file:////Users/Jon/NEED%20Dropbox/Presentations/Immigration/Images/IllegalShare.png" TargetMode="External"/><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hyperlink" Target="https://www.pewresearch.org/fact-tank/2019/07/12/how-pew-research-center-counts-unauthorized-immigrants-in-us/"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file:////Users/Jon/NEED%20Dropbox/Presentations/0Documents/Template/Delegate_Map.png"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file:////Users/Jon/NEED%20Dropbox/Presentations/0Documents/Template/legend.png" TargetMode="Externa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file:////Users/Jon/NEED%20Dropbox/Presentations/RacialWealth/Charts/wealthgap.png" TargetMode="External"/><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tiff"/><Relationship Id="rId7" Type="http://schemas.openxmlformats.org/officeDocument/2006/relationships/image" Target="../media/image56.jpg"/><Relationship Id="rId2" Type="http://schemas.openxmlformats.org/officeDocument/2006/relationships/image" Target="../media/image51.tiff"/><Relationship Id="rId1" Type="http://schemas.openxmlformats.org/officeDocument/2006/relationships/slideLayout" Target="../slideLayouts/slideLayout2.xml"/><Relationship Id="rId6" Type="http://schemas.openxmlformats.org/officeDocument/2006/relationships/image" Target="../media/image55.tiff"/><Relationship Id="rId11" Type="http://schemas.openxmlformats.org/officeDocument/2006/relationships/image" Target="../media/image60.jpg"/><Relationship Id="rId5" Type="http://schemas.openxmlformats.org/officeDocument/2006/relationships/image" Target="../media/image54.tiff"/><Relationship Id="rId10" Type="http://schemas.openxmlformats.org/officeDocument/2006/relationships/image" Target="../media/image59.jpg"/><Relationship Id="rId4" Type="http://schemas.openxmlformats.org/officeDocument/2006/relationships/image" Target="../media/image53.tiff"/><Relationship Id="rId9" Type="http://schemas.openxmlformats.org/officeDocument/2006/relationships/image" Target="../media/image58.jpg"/></Relationships>
</file>

<file path=ppt/slides/_rels/slide62.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Winter 2022</a:t>
            </a:r>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University of Arizona</a:t>
            </a:r>
          </a:p>
          <a:p>
            <a:pPr>
              <a:lnSpc>
                <a:spcPct val="100000"/>
              </a:lnSpc>
              <a:spcBef>
                <a:spcPts val="0"/>
              </a:spcBef>
            </a:pPr>
            <a:r>
              <a:rPr lang="en-US" sz="3100" dirty="0">
                <a:solidFill>
                  <a:schemeClr val="tx2"/>
                </a:solidFill>
              </a:rPr>
              <a:t>January-March, 2022</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1246733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10</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spTree>
    <p:extLst>
      <p:ext uri="{BB962C8B-B14F-4D97-AF65-F5344CB8AC3E}">
        <p14:creationId xmlns:p14="http://schemas.microsoft.com/office/powerpoint/2010/main" val="37284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960" y="0"/>
            <a:ext cx="10515600" cy="1325563"/>
          </a:xfrm>
        </p:spPr>
        <p:txBody>
          <a:bodyPr/>
          <a:lstStyle/>
          <a:p>
            <a:r>
              <a:rPr lang="en-US" dirty="0">
                <a:solidFill>
                  <a:schemeClr val="bg1"/>
                </a:solidFill>
              </a:rPr>
              <a:t>Gro</a:t>
            </a:r>
            <a:r>
              <a:rPr lang="en-US" dirty="0"/>
              <a:t>wth Path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476849"/>
            <a:ext cx="8229600" cy="4021546"/>
          </a:xfrm>
        </p:spPr>
      </p:pic>
      <p:sp>
        <p:nvSpPr>
          <p:cNvPr id="5" name="TextBox 4"/>
          <p:cNvSpPr txBox="1"/>
          <p:nvPr/>
        </p:nvSpPr>
        <p:spPr>
          <a:xfrm>
            <a:off x="1981201" y="5596501"/>
            <a:ext cx="1544975" cy="276999"/>
          </a:xfrm>
          <a:prstGeom prst="rect">
            <a:avLst/>
          </a:prstGeom>
          <a:noFill/>
        </p:spPr>
        <p:txBody>
          <a:bodyPr wrap="none" rtlCol="0">
            <a:spAutoFit/>
          </a:bodyPr>
          <a:lstStyle/>
          <a:p>
            <a:r>
              <a:rPr lang="en-US" sz="1200" dirty="0"/>
              <a:t>McKinsey &amp; Company</a:t>
            </a:r>
          </a:p>
        </p:txBody>
      </p:sp>
    </p:spTree>
    <p:extLst>
      <p:ext uri="{BB962C8B-B14F-4D97-AF65-F5344CB8AC3E}">
        <p14:creationId xmlns:p14="http://schemas.microsoft.com/office/powerpoint/2010/main" val="1669508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496" y="0"/>
            <a:ext cx="10515600" cy="1325563"/>
          </a:xfrm>
        </p:spPr>
        <p:txBody>
          <a:bodyPr/>
          <a:lstStyle/>
          <a:p>
            <a:r>
              <a:rPr lang="en-US" dirty="0">
                <a:solidFill>
                  <a:schemeClr val="bg1"/>
                </a:solidFill>
              </a:rPr>
              <a:t>Mc</a:t>
            </a:r>
            <a:r>
              <a:rPr lang="en-US" dirty="0"/>
              <a:t>Kinsey isn’t Always Spot On</a:t>
            </a:r>
          </a:p>
        </p:txBody>
      </p:sp>
      <p:sp>
        <p:nvSpPr>
          <p:cNvPr id="3" name="Content Placeholder 2"/>
          <p:cNvSpPr>
            <a:spLocks noGrp="1"/>
          </p:cNvSpPr>
          <p:nvPr>
            <p:ph idx="1"/>
          </p:nvPr>
        </p:nvSpPr>
        <p:spPr>
          <a:xfrm>
            <a:off x="838200" y="1038747"/>
            <a:ext cx="10515600" cy="4351338"/>
          </a:xfrm>
        </p:spPr>
        <p:txBody>
          <a:bodyPr>
            <a:normAutofit/>
          </a:bodyPr>
          <a:lstStyle/>
          <a:p>
            <a:pPr marL="0" indent="0">
              <a:buNone/>
            </a:pPr>
            <a:endParaRPr lang="en-US" dirty="0"/>
          </a:p>
          <a:p>
            <a:pPr>
              <a:spcAft>
                <a:spcPts val="1000"/>
              </a:spcAft>
            </a:pPr>
            <a:r>
              <a:rPr lang="en-US" sz="3200" dirty="0"/>
              <a:t>"In 1980, McKinsey &amp; Company was commissioned by AT&amp;T to forecast cell phone penetration in the U.S. by 2000. </a:t>
            </a:r>
          </a:p>
          <a:p>
            <a:pPr lvl="1">
              <a:spcAft>
                <a:spcPts val="1000"/>
              </a:spcAft>
            </a:pPr>
            <a:r>
              <a:rPr lang="en-US" sz="2800" dirty="0"/>
              <a:t>The consultant’s prediction, 900,000 subscribers, </a:t>
            </a:r>
          </a:p>
          <a:p>
            <a:pPr lvl="1"/>
            <a:r>
              <a:rPr lang="en-US" sz="2800" dirty="0"/>
              <a:t>was less than 1% of the actual figure, 109 Million.”</a:t>
            </a:r>
          </a:p>
          <a:p>
            <a:pPr lvl="8"/>
            <a:r>
              <a:rPr lang="en-US" dirty="0"/>
              <a:t>Professor Angel Lozano, 2014</a:t>
            </a:r>
          </a:p>
        </p:txBody>
      </p:sp>
      <p:sp>
        <p:nvSpPr>
          <p:cNvPr id="4" name="Slide Number Placeholder 3"/>
          <p:cNvSpPr>
            <a:spLocks noGrp="1"/>
          </p:cNvSpPr>
          <p:nvPr>
            <p:ph type="sldNum" sz="quarter" idx="12"/>
          </p:nvPr>
        </p:nvSpPr>
        <p:spPr/>
        <p:txBody>
          <a:bodyPr/>
          <a:lstStyle/>
          <a:p>
            <a:fld id="{D9F085D5-EC86-4F6A-B501-C1359CB39116}" type="slidenum">
              <a:rPr lang="en-GB" smtClean="0"/>
              <a:t>12</a:t>
            </a:fld>
            <a:endParaRPr lang="en-GB"/>
          </a:p>
        </p:txBody>
      </p:sp>
    </p:spTree>
    <p:extLst>
      <p:ext uri="{BB962C8B-B14F-4D97-AF65-F5344CB8AC3E}">
        <p14:creationId xmlns:p14="http://schemas.microsoft.com/office/powerpoint/2010/main" val="71997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736" y="0"/>
            <a:ext cx="10515600" cy="1325563"/>
          </a:xfrm>
        </p:spPr>
        <p:txBody>
          <a:bodyPr/>
          <a:lstStyle/>
          <a:p>
            <a:r>
              <a:rPr lang="en-US" dirty="0">
                <a:solidFill>
                  <a:srgbClr val="FFFFFF"/>
                </a:solidFill>
              </a:rPr>
              <a:t>Tw</a:t>
            </a:r>
            <a:r>
              <a:rPr lang="en-US" dirty="0"/>
              <a:t>o Important Questions:</a:t>
            </a:r>
          </a:p>
        </p:txBody>
      </p:sp>
      <p:sp>
        <p:nvSpPr>
          <p:cNvPr id="3" name="Content Placeholder 2"/>
          <p:cNvSpPr>
            <a:spLocks noGrp="1"/>
          </p:cNvSpPr>
          <p:nvPr>
            <p:ph idx="1"/>
          </p:nvPr>
        </p:nvSpPr>
        <p:spPr/>
        <p:txBody>
          <a:bodyPr/>
          <a:lstStyle/>
          <a:p>
            <a:pPr marL="514350" indent="-514350">
              <a:buAutoNum type="arabicPeriod"/>
            </a:pPr>
            <a:r>
              <a:rPr lang="en-US" dirty="0"/>
              <a:t>When will Transportation as a Service (</a:t>
            </a:r>
            <a:r>
              <a:rPr lang="en-US" dirty="0" err="1"/>
              <a:t>TaaS</a:t>
            </a:r>
            <a:r>
              <a:rPr lang="en-US" dirty="0"/>
              <a:t>) be available?</a:t>
            </a:r>
          </a:p>
          <a:p>
            <a:pPr marL="514350" indent="-514350">
              <a:buAutoNum type="arabicPeriod"/>
            </a:pPr>
            <a:endParaRPr lang="en-US" dirty="0"/>
          </a:p>
          <a:p>
            <a:pPr marL="514350" indent="-514350">
              <a:buAutoNum type="arabicPeriod"/>
            </a:pPr>
            <a:r>
              <a:rPr lang="en-US" dirty="0"/>
              <a:t>How quick will the transition be?</a:t>
            </a:r>
          </a:p>
        </p:txBody>
      </p:sp>
      <p:sp>
        <p:nvSpPr>
          <p:cNvPr id="4" name="Slide Number Placeholder 3"/>
          <p:cNvSpPr>
            <a:spLocks noGrp="1"/>
          </p:cNvSpPr>
          <p:nvPr>
            <p:ph type="sldNum" sz="quarter" idx="12"/>
          </p:nvPr>
        </p:nvSpPr>
        <p:spPr/>
        <p:txBody>
          <a:bodyPr/>
          <a:lstStyle/>
          <a:p>
            <a:fld id="{D9F085D5-EC86-4F6A-B501-C1359CB39116}" type="slidenum">
              <a:rPr lang="en-GB" smtClean="0"/>
              <a:t>13</a:t>
            </a:fld>
            <a:endParaRPr lang="en-GB"/>
          </a:p>
        </p:txBody>
      </p:sp>
    </p:spTree>
    <p:extLst>
      <p:ext uri="{BB962C8B-B14F-4D97-AF65-F5344CB8AC3E}">
        <p14:creationId xmlns:p14="http://schemas.microsoft.com/office/powerpoint/2010/main" val="213030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FC6B36-1DC5-479E-B620-92378E2A0B14}"/>
              </a:ext>
            </a:extLst>
          </p:cNvPr>
          <p:cNvPicPr>
            <a:picLocks noGrp="1" noChangeAspect="1"/>
          </p:cNvPicPr>
          <p:nvPr>
            <p:ph sz="half" idx="1"/>
          </p:nvPr>
        </p:nvPicPr>
        <p:blipFill>
          <a:blip r:embed="rId2"/>
          <a:stretch>
            <a:fillRect/>
          </a:stretch>
        </p:blipFill>
        <p:spPr>
          <a:xfrm>
            <a:off x="5271423" y="3055348"/>
            <a:ext cx="1614431" cy="956568"/>
          </a:xfrm>
        </p:spPr>
      </p:pic>
      <p:sp>
        <p:nvSpPr>
          <p:cNvPr id="2" name="Title 1"/>
          <p:cNvSpPr>
            <a:spLocks noGrp="1"/>
          </p:cNvSpPr>
          <p:nvPr>
            <p:ph type="title"/>
          </p:nvPr>
        </p:nvSpPr>
        <p:spPr>
          <a:xfrm>
            <a:off x="732690" y="216007"/>
            <a:ext cx="10515600" cy="1325563"/>
          </a:xfrm>
        </p:spPr>
        <p:txBody>
          <a:bodyPr>
            <a:noAutofit/>
          </a:bodyPr>
          <a:lstStyle/>
          <a:p>
            <a:pPr>
              <a:spcBef>
                <a:spcPts val="600"/>
              </a:spcBef>
              <a:spcAft>
                <a:spcPts val="600"/>
              </a:spcAft>
            </a:pPr>
            <a:r>
              <a:rPr lang="en-US" dirty="0">
                <a:solidFill>
                  <a:schemeClr val="bg1"/>
                </a:solidFill>
              </a:rPr>
              <a:t>WH</a:t>
            </a:r>
            <a:r>
              <a:rPr lang="en-US" dirty="0"/>
              <a:t>EN?</a:t>
            </a:r>
            <a:br>
              <a:rPr lang="en-US" dirty="0"/>
            </a:br>
            <a:r>
              <a:rPr lang="en-US" dirty="0"/>
              <a:t>What do the headlines say?</a:t>
            </a:r>
          </a:p>
        </p:txBody>
      </p:sp>
      <p:grpSp>
        <p:nvGrpSpPr>
          <p:cNvPr id="23" name="Group 22">
            <a:extLst>
              <a:ext uri="{FF2B5EF4-FFF2-40B4-BE49-F238E27FC236}">
                <a16:creationId xmlns:a16="http://schemas.microsoft.com/office/drawing/2014/main" id="{5F866654-71A7-4E82-8E74-A3F3EA0ED396}"/>
              </a:ext>
            </a:extLst>
          </p:cNvPr>
          <p:cNvGrpSpPr>
            <a:grpSpLocks/>
          </p:cNvGrpSpPr>
          <p:nvPr/>
        </p:nvGrpSpPr>
        <p:grpSpPr>
          <a:xfrm>
            <a:off x="993071" y="2067707"/>
            <a:ext cx="3560537" cy="3739743"/>
            <a:chOff x="993071" y="1953407"/>
            <a:chExt cx="3560537" cy="3739743"/>
          </a:xfrm>
        </p:grpSpPr>
        <p:pic>
          <p:nvPicPr>
            <p:cNvPr id="8" name="Picture 7">
              <a:extLst>
                <a:ext uri="{FF2B5EF4-FFF2-40B4-BE49-F238E27FC236}">
                  <a16:creationId xmlns:a16="http://schemas.microsoft.com/office/drawing/2014/main" id="{C93E4EDE-718C-4CCB-A1C9-D5D5E96887A9}"/>
                </a:ext>
              </a:extLst>
            </p:cNvPr>
            <p:cNvPicPr>
              <a:picLocks noChangeAspect="1"/>
            </p:cNvPicPr>
            <p:nvPr/>
          </p:nvPicPr>
          <p:blipFill>
            <a:blip r:embed="rId3"/>
            <a:stretch>
              <a:fillRect/>
            </a:stretch>
          </p:blipFill>
          <p:spPr>
            <a:xfrm>
              <a:off x="1879102" y="3858321"/>
              <a:ext cx="1788475" cy="1001546"/>
            </a:xfrm>
            <a:prstGeom prst="rect">
              <a:avLst/>
            </a:prstGeom>
          </p:spPr>
        </p:pic>
        <p:pic>
          <p:nvPicPr>
            <p:cNvPr id="10" name="Picture 9">
              <a:extLst>
                <a:ext uri="{FF2B5EF4-FFF2-40B4-BE49-F238E27FC236}">
                  <a16:creationId xmlns:a16="http://schemas.microsoft.com/office/drawing/2014/main" id="{0117C2AF-6662-498F-AC79-BB5553F4C439}"/>
                </a:ext>
              </a:extLst>
            </p:cNvPr>
            <p:cNvPicPr>
              <a:picLocks noChangeAspect="1"/>
            </p:cNvPicPr>
            <p:nvPr/>
          </p:nvPicPr>
          <p:blipFill rotWithShape="1">
            <a:blip r:embed="rId4"/>
            <a:srcRect t="24358" b="24969"/>
            <a:stretch/>
          </p:blipFill>
          <p:spPr>
            <a:xfrm>
              <a:off x="1805338" y="1953407"/>
              <a:ext cx="1936003" cy="492071"/>
            </a:xfrm>
            <a:prstGeom prst="rect">
              <a:avLst/>
            </a:prstGeom>
          </p:spPr>
        </p:pic>
        <p:sp>
          <p:nvSpPr>
            <p:cNvPr id="16" name="Content Placeholder 3">
              <a:extLst>
                <a:ext uri="{FF2B5EF4-FFF2-40B4-BE49-F238E27FC236}">
                  <a16:creationId xmlns:a16="http://schemas.microsoft.com/office/drawing/2014/main" id="{E8110C0A-22CB-45F9-A03B-D66A0B4F6402}"/>
                </a:ext>
              </a:extLst>
            </p:cNvPr>
            <p:cNvSpPr txBox="1">
              <a:spLocks/>
            </p:cNvSpPr>
            <p:nvPr/>
          </p:nvSpPr>
          <p:spPr>
            <a:xfrm>
              <a:off x="993071" y="2569468"/>
              <a:ext cx="3560537"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NVIDIA to introduce level-4 enabling system by 2018</a:t>
              </a:r>
              <a:endParaRPr lang="en-GB" sz="2200" dirty="0"/>
            </a:p>
          </p:txBody>
        </p:sp>
        <p:sp>
          <p:nvSpPr>
            <p:cNvPr id="17" name="Content Placeholder 3">
              <a:extLst>
                <a:ext uri="{FF2B5EF4-FFF2-40B4-BE49-F238E27FC236}">
                  <a16:creationId xmlns:a16="http://schemas.microsoft.com/office/drawing/2014/main" id="{55C5AA96-6AF9-4450-8035-5D366F18B103}"/>
                </a:ext>
              </a:extLst>
            </p:cNvPr>
            <p:cNvSpPr txBox="1">
              <a:spLocks/>
            </p:cNvSpPr>
            <p:nvPr/>
          </p:nvSpPr>
          <p:spPr>
            <a:xfrm>
              <a:off x="1138267" y="4991419"/>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Audi to introduce a self-driving car by 2020</a:t>
              </a:r>
              <a:endParaRPr lang="en-GB" sz="2200" dirty="0"/>
            </a:p>
          </p:txBody>
        </p:sp>
      </p:grpSp>
      <p:sp>
        <p:nvSpPr>
          <p:cNvPr id="18" name="Content Placeholder 3">
            <a:extLst>
              <a:ext uri="{FF2B5EF4-FFF2-40B4-BE49-F238E27FC236}">
                <a16:creationId xmlns:a16="http://schemas.microsoft.com/office/drawing/2014/main" id="{546CCABB-CE33-4427-8D19-781024C40BD3}"/>
              </a:ext>
            </a:extLst>
          </p:cNvPr>
          <p:cNvSpPr txBox="1">
            <a:spLocks/>
          </p:cNvSpPr>
          <p:nvPr/>
        </p:nvSpPr>
        <p:spPr>
          <a:xfrm>
            <a:off x="4443565" y="4183671"/>
            <a:ext cx="3270146" cy="1006429"/>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Volkswagen expects first self driving cars on the market by 2019</a:t>
            </a:r>
            <a:endParaRPr lang="en-GB" sz="2200" dirty="0"/>
          </a:p>
        </p:txBody>
      </p:sp>
      <p:grpSp>
        <p:nvGrpSpPr>
          <p:cNvPr id="24" name="Group 23">
            <a:extLst>
              <a:ext uri="{FF2B5EF4-FFF2-40B4-BE49-F238E27FC236}">
                <a16:creationId xmlns:a16="http://schemas.microsoft.com/office/drawing/2014/main" id="{EAD886CA-55EC-4555-8FA0-F352DE1A27DA}"/>
              </a:ext>
            </a:extLst>
          </p:cNvPr>
          <p:cNvGrpSpPr>
            <a:grpSpLocks/>
          </p:cNvGrpSpPr>
          <p:nvPr/>
        </p:nvGrpSpPr>
        <p:grpSpPr>
          <a:xfrm>
            <a:off x="7832273" y="2067707"/>
            <a:ext cx="3270146" cy="4055227"/>
            <a:chOff x="7832273" y="1953407"/>
            <a:chExt cx="3270146" cy="4055227"/>
          </a:xfrm>
        </p:grpSpPr>
        <p:pic>
          <p:nvPicPr>
            <p:cNvPr id="12" name="Picture 11">
              <a:extLst>
                <a:ext uri="{FF2B5EF4-FFF2-40B4-BE49-F238E27FC236}">
                  <a16:creationId xmlns:a16="http://schemas.microsoft.com/office/drawing/2014/main" id="{6C610311-BCBA-4CF9-8581-FEEBBE19102B}"/>
                </a:ext>
              </a:extLst>
            </p:cNvPr>
            <p:cNvPicPr>
              <a:picLocks noChangeAspect="1"/>
            </p:cNvPicPr>
            <p:nvPr/>
          </p:nvPicPr>
          <p:blipFill>
            <a:blip r:embed="rId5"/>
            <a:stretch>
              <a:fillRect/>
            </a:stretch>
          </p:blipFill>
          <p:spPr>
            <a:xfrm>
              <a:off x="8108323" y="3858321"/>
              <a:ext cx="2718047" cy="728160"/>
            </a:xfrm>
            <a:prstGeom prst="rect">
              <a:avLst/>
            </a:prstGeom>
          </p:spPr>
        </p:pic>
        <p:pic>
          <p:nvPicPr>
            <p:cNvPr id="14" name="Picture 13">
              <a:extLst>
                <a:ext uri="{FF2B5EF4-FFF2-40B4-BE49-F238E27FC236}">
                  <a16:creationId xmlns:a16="http://schemas.microsoft.com/office/drawing/2014/main" id="{6441BABD-E290-4442-8968-9A9A19A4FC0B}"/>
                </a:ext>
              </a:extLst>
            </p:cNvPr>
            <p:cNvPicPr>
              <a:picLocks noChangeAspect="1"/>
            </p:cNvPicPr>
            <p:nvPr/>
          </p:nvPicPr>
          <p:blipFill rotWithShape="1">
            <a:blip r:embed="rId6"/>
            <a:srcRect t="22179" b="23927"/>
            <a:stretch/>
          </p:blipFill>
          <p:spPr>
            <a:xfrm>
              <a:off x="8294916" y="1953407"/>
              <a:ext cx="2344860" cy="424510"/>
            </a:xfrm>
            <a:prstGeom prst="rect">
              <a:avLst/>
            </a:prstGeom>
          </p:spPr>
        </p:pic>
        <p:sp>
          <p:nvSpPr>
            <p:cNvPr id="19" name="Content Placeholder 3">
              <a:extLst>
                <a:ext uri="{FF2B5EF4-FFF2-40B4-BE49-F238E27FC236}">
                  <a16:creationId xmlns:a16="http://schemas.microsoft.com/office/drawing/2014/main" id="{322DBFB6-CB4E-4B33-963D-38E0F28A8D94}"/>
                </a:ext>
              </a:extLst>
            </p:cNvPr>
            <p:cNvSpPr txBox="1">
              <a:spLocks/>
            </p:cNvSpPr>
            <p:nvPr/>
          </p:nvSpPr>
          <p:spPr>
            <a:xfrm>
              <a:off x="7832273" y="2569468"/>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First autonomous Toyota to be available in 2020</a:t>
              </a:r>
              <a:endParaRPr lang="en-GB" sz="2200" dirty="0"/>
            </a:p>
          </p:txBody>
        </p:sp>
        <p:sp>
          <p:nvSpPr>
            <p:cNvPr id="20" name="Content Placeholder 3">
              <a:extLst>
                <a:ext uri="{FF2B5EF4-FFF2-40B4-BE49-F238E27FC236}">
                  <a16:creationId xmlns:a16="http://schemas.microsoft.com/office/drawing/2014/main" id="{EABD6090-B102-4128-B53B-0EE843C0B833}"/>
                </a:ext>
              </a:extLst>
            </p:cNvPr>
            <p:cNvSpPr txBox="1">
              <a:spLocks/>
            </p:cNvSpPr>
            <p:nvPr/>
          </p:nvSpPr>
          <p:spPr>
            <a:xfrm>
              <a:off x="7832273" y="4697506"/>
              <a:ext cx="3270146" cy="1311128"/>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Elon Musk now expects first fully autonomous Tesla by 2019, approved by 2021</a:t>
              </a:r>
              <a:endParaRPr lang="en-GB" sz="2200" dirty="0"/>
            </a:p>
          </p:txBody>
        </p:sp>
      </p:grpSp>
      <p:cxnSp>
        <p:nvCxnSpPr>
          <p:cNvPr id="4" name="Straight Connector 3">
            <a:extLst>
              <a:ext uri="{FF2B5EF4-FFF2-40B4-BE49-F238E27FC236}">
                <a16:creationId xmlns:a16="http://schemas.microsoft.com/office/drawing/2014/main" id="{48E90D84-976F-4BFF-A9D8-1A2C60428D6B}"/>
              </a:ext>
            </a:extLst>
          </p:cNvPr>
          <p:cNvCxnSpPr>
            <a:cxnSpLocks/>
          </p:cNvCxnSpPr>
          <p:nvPr/>
        </p:nvCxnSpPr>
        <p:spPr>
          <a:xfrm>
            <a:off x="1655144" y="3638550"/>
            <a:ext cx="223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0F318-4D2D-484C-BC36-3B2D71CE6F56}"/>
              </a:ext>
            </a:extLst>
          </p:cNvPr>
          <p:cNvCxnSpPr>
            <a:cxnSpLocks/>
          </p:cNvCxnSpPr>
          <p:nvPr/>
        </p:nvCxnSpPr>
        <p:spPr>
          <a:xfrm>
            <a:off x="8349151" y="3638550"/>
            <a:ext cx="2236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152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FF"/>
                </a:solidFill>
              </a:rPr>
              <a:t>Wil</a:t>
            </a:r>
            <a:r>
              <a:rPr lang="en-US" dirty="0"/>
              <a:t>dly Optimistic, But</a:t>
            </a:r>
            <a:r>
              <a:rPr lang="mr-IN" dirty="0"/>
              <a:t>…</a:t>
            </a:r>
            <a:br>
              <a:rPr lang="en-US" dirty="0"/>
            </a:br>
            <a:r>
              <a:rPr lang="en-US" dirty="0"/>
              <a:t>40+ 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15</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7" name="Picture 6" descr="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746" y="2083383"/>
            <a:ext cx="1512910" cy="1512910"/>
          </a:xfrm>
          <a:prstGeom prst="rect">
            <a:avLst/>
          </a:prstGeom>
        </p:spPr>
      </p:pic>
      <p:pic>
        <p:nvPicPr>
          <p:cNvPr id="8" name="Picture 7" descr="aptiv-1024x2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9" name="Picture 8" descr="Audi-1024x70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8481" y="-1841716"/>
            <a:ext cx="5357719" cy="3683432"/>
          </a:xfrm>
          <a:prstGeom prst="rect">
            <a:avLst/>
          </a:prstGeom>
        </p:spPr>
      </p:pic>
      <p:pic>
        <p:nvPicPr>
          <p:cNvPr id="10" name="Picture 9" descr="baidu.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18919" y="-6372230"/>
            <a:ext cx="5105981" cy="3436325"/>
          </a:xfrm>
          <a:prstGeom prst="rect">
            <a:avLst/>
          </a:prstGeom>
        </p:spPr>
      </p:pic>
      <p:pic>
        <p:nvPicPr>
          <p:cNvPr id="20" name="Picture 19" descr="huawei-365x365.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346254" y="4012702"/>
            <a:ext cx="4263662" cy="1694639"/>
          </a:xfrm>
          <a:prstGeom prst="rect">
            <a:avLst/>
          </a:prstGeom>
        </p:spPr>
      </p:pic>
      <p:pic>
        <p:nvPicPr>
          <p:cNvPr id="26" name="Picture 25" descr="toyota-1024x837.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14708373" y="4338943"/>
            <a:ext cx="1810546" cy="1479909"/>
          </a:xfrm>
          <a:prstGeom prst="rect">
            <a:avLst/>
          </a:prstGeom>
        </p:spPr>
      </p:pic>
      <p:pic>
        <p:nvPicPr>
          <p:cNvPr id="27" name="Picture 26" descr="uber-1024x683.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967120" y="2083383"/>
            <a:ext cx="2883716" cy="1923416"/>
          </a:xfrm>
          <a:prstGeom prst="rect">
            <a:avLst/>
          </a:prstGeom>
        </p:spPr>
      </p:pic>
      <p:pic>
        <p:nvPicPr>
          <p:cNvPr id="28" name="Picture 27" descr="valeo-1024x447.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346254" y="2275201"/>
            <a:ext cx="2521066" cy="1629830"/>
          </a:xfrm>
          <a:prstGeom prst="rect">
            <a:avLst/>
          </a:prstGeom>
        </p:spPr>
      </p:pic>
      <p:pic>
        <p:nvPicPr>
          <p:cNvPr id="32" name="Picture 31" descr="yutong-1024x604.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spTree>
    <p:extLst>
      <p:ext uri="{BB962C8B-B14F-4D97-AF65-F5344CB8AC3E}">
        <p14:creationId xmlns:p14="http://schemas.microsoft.com/office/powerpoint/2010/main" val="2966317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664" y="216007"/>
            <a:ext cx="10515600" cy="1325563"/>
          </a:xfrm>
        </p:spPr>
        <p:txBody>
          <a:bodyPr>
            <a:noAutofit/>
          </a:bodyPr>
          <a:lstStyle/>
          <a:p>
            <a:r>
              <a:rPr lang="en-US" dirty="0">
                <a:solidFill>
                  <a:schemeClr val="bg1"/>
                </a:solidFill>
              </a:rPr>
              <a:t>WH</a:t>
            </a:r>
            <a:r>
              <a:rPr lang="en-US" dirty="0"/>
              <a:t>EN?</a:t>
            </a:r>
            <a:br>
              <a:rPr lang="en-US" dirty="0"/>
            </a:br>
            <a:r>
              <a:rPr lang="en-US" dirty="0"/>
              <a:t>What is possible?</a:t>
            </a:r>
          </a:p>
        </p:txBody>
      </p:sp>
      <p:sp>
        <p:nvSpPr>
          <p:cNvPr id="3" name="Content Placeholder 2"/>
          <p:cNvSpPr>
            <a:spLocks noGrp="1"/>
          </p:cNvSpPr>
          <p:nvPr>
            <p:ph idx="1"/>
          </p:nvPr>
        </p:nvSpPr>
        <p:spPr>
          <a:xfrm>
            <a:off x="838200" y="1570730"/>
            <a:ext cx="6183086" cy="4351338"/>
          </a:xfrm>
        </p:spPr>
        <p:txBody>
          <a:bodyPr/>
          <a:lstStyle/>
          <a:p>
            <a:r>
              <a:rPr lang="en-US" dirty="0"/>
              <a:t>By 2025 (?)</a:t>
            </a:r>
          </a:p>
          <a:p>
            <a:r>
              <a:rPr lang="en-US" dirty="0"/>
              <a:t>Potentially 95% of VMT by 2035.</a:t>
            </a:r>
          </a:p>
          <a:p>
            <a:r>
              <a:rPr lang="en-US" dirty="0"/>
              <a:t>Last 5% is going to be very difficult to achieve.</a:t>
            </a:r>
          </a:p>
          <a:p>
            <a:r>
              <a:rPr lang="en-US" dirty="0"/>
              <a:t>Is this possible?</a:t>
            </a:r>
          </a:p>
          <a:p>
            <a:pPr lvl="1"/>
            <a:r>
              <a:rPr lang="en-US" dirty="0"/>
              <a:t>Horses to cars:  10 years – early 1900s</a:t>
            </a:r>
          </a:p>
          <a:p>
            <a:pPr lvl="1"/>
            <a:r>
              <a:rPr lang="en-US" dirty="0"/>
              <a:t>But adoption of EVs is so slow!</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5363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772-EC95-DB44-B4EC-148C1488009D}"/>
              </a:ext>
            </a:extLst>
          </p:cNvPr>
          <p:cNvSpPr>
            <a:spLocks noGrp="1"/>
          </p:cNvSpPr>
          <p:nvPr>
            <p:ph type="title"/>
          </p:nvPr>
        </p:nvSpPr>
        <p:spPr/>
        <p:txBody>
          <a:bodyPr/>
          <a:lstStyle/>
          <a:p>
            <a:r>
              <a:rPr lang="en-US" dirty="0">
                <a:solidFill>
                  <a:schemeClr val="bg1"/>
                </a:solidFill>
              </a:rPr>
              <a:t>Rat</a:t>
            </a:r>
            <a:r>
              <a:rPr lang="en-US" dirty="0"/>
              <a:t>e of Technology Adoption – Faster!</a:t>
            </a:r>
          </a:p>
        </p:txBody>
      </p:sp>
      <p:pic>
        <p:nvPicPr>
          <p:cNvPr id="6" name="Content Placeholder 5" descr="Chart, line chart&#10;&#10;Description automatically generated">
            <a:extLst>
              <a:ext uri="{FF2B5EF4-FFF2-40B4-BE49-F238E27FC236}">
                <a16:creationId xmlns:a16="http://schemas.microsoft.com/office/drawing/2014/main" id="{5C4E9095-7D09-5C49-AB35-3F99C28186A8}"/>
              </a:ext>
            </a:extLst>
          </p:cNvPr>
          <p:cNvPicPr>
            <a:picLocks noGrp="1" noChangeAspect="1"/>
          </p:cNvPicPr>
          <p:nvPr>
            <p:ph idx="1"/>
          </p:nvPr>
        </p:nvPicPr>
        <p:blipFill>
          <a:blip r:embed="rId2" r:link="rId3"/>
          <a:stretch>
            <a:fillRect/>
          </a:stretch>
        </p:blipFill>
        <p:spPr>
          <a:xfrm>
            <a:off x="2056553" y="953510"/>
            <a:ext cx="8078894" cy="5276716"/>
          </a:xfrm>
        </p:spPr>
      </p:pic>
      <p:sp>
        <p:nvSpPr>
          <p:cNvPr id="4" name="Slide Number Placeholder 3">
            <a:extLst>
              <a:ext uri="{FF2B5EF4-FFF2-40B4-BE49-F238E27FC236}">
                <a16:creationId xmlns:a16="http://schemas.microsoft.com/office/drawing/2014/main" id="{DFA349B1-4BD3-9946-905C-A7C4B277E952}"/>
              </a:ext>
            </a:extLst>
          </p:cNvPr>
          <p:cNvSpPr>
            <a:spLocks noGrp="1"/>
          </p:cNvSpPr>
          <p:nvPr>
            <p:ph type="sldNum" sz="quarter" idx="12"/>
          </p:nvPr>
        </p:nvSpPr>
        <p:spPr/>
        <p:txBody>
          <a:bodyPr/>
          <a:lstStyle/>
          <a:p>
            <a:fld id="{D9F085D5-EC86-4F6A-B501-C1359CB39116}" type="slidenum">
              <a:rPr lang="en-GB" smtClean="0"/>
              <a:t>17</a:t>
            </a:fld>
            <a:endParaRPr lang="en-GB"/>
          </a:p>
        </p:txBody>
      </p:sp>
    </p:spTree>
    <p:extLst>
      <p:ext uri="{BB962C8B-B14F-4D97-AF65-F5344CB8AC3E}">
        <p14:creationId xmlns:p14="http://schemas.microsoft.com/office/powerpoint/2010/main" val="978236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solidFill>
                  <a:schemeClr val="bg1"/>
                </a:solidFill>
              </a:rPr>
              <a:t>For</a:t>
            </a:r>
            <a:r>
              <a:rPr lang="en-US" dirty="0"/>
              <a:t>ecast</a:t>
            </a:r>
          </a:p>
        </p:txBody>
      </p:sp>
      <p:sp>
        <p:nvSpPr>
          <p:cNvPr id="4" name="Slide Number Placeholder 3"/>
          <p:cNvSpPr>
            <a:spLocks noGrp="1"/>
          </p:cNvSpPr>
          <p:nvPr>
            <p:ph type="sldNum" sz="quarter" idx="12"/>
          </p:nvPr>
        </p:nvSpPr>
        <p:spPr/>
        <p:txBody>
          <a:bodyPr/>
          <a:lstStyle/>
          <a:p>
            <a:fld id="{D9F085D5-EC86-4F6A-B501-C1359CB39116}" type="slidenum">
              <a:rPr lang="en-GB" smtClean="0"/>
              <a:t>18</a:t>
            </a:fld>
            <a:endParaRPr lang="en-GB"/>
          </a:p>
        </p:txBody>
      </p:sp>
      <p:sp>
        <p:nvSpPr>
          <p:cNvPr id="7" name="TextBox 6"/>
          <p:cNvSpPr txBox="1"/>
          <p:nvPr/>
        </p:nvSpPr>
        <p:spPr>
          <a:xfrm>
            <a:off x="575913" y="2038016"/>
            <a:ext cx="2512376" cy="1938992"/>
          </a:xfrm>
          <a:prstGeom prst="rect">
            <a:avLst/>
          </a:prstGeom>
          <a:noFill/>
        </p:spPr>
        <p:txBody>
          <a:bodyPr wrap="none" rtlCol="0">
            <a:spAutoFit/>
          </a:bodyPr>
          <a:lstStyle/>
          <a:p>
            <a:r>
              <a:rPr lang="en-US" sz="2400" dirty="0"/>
              <a:t>Timing may be off.</a:t>
            </a:r>
          </a:p>
          <a:p>
            <a:endParaRPr lang="en-US" sz="2400" dirty="0"/>
          </a:p>
          <a:p>
            <a:r>
              <a:rPr lang="en-US" sz="2400" dirty="0"/>
              <a:t>But the point is:</a:t>
            </a:r>
          </a:p>
          <a:p>
            <a:endParaRPr lang="en-US" sz="2400" dirty="0"/>
          </a:p>
          <a:p>
            <a:r>
              <a:rPr lang="en-US" sz="2400" dirty="0"/>
              <a:t>RAPID ADOPTION!</a:t>
            </a:r>
          </a:p>
        </p:txBody>
      </p:sp>
      <p:pic>
        <p:nvPicPr>
          <p:cNvPr id="6" name="Picture 5" descr="SpeedOfAdop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859" y="132914"/>
            <a:ext cx="6725069" cy="6202660"/>
          </a:xfrm>
          <a:prstGeom prst="rect">
            <a:avLst/>
          </a:prstGeom>
        </p:spPr>
      </p:pic>
      <p:sp>
        <p:nvSpPr>
          <p:cNvPr id="3" name="Rounded Rectangle 2">
            <a:extLst>
              <a:ext uri="{FF2B5EF4-FFF2-40B4-BE49-F238E27FC236}">
                <a16:creationId xmlns:a16="http://schemas.microsoft.com/office/drawing/2014/main" id="{49C156AB-59DE-7646-89C0-D074270D5630}"/>
              </a:ext>
            </a:extLst>
          </p:cNvPr>
          <p:cNvSpPr/>
          <p:nvPr/>
        </p:nvSpPr>
        <p:spPr>
          <a:xfrm>
            <a:off x="5433848" y="5286703"/>
            <a:ext cx="557049" cy="451945"/>
          </a:xfrm>
          <a:prstGeom prst="round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F32761D-FFC7-C940-A0CC-7D02167BF0BF}"/>
              </a:ext>
            </a:extLst>
          </p:cNvPr>
          <p:cNvCxnSpPr>
            <a:cxnSpLocks/>
          </p:cNvCxnSpPr>
          <p:nvPr/>
        </p:nvCxnSpPr>
        <p:spPr>
          <a:xfrm flipH="1" flipV="1">
            <a:off x="5521569" y="4672394"/>
            <a:ext cx="105508" cy="486894"/>
          </a:xfrm>
          <a:prstGeom prst="line">
            <a:avLst/>
          </a:prstGeom>
          <a:ln w="63500">
            <a:head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151F68-C0FD-FD49-9C75-E04210A40B55}"/>
              </a:ext>
            </a:extLst>
          </p:cNvPr>
          <p:cNvSpPr txBox="1"/>
          <p:nvPr/>
        </p:nvSpPr>
        <p:spPr>
          <a:xfrm>
            <a:off x="4360978" y="4083314"/>
            <a:ext cx="2426690" cy="461665"/>
          </a:xfrm>
          <a:prstGeom prst="rect">
            <a:avLst/>
          </a:prstGeom>
          <a:solidFill>
            <a:schemeClr val="bg1"/>
          </a:solidFill>
        </p:spPr>
        <p:txBody>
          <a:bodyPr wrap="none" rtlCol="0">
            <a:spAutoFit/>
          </a:bodyPr>
          <a:lstStyle/>
          <a:p>
            <a:r>
              <a:rPr lang="en-US" sz="2400" b="1" dirty="0"/>
              <a:t>The Big Unknown</a:t>
            </a:r>
          </a:p>
        </p:txBody>
      </p:sp>
    </p:spTree>
    <p:extLst>
      <p:ext uri="{BB962C8B-B14F-4D97-AF65-F5344CB8AC3E}">
        <p14:creationId xmlns:p14="http://schemas.microsoft.com/office/powerpoint/2010/main" val="23330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19</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76" y="144987"/>
            <a:ext cx="7105835" cy="1106048"/>
          </a:xfrm>
          <a:prstGeom prst="rect">
            <a:avLst/>
          </a:prstGeom>
        </p:spPr>
      </p:pic>
      <p:pic>
        <p:nvPicPr>
          <p:cNvPr id="5" name="Picture 4" descr="Screen Shot 2019-10-27 at 11.48.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357" y="1518935"/>
            <a:ext cx="8126220" cy="97474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75" y="2704683"/>
            <a:ext cx="9307279" cy="1587917"/>
          </a:xfrm>
          <a:prstGeom prst="rect">
            <a:avLst/>
          </a:prstGeom>
        </p:spPr>
      </p:pic>
      <p:pic>
        <p:nvPicPr>
          <p:cNvPr id="2" name="Picture 1">
            <a:extLst>
              <a:ext uri="{FF2B5EF4-FFF2-40B4-BE49-F238E27FC236}">
                <a16:creationId xmlns:a16="http://schemas.microsoft.com/office/drawing/2014/main" id="{AF4B0294-C1CE-874E-9880-C39646E5475A}"/>
              </a:ext>
            </a:extLst>
          </p:cNvPr>
          <p:cNvPicPr>
            <a:picLocks noChangeAspect="1"/>
          </p:cNvPicPr>
          <p:nvPr/>
        </p:nvPicPr>
        <p:blipFill>
          <a:blip r:embed="rId5"/>
          <a:stretch>
            <a:fillRect/>
          </a:stretch>
        </p:blipFill>
        <p:spPr>
          <a:xfrm>
            <a:off x="1915563" y="4652749"/>
            <a:ext cx="10100388" cy="1229198"/>
          </a:xfrm>
          <a:prstGeom prst="rect">
            <a:avLst/>
          </a:prstGeom>
        </p:spPr>
      </p:pic>
    </p:spTree>
    <p:extLst>
      <p:ext uri="{BB962C8B-B14F-4D97-AF65-F5344CB8AC3E}">
        <p14:creationId xmlns:p14="http://schemas.microsoft.com/office/powerpoint/2010/main" val="35449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838199" y="1253331"/>
            <a:ext cx="11177751" cy="4351338"/>
          </a:xfrm>
        </p:spPr>
        <p:txBody>
          <a:bodyPr/>
          <a:lstStyle/>
          <a:p>
            <a:pPr>
              <a:spcAft>
                <a:spcPts val="1000"/>
              </a:spcAft>
            </a:pPr>
            <a:r>
              <a:rPr lang="en-US" dirty="0"/>
              <a:t>Contemporary Economic Policy</a:t>
            </a:r>
          </a:p>
          <a:p>
            <a:pPr lvl="1">
              <a:spcAft>
                <a:spcPts val="1000"/>
              </a:spcAft>
            </a:pPr>
            <a:r>
              <a:rPr lang="en-US" dirty="0"/>
              <a:t>Week 1 (1/27): 	US Economy &amp; Coronavirus Economics</a:t>
            </a:r>
          </a:p>
          <a:p>
            <a:pPr lvl="1">
              <a:spcAft>
                <a:spcPts val="1000"/>
              </a:spcAft>
            </a:pPr>
            <a:r>
              <a:rPr lang="en-US" dirty="0"/>
              <a:t>Week 2 (2/3): 	Climate Change (Simone </a:t>
            </a:r>
            <a:r>
              <a:rPr lang="en-US" dirty="0" err="1"/>
              <a:t>Wegge</a:t>
            </a:r>
            <a:r>
              <a:rPr lang="en-US" dirty="0"/>
              <a:t>, CUNY, Staten Island)</a:t>
            </a:r>
          </a:p>
          <a:p>
            <a:pPr lvl="1">
              <a:spcAft>
                <a:spcPts val="1000"/>
              </a:spcAft>
            </a:pPr>
            <a:r>
              <a:rPr lang="en-US" dirty="0"/>
              <a:t>Week 3 (2/10): 	Immigration (Roger White, Whittier College)</a:t>
            </a:r>
          </a:p>
          <a:p>
            <a:pPr lvl="1">
              <a:spcAft>
                <a:spcPts val="1000"/>
              </a:spcAft>
            </a:pPr>
            <a:r>
              <a:rPr lang="en-US" dirty="0"/>
              <a:t>Week 4 (2/17): 	Trade (Alan Deardorff, University of Michigan) </a:t>
            </a:r>
          </a:p>
          <a:p>
            <a:pPr lvl="1">
              <a:spcAft>
                <a:spcPts val="1000"/>
              </a:spcAft>
            </a:pPr>
            <a:r>
              <a:rPr lang="en-US" dirty="0"/>
              <a:t>Week 5 (2/24): 	The Black-White Wealth Gap (Me)</a:t>
            </a:r>
          </a:p>
          <a:p>
            <a:pPr lvl="1">
              <a:spcAft>
                <a:spcPts val="1000"/>
              </a:spcAft>
            </a:pPr>
            <a:r>
              <a:rPr lang="en-US" b="1" dirty="0"/>
              <a:t>Week 6 (3/3):	Autonomous Vehicles (Me)</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3666281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FE5-ECE6-934E-AB09-FF9F761017AB}"/>
              </a:ext>
            </a:extLst>
          </p:cNvPr>
          <p:cNvSpPr>
            <a:spLocks noGrp="1"/>
          </p:cNvSpPr>
          <p:nvPr>
            <p:ph type="title"/>
          </p:nvPr>
        </p:nvSpPr>
        <p:spPr/>
        <p:txBody>
          <a:bodyPr/>
          <a:lstStyle/>
          <a:p>
            <a:r>
              <a:rPr lang="en-US" dirty="0">
                <a:solidFill>
                  <a:schemeClr val="bg1"/>
                </a:solidFill>
              </a:rPr>
              <a:t>Tru</a:t>
            </a:r>
            <a:r>
              <a:rPr lang="en-US" dirty="0"/>
              <a:t>cking – Highly Fertile Ground</a:t>
            </a:r>
          </a:p>
        </p:txBody>
      </p:sp>
      <p:sp>
        <p:nvSpPr>
          <p:cNvPr id="3" name="Content Placeholder 2">
            <a:extLst>
              <a:ext uri="{FF2B5EF4-FFF2-40B4-BE49-F238E27FC236}">
                <a16:creationId xmlns:a16="http://schemas.microsoft.com/office/drawing/2014/main" id="{A822D2B3-C745-C540-B227-1793EBA5885D}"/>
              </a:ext>
            </a:extLst>
          </p:cNvPr>
          <p:cNvSpPr>
            <a:spLocks noGrp="1"/>
          </p:cNvSpPr>
          <p:nvPr>
            <p:ph idx="1"/>
          </p:nvPr>
        </p:nvSpPr>
        <p:spPr/>
        <p:txBody>
          <a:bodyPr/>
          <a:lstStyle/>
          <a:p>
            <a:r>
              <a:rPr lang="en-US" dirty="0"/>
              <a:t>Long haul trucking is likely the first place we will see it adopted.</a:t>
            </a:r>
          </a:p>
          <a:p>
            <a:pPr lvl="1"/>
            <a:r>
              <a:rPr lang="en-US" dirty="0"/>
              <a:t>Reduces costs associated with drivers.</a:t>
            </a:r>
          </a:p>
          <a:p>
            <a:pPr lvl="1"/>
            <a:r>
              <a:rPr lang="en-US" dirty="0"/>
              <a:t>End run around limits on hours of driving.</a:t>
            </a:r>
          </a:p>
          <a:p>
            <a:r>
              <a:rPr lang="en-US" dirty="0"/>
              <a:t>Where does it stand?</a:t>
            </a:r>
          </a:p>
          <a:p>
            <a:pPr lvl="1"/>
            <a:r>
              <a:rPr lang="en-US" dirty="0"/>
              <a:t>Lots of trials underway.</a:t>
            </a:r>
          </a:p>
          <a:p>
            <a:pPr lvl="1"/>
            <a:r>
              <a:rPr lang="en-US" dirty="0" err="1"/>
              <a:t>TuSimple</a:t>
            </a:r>
            <a:r>
              <a:rPr lang="en-US" dirty="0"/>
              <a:t> – actively building a long haul network.</a:t>
            </a:r>
          </a:p>
          <a:p>
            <a:pPr lvl="1"/>
            <a:r>
              <a:rPr lang="en-US" dirty="0"/>
              <a:t>Waymo – focused more on last mile/local delivery.</a:t>
            </a:r>
          </a:p>
        </p:txBody>
      </p:sp>
      <p:sp>
        <p:nvSpPr>
          <p:cNvPr id="4" name="Slide Number Placeholder 3">
            <a:extLst>
              <a:ext uri="{FF2B5EF4-FFF2-40B4-BE49-F238E27FC236}">
                <a16:creationId xmlns:a16="http://schemas.microsoft.com/office/drawing/2014/main" id="{024C9239-727A-5345-B74F-99E00CAF5845}"/>
              </a:ext>
            </a:extLst>
          </p:cNvPr>
          <p:cNvSpPr>
            <a:spLocks noGrp="1"/>
          </p:cNvSpPr>
          <p:nvPr>
            <p:ph type="sldNum" sz="quarter" idx="12"/>
          </p:nvPr>
        </p:nvSpPr>
        <p:spPr/>
        <p:txBody>
          <a:bodyPr/>
          <a:lstStyle/>
          <a:p>
            <a:fld id="{D9F085D5-EC86-4F6A-B501-C1359CB39116}" type="slidenum">
              <a:rPr lang="en-GB" smtClean="0"/>
              <a:t>20</a:t>
            </a:fld>
            <a:endParaRPr lang="en-GB"/>
          </a:p>
        </p:txBody>
      </p:sp>
    </p:spTree>
    <p:extLst>
      <p:ext uri="{BB962C8B-B14F-4D97-AF65-F5344CB8AC3E}">
        <p14:creationId xmlns:p14="http://schemas.microsoft.com/office/powerpoint/2010/main" val="2323032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A568C3-AC00-2341-9543-EA77A147D3FF}"/>
              </a:ext>
            </a:extLst>
          </p:cNvPr>
          <p:cNvSpPr>
            <a:spLocks noGrp="1"/>
          </p:cNvSpPr>
          <p:nvPr>
            <p:ph type="title"/>
          </p:nvPr>
        </p:nvSpPr>
        <p:spPr>
          <a:xfrm>
            <a:off x="800100" y="0"/>
            <a:ext cx="10515600" cy="1325563"/>
          </a:xfrm>
        </p:spPr>
        <p:txBody>
          <a:bodyPr/>
          <a:lstStyle/>
          <a:p>
            <a:r>
              <a:rPr lang="en-US" dirty="0" err="1">
                <a:solidFill>
                  <a:schemeClr val="bg1"/>
                </a:solidFill>
              </a:rPr>
              <a:t>TuS</a:t>
            </a:r>
            <a:r>
              <a:rPr lang="en-US" dirty="0" err="1"/>
              <a:t>imple</a:t>
            </a:r>
            <a:r>
              <a:rPr lang="en-US" dirty="0"/>
              <a:t> Current and Future Routes (Level 4)</a:t>
            </a:r>
          </a:p>
        </p:txBody>
      </p:sp>
      <p:sp>
        <p:nvSpPr>
          <p:cNvPr id="2" name="Slide Number Placeholder 1">
            <a:extLst>
              <a:ext uri="{FF2B5EF4-FFF2-40B4-BE49-F238E27FC236}">
                <a16:creationId xmlns:a16="http://schemas.microsoft.com/office/drawing/2014/main" id="{B8256AD8-8F92-A443-9D3E-79BDDBCC8161}"/>
              </a:ext>
            </a:extLst>
          </p:cNvPr>
          <p:cNvSpPr>
            <a:spLocks noGrp="1"/>
          </p:cNvSpPr>
          <p:nvPr>
            <p:ph type="sldNum" sz="quarter" idx="12"/>
          </p:nvPr>
        </p:nvSpPr>
        <p:spPr/>
        <p:txBody>
          <a:bodyPr vert="horz" lIns="91440" tIns="45720" rIns="91440" bIns="45720" rtlCol="0" anchor="ctr">
            <a:normAutofit/>
          </a:bodyPr>
          <a:lstStyle/>
          <a:p>
            <a:pPr>
              <a:spcAft>
                <a:spcPts val="600"/>
              </a:spcAft>
            </a:pPr>
            <a:fld id="{D9F085D5-EC86-4F6A-B501-C1359CB39116}" type="slidenum">
              <a:rPr lang="en-US" sz="1200">
                <a:solidFill>
                  <a:srgbClr val="FFFFFF"/>
                </a:solidFill>
              </a:rPr>
              <a:pPr>
                <a:spcAft>
                  <a:spcPts val="600"/>
                </a:spcAft>
              </a:pPr>
              <a:t>21</a:t>
            </a:fld>
            <a:endParaRPr lang="en-US" sz="1200">
              <a:solidFill>
                <a:srgbClr val="FFFFFF"/>
              </a:solidFill>
            </a:endParaRPr>
          </a:p>
        </p:txBody>
      </p:sp>
      <p:pic>
        <p:nvPicPr>
          <p:cNvPr id="3" name="Picture 2">
            <a:extLst>
              <a:ext uri="{FF2B5EF4-FFF2-40B4-BE49-F238E27FC236}">
                <a16:creationId xmlns:a16="http://schemas.microsoft.com/office/drawing/2014/main" id="{72961209-C574-6140-8736-FF31A11686D3}"/>
              </a:ext>
            </a:extLst>
          </p:cNvPr>
          <p:cNvPicPr>
            <a:picLocks noChangeAspect="1"/>
          </p:cNvPicPr>
          <p:nvPr/>
        </p:nvPicPr>
        <p:blipFill>
          <a:blip r:embed="rId2"/>
          <a:stretch>
            <a:fillRect/>
          </a:stretch>
        </p:blipFill>
        <p:spPr>
          <a:xfrm>
            <a:off x="1584325" y="1124282"/>
            <a:ext cx="9023350" cy="5307225"/>
          </a:xfrm>
          <a:prstGeom prst="rect">
            <a:avLst/>
          </a:prstGeom>
        </p:spPr>
      </p:pic>
    </p:spTree>
    <p:extLst>
      <p:ext uri="{BB962C8B-B14F-4D97-AF65-F5344CB8AC3E}">
        <p14:creationId xmlns:p14="http://schemas.microsoft.com/office/powerpoint/2010/main" val="2492650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1534768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067"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1887802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75854"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1049762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0"/>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14645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p:txBody>
          <a:bodyPr/>
          <a:lstStyle/>
          <a:p>
            <a:r>
              <a:rPr lang="en-US" dirty="0">
                <a:solidFill>
                  <a:schemeClr val="bg1"/>
                </a:solidFill>
              </a:rPr>
              <a:t>Tw</a:t>
            </a:r>
            <a:r>
              <a:rPr lang="en-US" dirty="0"/>
              <a:t>o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26</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194091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9016"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665980"/>
            <a:ext cx="5181600" cy="4189162"/>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r>
              <a:rPr lang="en-US" dirty="0"/>
              <a:t>Insurance: product liability</a:t>
            </a:r>
          </a:p>
          <a:p>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2030 for widespread adoption in many regions.</a:t>
            </a:r>
          </a:p>
        </p:txBody>
      </p:sp>
    </p:spTree>
    <p:extLst>
      <p:ext uri="{BB962C8B-B14F-4D97-AF65-F5344CB8AC3E}">
        <p14:creationId xmlns:p14="http://schemas.microsoft.com/office/powerpoint/2010/main" val="608226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904"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a:t>
            </a:r>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168311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nsition</a:t>
            </a:r>
          </a:p>
        </p:txBody>
      </p:sp>
      <p:sp>
        <p:nvSpPr>
          <p:cNvPr id="3" name="Content Placeholder 2"/>
          <p:cNvSpPr>
            <a:spLocks noGrp="1"/>
          </p:cNvSpPr>
          <p:nvPr>
            <p:ph idx="1"/>
          </p:nvPr>
        </p:nvSpPr>
        <p:spPr/>
        <p:txBody>
          <a:bodyPr>
            <a:normAutofit/>
          </a:bodyPr>
          <a:lstStyle/>
          <a:p>
            <a:r>
              <a:rPr lang="en-US" dirty="0"/>
              <a:t>Short term: Tesla model of highway autonomy</a:t>
            </a:r>
          </a:p>
          <a:p>
            <a:pPr lvl="1"/>
            <a:r>
              <a:rPr lang="en-US" dirty="0"/>
              <a:t>Level 2, adaptive cruise control</a:t>
            </a:r>
          </a:p>
          <a:p>
            <a:pPr lvl="1"/>
            <a:endParaRPr lang="en-US" dirty="0"/>
          </a:p>
          <a:p>
            <a:r>
              <a:rPr lang="en-US" dirty="0"/>
              <a:t>Medium term: </a:t>
            </a:r>
          </a:p>
          <a:p>
            <a:pPr lvl="1"/>
            <a:r>
              <a:rPr lang="en-US" dirty="0"/>
              <a:t>short period of personal vehicle ownership with level 3 capability</a:t>
            </a:r>
          </a:p>
          <a:p>
            <a:pPr lvl="1"/>
            <a:r>
              <a:rPr lang="en-US" dirty="0"/>
              <a:t>introduction of independent private fleets – Uber, Lyft, Google, </a:t>
            </a:r>
            <a:r>
              <a:rPr lang="en-US" dirty="0" err="1"/>
              <a:t>nuTonomy</a:t>
            </a:r>
            <a:r>
              <a:rPr lang="en-US" dirty="0"/>
              <a:t>, etc., with level 4/5 capability</a:t>
            </a:r>
          </a:p>
          <a:p>
            <a:pPr lvl="1"/>
            <a:endParaRPr lang="en-US" dirty="0"/>
          </a:p>
          <a:p>
            <a:r>
              <a:rPr lang="en-US" dirty="0"/>
              <a:t>Long term:</a:t>
            </a:r>
          </a:p>
          <a:p>
            <a:pPr lvl="1"/>
            <a:r>
              <a:rPr lang="en-US" dirty="0"/>
              <a:t>Personal vehicle ownership is largely a thing of the past</a:t>
            </a:r>
          </a:p>
        </p:txBody>
      </p:sp>
    </p:spTree>
    <p:extLst>
      <p:ext uri="{BB962C8B-B14F-4D97-AF65-F5344CB8AC3E}">
        <p14:creationId xmlns:p14="http://schemas.microsoft.com/office/powerpoint/2010/main" val="2096286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pPr algn="l"/>
            <a:br>
              <a:rPr lang="en-US" sz="3200" i="1" dirty="0"/>
            </a:br>
            <a:br>
              <a:rPr lang="en-US" sz="3200" i="1" dirty="0"/>
            </a:br>
            <a:r>
              <a:rPr lang="en-US" dirty="0"/>
              <a:t>Driving Change – Autonomous Vehicles’ Big Impact</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a:t>
            </a:r>
          </a:p>
          <a:p>
            <a:pPr algn="l"/>
            <a:r>
              <a:rPr lang="en-US" dirty="0">
                <a:solidFill>
                  <a:srgbClr val="2B414D"/>
                </a:solidFill>
              </a:rPr>
              <a:t>Jon </a:t>
            </a:r>
            <a:r>
              <a:rPr lang="en-US" dirty="0" err="1">
                <a:solidFill>
                  <a:srgbClr val="2B414D"/>
                </a:solidFill>
              </a:rPr>
              <a:t>Haveman</a:t>
            </a:r>
            <a:r>
              <a:rPr lang="en-US" dirty="0">
                <a:solidFill>
                  <a:srgbClr val="2B414D"/>
                </a:solidFill>
              </a:rPr>
              <a:t>, Ph.D.</a:t>
            </a:r>
          </a:p>
          <a:p>
            <a:pPr algn="l"/>
            <a:endParaRPr lang="en-US" dirty="0">
              <a:solidFill>
                <a:srgbClr val="2B414D"/>
              </a:solidFill>
            </a:endParaRPr>
          </a:p>
          <a:p>
            <a:pPr algn="l"/>
            <a:r>
              <a:rPr lang="en-US" sz="1800" b="0" i="1">
                <a:solidFill>
                  <a:srgbClr val="2B414D"/>
                </a:solidFill>
              </a:rPr>
              <a:t>March 3, 2022</a:t>
            </a:r>
            <a:endParaRPr lang="en-US" sz="1800" b="0" i="1" dirty="0">
              <a:solidFill>
                <a:srgbClr val="2B414D"/>
              </a:solidFill>
            </a:endParaRPr>
          </a:p>
          <a:p>
            <a:pPr algn="l"/>
            <a:endParaRPr lang="en-US" dirty="0">
              <a:solidFill>
                <a:srgbClr val="2B414D"/>
              </a:solidFill>
            </a:endParaRPr>
          </a:p>
        </p:txBody>
      </p:sp>
    </p:spTree>
    <p:extLst>
      <p:ext uri="{BB962C8B-B14F-4D97-AF65-F5344CB8AC3E}">
        <p14:creationId xmlns:p14="http://schemas.microsoft.com/office/powerpoint/2010/main" val="975386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904" y="216007"/>
            <a:ext cx="10515600" cy="1325563"/>
          </a:xfrm>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$9,561</a:t>
            </a:r>
          </a:p>
          <a:p>
            <a:pPr lvl="2"/>
            <a:r>
              <a:rPr lang="en-US" dirty="0"/>
              <a:t>Cost per mile will fall:  $0.64 to $0.19</a:t>
            </a:r>
          </a:p>
          <a:p>
            <a:pPr lvl="1"/>
            <a:r>
              <a:rPr lang="en-US" sz="2600" dirty="0"/>
              <a:t>Repurpose your garage</a:t>
            </a:r>
          </a:p>
          <a:p>
            <a:pPr lvl="2"/>
            <a:r>
              <a:rPr lang="en-US" dirty="0"/>
              <a:t>$50,000 from transition to bedroom</a:t>
            </a:r>
          </a:p>
          <a:p>
            <a:pPr lvl="2"/>
            <a:endParaRPr lang="en-US" dirty="0"/>
          </a:p>
          <a:p>
            <a:r>
              <a:rPr lang="en-US" dirty="0"/>
              <a:t>Time recovery</a:t>
            </a:r>
          </a:p>
          <a:p>
            <a:pPr lvl="1"/>
            <a:r>
              <a:rPr lang="en-US" sz="2600" dirty="0"/>
              <a:t>50% of Bay Area workforce has a commute in excess of 30 minutes.</a:t>
            </a:r>
          </a:p>
        </p:txBody>
      </p:sp>
      <p:pic>
        <p:nvPicPr>
          <p:cNvPr id="5" name="Picture 4" descr="Table, calendar&#10;&#10;Description automatically generated">
            <a:extLst>
              <a:ext uri="{FF2B5EF4-FFF2-40B4-BE49-F238E27FC236}">
                <a16:creationId xmlns:a16="http://schemas.microsoft.com/office/drawing/2014/main" id="{88682820-E18A-D54A-B8BC-FAABD2EC391E}"/>
              </a:ext>
            </a:extLst>
          </p:cNvPr>
          <p:cNvPicPr>
            <a:picLocks noChangeAspect="1"/>
          </p:cNvPicPr>
          <p:nvPr/>
        </p:nvPicPr>
        <p:blipFill>
          <a:blip r:embed="rId3" r:link="rId4"/>
          <a:stretch>
            <a:fillRect/>
          </a:stretch>
        </p:blipFill>
        <p:spPr>
          <a:xfrm>
            <a:off x="7424748" y="2372032"/>
            <a:ext cx="3929052" cy="1492045"/>
          </a:xfrm>
          <a:prstGeom prst="rect">
            <a:avLst/>
          </a:prstGeom>
        </p:spPr>
      </p:pic>
      <p:sp>
        <p:nvSpPr>
          <p:cNvPr id="6" name="TextBox 5">
            <a:extLst>
              <a:ext uri="{FF2B5EF4-FFF2-40B4-BE49-F238E27FC236}">
                <a16:creationId xmlns:a16="http://schemas.microsoft.com/office/drawing/2014/main" id="{54B45F01-4D78-5949-9F17-9DA79D4BB9B9}"/>
              </a:ext>
            </a:extLst>
          </p:cNvPr>
          <p:cNvSpPr txBox="1"/>
          <p:nvPr/>
        </p:nvSpPr>
        <p:spPr>
          <a:xfrm>
            <a:off x="7077327" y="6535565"/>
            <a:ext cx="4249177" cy="276999"/>
          </a:xfrm>
          <a:prstGeom prst="rect">
            <a:avLst/>
          </a:prstGeom>
          <a:noFill/>
        </p:spPr>
        <p:txBody>
          <a:bodyPr wrap="none" rtlCol="0">
            <a:spAutoFit/>
          </a:bodyPr>
          <a:lstStyle/>
          <a:p>
            <a:r>
              <a:rPr lang="en-US" sz="1200" dirty="0"/>
              <a:t>Source: NEED Calculations and AAA Driving Cost Fact Sheet, 2020</a:t>
            </a:r>
          </a:p>
        </p:txBody>
      </p:sp>
    </p:spTree>
    <p:extLst>
      <p:ext uri="{BB962C8B-B14F-4D97-AF65-F5344CB8AC3E}">
        <p14:creationId xmlns:p14="http://schemas.microsoft.com/office/powerpoint/2010/main" val="1091238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5200"/>
              </a:lnSpc>
              <a:tabLst>
                <a:tab pos="2693988" algn="l"/>
              </a:tabLst>
            </a:pPr>
            <a:r>
              <a:rPr lang="en-US">
                <a:solidFill>
                  <a:schemeClr val="bg1"/>
                </a:solidFill>
              </a:rPr>
              <a:t>Eco</a:t>
            </a:r>
            <a:r>
              <a:rPr lang="en-US"/>
              <a:t>nomics Drives Transition: Public</a:t>
            </a:r>
            <a:endParaRPr lang="en-US" dirty="0"/>
          </a:p>
        </p:txBody>
      </p:sp>
      <p:sp>
        <p:nvSpPr>
          <p:cNvPr id="3" name="Content Placeholder 2"/>
          <p:cNvSpPr>
            <a:spLocks noGrp="1"/>
          </p:cNvSpPr>
          <p:nvPr>
            <p:ph idx="1"/>
          </p:nvPr>
        </p:nvSpPr>
        <p:spPr>
          <a:xfrm>
            <a:off x="854528" y="1384972"/>
            <a:ext cx="6264729" cy="4351338"/>
          </a:xfrm>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a:t>
            </a:r>
          </a:p>
          <a:p>
            <a:pPr lvl="2"/>
            <a:r>
              <a:rPr lang="en-US" dirty="0"/>
              <a:t>And 2 million injuries.</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Costs of human drivers estimated at up to $1.3 </a:t>
            </a:r>
            <a:r>
              <a:rPr lang="en-US" b="1" dirty="0" err="1">
                <a:solidFill>
                  <a:srgbClr val="0C4C88"/>
                </a:solidFill>
              </a:rPr>
              <a:t>TR</a:t>
            </a:r>
            <a:r>
              <a:rPr lang="en-US" dirty="0" err="1"/>
              <a:t>illion</a:t>
            </a:r>
            <a:r>
              <a:rPr lang="en-US" dirty="0"/>
              <a:t> each year</a:t>
            </a:r>
          </a:p>
        </p:txBody>
      </p:sp>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2"/>
          <a:srcRect t="9402"/>
          <a:stretch/>
        </p:blipFill>
        <p:spPr>
          <a:xfrm>
            <a:off x="7388679" y="3670860"/>
            <a:ext cx="3695699" cy="2232161"/>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3"/>
          <a:stretch>
            <a:fillRect/>
          </a:stretch>
        </p:blipFill>
        <p:spPr>
          <a:xfrm>
            <a:off x="7388679" y="1493116"/>
            <a:ext cx="3695699" cy="20675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58201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721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0" y="0"/>
            <a:ext cx="10515600" cy="1325563"/>
          </a:xfrm>
        </p:spPr>
        <p:txBody>
          <a:bodyPr/>
          <a:lstStyle/>
          <a:p>
            <a:r>
              <a:rPr lang="en-US" dirty="0">
                <a:solidFill>
                  <a:schemeClr val="bg1"/>
                </a:solidFill>
              </a:rPr>
              <a:t>Pub</a:t>
            </a:r>
            <a:r>
              <a:rPr lang="en-US" dirty="0"/>
              <a:t>lic Policy/Planning Issues</a:t>
            </a:r>
          </a:p>
        </p:txBody>
      </p:sp>
      <p:sp>
        <p:nvSpPr>
          <p:cNvPr id="3" name="Content Placeholder 2"/>
          <p:cNvSpPr>
            <a:spLocks noGrp="1"/>
          </p:cNvSpPr>
          <p:nvPr>
            <p:ph idx="1"/>
          </p:nvPr>
        </p:nvSpPr>
        <p:spPr/>
        <p:txBody>
          <a:bodyPr>
            <a:normAutofit/>
          </a:bodyPr>
          <a:lstStyle/>
          <a:p>
            <a:r>
              <a:rPr lang="en-US" dirty="0"/>
              <a:t>Government buy-in:</a:t>
            </a:r>
          </a:p>
          <a:p>
            <a:pPr lvl="1"/>
            <a:r>
              <a:rPr lang="en-US" dirty="0"/>
              <a:t>Essential – gov’t must encourage progress</a:t>
            </a:r>
          </a:p>
          <a:p>
            <a:pPr lvl="1"/>
            <a:r>
              <a:rPr lang="en-US" dirty="0"/>
              <a:t>Difficult – because of labor issue</a:t>
            </a:r>
          </a:p>
          <a:p>
            <a:endParaRPr lang="en-US" dirty="0"/>
          </a:p>
          <a:p>
            <a:r>
              <a:rPr lang="en-US" dirty="0"/>
              <a:t>Important transitional issues:</a:t>
            </a:r>
          </a:p>
          <a:p>
            <a:pPr lvl="1"/>
            <a:r>
              <a:rPr lang="en-US" dirty="0"/>
              <a:t>What infrastructure should be developed?</a:t>
            </a:r>
          </a:p>
          <a:p>
            <a:pPr lvl="1"/>
            <a:r>
              <a:rPr lang="en-US" dirty="0"/>
              <a:t>What to do about public transportation?</a:t>
            </a:r>
          </a:p>
          <a:p>
            <a:pPr lvl="1"/>
            <a:r>
              <a:rPr lang="en-US" dirty="0"/>
              <a:t>What to do with all of the parking spaces?</a:t>
            </a:r>
          </a:p>
          <a:p>
            <a:endParaRPr lang="en-US" dirty="0"/>
          </a:p>
        </p:txBody>
      </p:sp>
      <p:pic>
        <p:nvPicPr>
          <p:cNvPr id="5" name="Picture 4">
            <a:extLst>
              <a:ext uri="{FF2B5EF4-FFF2-40B4-BE49-F238E27FC236}">
                <a16:creationId xmlns:a16="http://schemas.microsoft.com/office/drawing/2014/main" id="{C2D7693A-8ED0-4146-9E0C-DDF4EEB6059E}"/>
              </a:ext>
            </a:extLst>
          </p:cNvPr>
          <p:cNvPicPr>
            <a:picLocks noChangeAspect="1"/>
          </p:cNvPicPr>
          <p:nvPr/>
        </p:nvPicPr>
        <p:blipFill>
          <a:blip r:embed="rId2"/>
          <a:stretch>
            <a:fillRect/>
          </a:stretch>
        </p:blipFill>
        <p:spPr>
          <a:xfrm>
            <a:off x="13129146" y="2038350"/>
            <a:ext cx="6096000" cy="3048000"/>
          </a:xfrm>
          <a:prstGeom prst="rect">
            <a:avLst/>
          </a:prstGeom>
        </p:spPr>
      </p:pic>
      <p:pic>
        <p:nvPicPr>
          <p:cNvPr id="7" name="Picture 6">
            <a:extLst>
              <a:ext uri="{FF2B5EF4-FFF2-40B4-BE49-F238E27FC236}">
                <a16:creationId xmlns:a16="http://schemas.microsoft.com/office/drawing/2014/main" id="{D34D7D7D-0219-47B8-9AC8-B3472B23D3A2}"/>
              </a:ext>
            </a:extLst>
          </p:cNvPr>
          <p:cNvPicPr>
            <a:picLocks noChangeAspect="1"/>
          </p:cNvPicPr>
          <p:nvPr/>
        </p:nvPicPr>
        <p:blipFill>
          <a:blip r:embed="rId3"/>
          <a:stretch>
            <a:fillRect/>
          </a:stretch>
        </p:blipFill>
        <p:spPr>
          <a:xfrm>
            <a:off x="7095414" y="2485879"/>
            <a:ext cx="4504804" cy="1814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63113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Pla</a:t>
            </a:r>
            <a:r>
              <a:rPr lang="en-US" dirty="0"/>
              <a:t>nning</a:t>
            </a:r>
          </a:p>
        </p:txBody>
      </p:sp>
      <p:sp>
        <p:nvSpPr>
          <p:cNvPr id="3" name="Content Placeholder 2"/>
          <p:cNvSpPr>
            <a:spLocks noGrp="1"/>
          </p:cNvSpPr>
          <p:nvPr>
            <p:ph idx="1"/>
          </p:nvPr>
        </p:nvSpPr>
        <p:spPr/>
        <p:txBody>
          <a:bodyPr/>
          <a:lstStyle/>
          <a:p>
            <a:r>
              <a:rPr lang="en-US" dirty="0"/>
              <a:t>Respond to the coming changes</a:t>
            </a:r>
          </a:p>
          <a:p>
            <a:pPr lvl="1"/>
            <a:r>
              <a:rPr lang="en-US" dirty="0"/>
              <a:t>The planning horizon for any investment in transportation infrastructure based on today’s predominant technology has changed.</a:t>
            </a:r>
          </a:p>
          <a:p>
            <a:pPr lvl="2">
              <a:tabLst>
                <a:tab pos="4284663" algn="l"/>
              </a:tabLst>
            </a:pPr>
            <a:r>
              <a:rPr lang="en-US" sz="2200" dirty="0"/>
              <a:t>It may have gotten </a:t>
            </a:r>
            <a:r>
              <a:rPr lang="en-US" sz="2200" b="1" dirty="0"/>
              <a:t>MUCH shorter.</a:t>
            </a:r>
          </a:p>
          <a:p>
            <a:pPr lvl="2">
              <a:tabLst>
                <a:tab pos="4284663" algn="l"/>
              </a:tabLst>
            </a:pPr>
            <a:endParaRPr lang="en-US" sz="2200" b="1" dirty="0"/>
          </a:p>
          <a:p>
            <a:r>
              <a:rPr lang="en-US" dirty="0"/>
              <a:t>Encourage the changes to happen more quickly</a:t>
            </a:r>
          </a:p>
          <a:p>
            <a:pPr lvl="1"/>
            <a:r>
              <a:rPr lang="en-US" dirty="0"/>
              <a:t>Mobility, safety, productivity, and environmental benefits abound.</a:t>
            </a:r>
          </a:p>
        </p:txBody>
      </p:sp>
    </p:spTree>
    <p:extLst>
      <p:ext uri="{BB962C8B-B14F-4D97-AF65-F5344CB8AC3E}">
        <p14:creationId xmlns:p14="http://schemas.microsoft.com/office/powerpoint/2010/main" val="221644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normAutofit/>
          </a:bodyPr>
          <a:lstStyle/>
          <a:p>
            <a:r>
              <a:rPr lang="en-US" dirty="0">
                <a:solidFill>
                  <a:schemeClr val="bg1"/>
                </a:solidFill>
              </a:rPr>
              <a:t>Res</a:t>
            </a:r>
            <a:r>
              <a:rPr lang="en-US" dirty="0"/>
              <a:t>ponding to the coming changes:</a:t>
            </a:r>
          </a:p>
        </p:txBody>
      </p:sp>
      <p:sp>
        <p:nvSpPr>
          <p:cNvPr id="3" name="Content Placeholder 2"/>
          <p:cNvSpPr>
            <a:spLocks noGrp="1"/>
          </p:cNvSpPr>
          <p:nvPr>
            <p:ph idx="1"/>
          </p:nvPr>
        </p:nvSpPr>
        <p:spPr>
          <a:xfrm>
            <a:off x="5124450" y="1570730"/>
            <a:ext cx="6553200" cy="4351338"/>
          </a:xfrm>
        </p:spPr>
        <p:txBody>
          <a:bodyPr>
            <a:normAutofit/>
          </a:bodyPr>
          <a:lstStyle/>
          <a:p>
            <a:r>
              <a:rPr lang="en-US" dirty="0"/>
              <a:t>Transportation organizations must develop a forecast for adoption in </a:t>
            </a:r>
            <a:br>
              <a:rPr lang="en-US" dirty="0"/>
            </a:br>
            <a:r>
              <a:rPr lang="en-US" dirty="0"/>
              <a:t>their specific geography:</a:t>
            </a:r>
          </a:p>
          <a:p>
            <a:pPr lvl="1"/>
            <a:r>
              <a:rPr lang="en-US" dirty="0"/>
              <a:t>San Francisco – faster than Chicago</a:t>
            </a:r>
          </a:p>
          <a:p>
            <a:pPr lvl="1"/>
            <a:r>
              <a:rPr lang="en-US" dirty="0"/>
              <a:t>Chicago – faster than Fresno</a:t>
            </a:r>
          </a:p>
          <a:p>
            <a:pPr lvl="1"/>
            <a:r>
              <a:rPr lang="en-US" dirty="0"/>
              <a:t>Fresno - faster than Kansas</a:t>
            </a:r>
          </a:p>
          <a:p>
            <a:r>
              <a:rPr lang="en-US" dirty="0"/>
              <a:t>How does this affect the ROR </a:t>
            </a:r>
            <a:br>
              <a:rPr lang="en-US" dirty="0"/>
            </a:br>
            <a:r>
              <a:rPr lang="en-US" dirty="0"/>
              <a:t>calculation on projects?</a:t>
            </a:r>
          </a:p>
          <a:p>
            <a:pPr lvl="1"/>
            <a:r>
              <a:rPr lang="en-US" dirty="0"/>
              <a:t>Highway expansion? Public Transportation?</a:t>
            </a:r>
          </a:p>
        </p:txBody>
      </p:sp>
      <p:pic>
        <p:nvPicPr>
          <p:cNvPr id="5" name="Picture 4">
            <a:extLst>
              <a:ext uri="{FF2B5EF4-FFF2-40B4-BE49-F238E27FC236}">
                <a16:creationId xmlns:a16="http://schemas.microsoft.com/office/drawing/2014/main" id="{0BC241BB-9067-4E50-B8C7-29EDAD0B7D8E}"/>
              </a:ext>
            </a:extLst>
          </p:cNvPr>
          <p:cNvPicPr>
            <a:picLocks noChangeAspect="1"/>
          </p:cNvPicPr>
          <p:nvPr/>
        </p:nvPicPr>
        <p:blipFill>
          <a:blip r:embed="rId2"/>
          <a:stretch>
            <a:fillRect/>
          </a:stretch>
        </p:blipFill>
        <p:spPr>
          <a:xfrm>
            <a:off x="838200" y="1995220"/>
            <a:ext cx="3939086" cy="2626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87108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256"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9722175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r>
              <a:rPr lang="en-US" dirty="0">
                <a:solidFill>
                  <a:schemeClr val="bg1"/>
                </a:solidFill>
              </a:rPr>
              <a:t>Mo</a:t>
            </a:r>
            <a:r>
              <a:rPr lang="en-US" dirty="0"/>
              <a:t>bility and Equity</a:t>
            </a:r>
          </a:p>
        </p:txBody>
      </p:sp>
      <p:sp>
        <p:nvSpPr>
          <p:cNvPr id="3" name="Content Placeholder 2"/>
          <p:cNvSpPr>
            <a:spLocks noGrp="1"/>
          </p:cNvSpPr>
          <p:nvPr>
            <p:ph idx="1"/>
          </p:nvPr>
        </p:nvSpPr>
        <p:spPr>
          <a:xfrm>
            <a:off x="838200" y="1570730"/>
            <a:ext cx="6020397" cy="4351338"/>
          </a:xfrm>
        </p:spPr>
        <p:txBody>
          <a:bodyPr/>
          <a:lstStyle/>
          <a:p>
            <a:r>
              <a:rPr lang="en-US" dirty="0"/>
              <a:t>Mobility</a:t>
            </a:r>
          </a:p>
          <a:p>
            <a:pPr lvl="1"/>
            <a:r>
              <a:rPr lang="en-US" dirty="0"/>
              <a:t>Handicapped</a:t>
            </a:r>
          </a:p>
          <a:p>
            <a:pPr lvl="1"/>
            <a:r>
              <a:rPr lang="en-US" dirty="0"/>
              <a:t>Elderly</a:t>
            </a:r>
          </a:p>
          <a:p>
            <a:pPr lvl="1"/>
            <a:r>
              <a:rPr lang="en-US" dirty="0"/>
              <a:t>Lower income</a:t>
            </a:r>
          </a:p>
          <a:p>
            <a:r>
              <a:rPr lang="en-US" dirty="0"/>
              <a:t>Equity</a:t>
            </a:r>
          </a:p>
          <a:p>
            <a:pPr lvl="1"/>
            <a:r>
              <a:rPr lang="en-US" dirty="0"/>
              <a:t>Public Transportation often does not work well for low-income workers/residential workers</a:t>
            </a:r>
          </a:p>
          <a:p>
            <a:pPr lvl="2"/>
            <a:r>
              <a:rPr lang="en-US" dirty="0"/>
              <a:t>Does not go from residential to residential, but from residential to commercial</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09E0F5A8-3626-42D3-A580-546C7EE8F5B6}"/>
              </a:ext>
            </a:extLst>
          </p:cNvPr>
          <p:cNvPicPr>
            <a:picLocks noChangeAspect="1"/>
          </p:cNvPicPr>
          <p:nvPr/>
        </p:nvPicPr>
        <p:blipFill>
          <a:blip r:embed="rId4"/>
          <a:stretch>
            <a:fillRect/>
          </a:stretch>
        </p:blipFill>
        <p:spPr>
          <a:xfrm>
            <a:off x="6706197" y="1276350"/>
            <a:ext cx="2152053"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42AD599-68A1-4C66-AE96-475D79988EEC}"/>
              </a:ext>
            </a:extLst>
          </p:cNvPr>
          <p:cNvPicPr>
            <a:picLocks noChangeAspect="1"/>
          </p:cNvPicPr>
          <p:nvPr/>
        </p:nvPicPr>
        <p:blipFill>
          <a:blip r:embed="rId5"/>
          <a:stretch>
            <a:fillRect/>
          </a:stretch>
        </p:blipFill>
        <p:spPr>
          <a:xfrm>
            <a:off x="9031394" y="2400300"/>
            <a:ext cx="2246206"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6"/>
          <a:stretch>
            <a:fillRect/>
          </a:stretch>
        </p:blipFill>
        <p:spPr>
          <a:xfrm>
            <a:off x="13642831" y="2286000"/>
            <a:ext cx="2032000" cy="3048000"/>
          </a:xfrm>
          <a:prstGeom prst="rect">
            <a:avLst/>
          </a:prstGeom>
        </p:spPr>
      </p:pic>
    </p:spTree>
    <p:extLst>
      <p:ext uri="{BB962C8B-B14F-4D97-AF65-F5344CB8AC3E}">
        <p14:creationId xmlns:p14="http://schemas.microsoft.com/office/powerpoint/2010/main" val="826732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6352" y="1137353"/>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851848" y="0"/>
            <a:ext cx="10515600" cy="1325563"/>
          </a:xfrm>
        </p:spPr>
        <p:txBody>
          <a:bodyPr/>
          <a:lstStyle/>
          <a:p>
            <a:r>
              <a:rPr lang="en-US" dirty="0">
                <a:solidFill>
                  <a:schemeClr val="bg1"/>
                </a:solidFill>
              </a:rPr>
              <a:t>Saf</a:t>
            </a:r>
            <a:r>
              <a:rPr lang="en-US" dirty="0"/>
              <a:t>ety and Productivity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39" r="7143"/>
          <a:stretch/>
        </p:blipFill>
        <p:spPr>
          <a:xfrm>
            <a:off x="18388692" y="2078149"/>
            <a:ext cx="5176158"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F5AE254-70FE-441D-B11E-8A2E6AE6C8F0}"/>
              </a:ext>
            </a:extLst>
          </p:cNvPr>
          <p:cNvPicPr>
            <a:picLocks noChangeAspect="1"/>
          </p:cNvPicPr>
          <p:nvPr/>
        </p:nvPicPr>
        <p:blipFill>
          <a:blip r:embed="rId4"/>
          <a:stretch>
            <a:fillRect/>
          </a:stretch>
        </p:blipFill>
        <p:spPr>
          <a:xfrm>
            <a:off x="4079244" y="2404859"/>
            <a:ext cx="6667500" cy="375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423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5727031" y="188719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692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latin typeface="Calibri" panose="020F0502020204030204" pitchFamily="34" charset="0"/>
                <a:cs typeface="Calibri" panose="020F0502020204030204" pitchFamily="34" charset="0"/>
              </a:rPr>
              <a:t>NEED unites the skills and knowledge of </a:t>
            </a:r>
            <a:r>
              <a:rPr lang="en-US">
                <a:solidFill>
                  <a:schemeClr val="tx1"/>
                </a:solidFill>
                <a:latin typeface="Calibri" panose="020F0502020204030204" pitchFamily="34" charset="0"/>
                <a:cs typeface="Calibri" panose="020F0502020204030204" pitchFamily="34" charset="0"/>
              </a:rPr>
              <a:t>a vast </a:t>
            </a:r>
            <a:r>
              <a:rPr lang="en-US" dirty="0">
                <a:solidFill>
                  <a:schemeClr val="tx1"/>
                </a:solidFill>
                <a:latin typeface="Calibri" panose="020F0502020204030204" pitchFamily="34" charset="0"/>
                <a:cs typeface="Calibri" panose="020F0502020204030204" pitchFamily="34" charset="0"/>
              </a:rPr>
              <a:t>network of professional economists to promote understanding of the economics of policy issues in the United States.</a:t>
            </a:r>
          </a:p>
          <a:p>
            <a:pPr lvl="1"/>
            <a:endParaRPr lang="en-US" dirty="0"/>
          </a:p>
          <a:p>
            <a:r>
              <a:rPr lang="en-US" dirty="0"/>
              <a:t>NEED Presentations</a:t>
            </a:r>
          </a:p>
          <a:p>
            <a:pPr lvl="1"/>
            <a:r>
              <a:rPr lang="en-US" dirty="0"/>
              <a:t>Are </a:t>
            </a:r>
            <a:r>
              <a:rPr lang="en-US" b="1" dirty="0"/>
              <a:t>nonpartisan</a:t>
            </a:r>
            <a:r>
              <a:rPr lang="en-US" dirty="0"/>
              <a:t> and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1566639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2143691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440" y="0"/>
            <a:ext cx="10515600" cy="1325563"/>
          </a:xfrm>
        </p:spPr>
        <p:txBody>
          <a:bodyPr/>
          <a:lstStyle/>
          <a:p>
            <a:r>
              <a:rPr lang="en-US" dirty="0">
                <a:solidFill>
                  <a:schemeClr val="bg1"/>
                </a:solidFill>
              </a:rPr>
              <a:t>Inc</a:t>
            </a:r>
            <a:r>
              <a:rPr lang="en-US" dirty="0"/>
              <a:t>entives Through Policy and Planning</a:t>
            </a:r>
          </a:p>
        </p:txBody>
      </p:sp>
      <p:sp>
        <p:nvSpPr>
          <p:cNvPr id="3" name="Content Placeholder 2"/>
          <p:cNvSpPr>
            <a:spLocks noGrp="1"/>
          </p:cNvSpPr>
          <p:nvPr>
            <p:ph idx="1"/>
          </p:nvPr>
        </p:nvSpPr>
        <p:spPr/>
        <p:txBody>
          <a:bodyPr/>
          <a:lstStyle/>
          <a:p>
            <a:r>
              <a:rPr lang="en-US" dirty="0"/>
              <a:t>Allow vehicles equipped with ACC into HOV lanes</a:t>
            </a:r>
          </a:p>
          <a:p>
            <a:pPr lvl="1"/>
            <a:r>
              <a:rPr lang="en-US" dirty="0"/>
              <a:t>Eventual conversion of HOV lanes to ACC/AV lanes</a:t>
            </a:r>
          </a:p>
          <a:p>
            <a:r>
              <a:rPr lang="en-US" dirty="0"/>
              <a:t>Allow ACC equipped vehicles to travel faster in HOV lanes</a:t>
            </a:r>
          </a:p>
          <a:p>
            <a:r>
              <a:rPr lang="en-US" dirty="0"/>
              <a:t>Subsidize ACC upgrades</a:t>
            </a:r>
          </a:p>
          <a:p>
            <a:pPr lvl="1"/>
            <a:r>
              <a:rPr lang="en-US" dirty="0"/>
              <a:t>Arguably more concrete benefits than electric vehicles</a:t>
            </a:r>
          </a:p>
          <a:p>
            <a:r>
              <a:rPr lang="en-US" dirty="0"/>
              <a:t>Sticks: higher costs of vehicle ownership</a:t>
            </a:r>
          </a:p>
          <a:p>
            <a:pPr lvl="1"/>
            <a:r>
              <a:rPr lang="en-US" dirty="0"/>
              <a:t>Registration fees, VMT taxes, etc.</a:t>
            </a:r>
          </a:p>
        </p:txBody>
      </p:sp>
      <p:sp>
        <p:nvSpPr>
          <p:cNvPr id="4" name="TextBox 3">
            <a:extLst>
              <a:ext uri="{FF2B5EF4-FFF2-40B4-BE49-F238E27FC236}">
                <a16:creationId xmlns:a16="http://schemas.microsoft.com/office/drawing/2014/main" id="{27FC610F-ED28-1D45-B58A-987B2C0B21A3}"/>
              </a:ext>
            </a:extLst>
          </p:cNvPr>
          <p:cNvSpPr txBox="1"/>
          <p:nvPr/>
        </p:nvSpPr>
        <p:spPr>
          <a:xfrm>
            <a:off x="7924800" y="5982569"/>
            <a:ext cx="3629070" cy="369332"/>
          </a:xfrm>
          <a:prstGeom prst="rect">
            <a:avLst/>
          </a:prstGeom>
          <a:noFill/>
        </p:spPr>
        <p:txBody>
          <a:bodyPr wrap="none" rtlCol="0">
            <a:spAutoFit/>
          </a:bodyPr>
          <a:lstStyle/>
          <a:p>
            <a:r>
              <a:rPr lang="en-US" dirty="0"/>
              <a:t>Note:  ACC = Adaptive Cruise Control</a:t>
            </a:r>
          </a:p>
        </p:txBody>
      </p:sp>
    </p:spTree>
    <p:extLst>
      <p:ext uri="{BB962C8B-B14F-4D97-AF65-F5344CB8AC3E}">
        <p14:creationId xmlns:p14="http://schemas.microsoft.com/office/powerpoint/2010/main" val="5194437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040" y="0"/>
            <a:ext cx="10515600" cy="1325563"/>
          </a:xfrm>
        </p:spPr>
        <p:txBody>
          <a:bodyPr/>
          <a:lstStyle/>
          <a:p>
            <a:r>
              <a:rPr lang="en-US" dirty="0">
                <a:solidFill>
                  <a:schemeClr val="bg1"/>
                </a:solidFill>
              </a:rPr>
              <a:t>Int</a:t>
            </a:r>
            <a:r>
              <a:rPr lang="en-US" dirty="0"/>
              <a:t>erim Summary</a:t>
            </a:r>
          </a:p>
        </p:txBody>
      </p:sp>
      <p:sp>
        <p:nvSpPr>
          <p:cNvPr id="3" name="Content Placeholder 2"/>
          <p:cNvSpPr>
            <a:spLocks noGrp="1"/>
          </p:cNvSpPr>
          <p:nvPr>
            <p:ph idx="1"/>
          </p:nvPr>
        </p:nvSpPr>
        <p:spPr/>
        <p:txBody>
          <a:bodyPr/>
          <a:lstStyle/>
          <a:p>
            <a:r>
              <a:rPr lang="en-US" dirty="0"/>
              <a:t>Transition is coming very quickly!</a:t>
            </a:r>
          </a:p>
          <a:p>
            <a:pPr lvl="1"/>
            <a:r>
              <a:rPr lang="en-US" dirty="0"/>
              <a:t>Most reports are extremely conservative.</a:t>
            </a:r>
          </a:p>
          <a:p>
            <a:pPr lvl="1"/>
            <a:r>
              <a:rPr lang="en-US" dirty="0"/>
              <a:t>Apply generally, but faster in many regions.</a:t>
            </a:r>
          </a:p>
          <a:p>
            <a:pPr lvl="1"/>
            <a:endParaRPr lang="en-US" dirty="0"/>
          </a:p>
          <a:p>
            <a:r>
              <a:rPr lang="en-US" dirty="0"/>
              <a:t>Very important to start incorporating AVs into planning now.</a:t>
            </a:r>
          </a:p>
          <a:p>
            <a:pPr lvl="1"/>
            <a:r>
              <a:rPr lang="en-US" dirty="0"/>
              <a:t>To realize the benefits of AVs.</a:t>
            </a:r>
          </a:p>
          <a:p>
            <a:pPr lvl="1"/>
            <a:r>
              <a:rPr lang="en-US" dirty="0"/>
              <a:t>Sacrifice expansion for maintenance.</a:t>
            </a:r>
          </a:p>
        </p:txBody>
      </p:sp>
    </p:spTree>
    <p:extLst>
      <p:ext uri="{BB962C8B-B14F-4D97-AF65-F5344CB8AC3E}">
        <p14:creationId xmlns:p14="http://schemas.microsoft.com/office/powerpoint/2010/main" val="3314921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428"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a:t>Public transportation</a:t>
            </a:r>
            <a:endParaRPr lang="en-US" dirty="0"/>
          </a:p>
          <a:p>
            <a:r>
              <a:rPr lang="en-US" dirty="0"/>
              <a:t>Employment</a:t>
            </a:r>
          </a:p>
          <a:p>
            <a:r>
              <a:rPr lang="en-US" dirty="0"/>
              <a:t>Housing</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2665750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10" y="0"/>
            <a:ext cx="10515600" cy="1325563"/>
          </a:xfrm>
        </p:spPr>
        <p:txBody>
          <a:bodyPr/>
          <a:lstStyle/>
          <a:p>
            <a:r>
              <a:rPr lang="en-US" dirty="0">
                <a:solidFill>
                  <a:schemeClr val="bg1"/>
                </a:solidFill>
              </a:rPr>
              <a:t>Dis</a:t>
            </a:r>
            <a:r>
              <a:rPr lang="en-US" dirty="0"/>
              <a:t>posable Income</a:t>
            </a:r>
          </a:p>
        </p:txBody>
      </p:sp>
      <p:sp>
        <p:nvSpPr>
          <p:cNvPr id="3" name="Content Placeholder 2"/>
          <p:cNvSpPr>
            <a:spLocks noGrp="1"/>
          </p:cNvSpPr>
          <p:nvPr>
            <p:ph idx="1"/>
          </p:nvPr>
        </p:nvSpPr>
        <p:spPr>
          <a:xfrm>
            <a:off x="5124450" y="1570730"/>
            <a:ext cx="6229350" cy="4351338"/>
          </a:xfrm>
        </p:spPr>
        <p:txBody>
          <a:bodyPr/>
          <a:lstStyle/>
          <a:p>
            <a:r>
              <a:rPr lang="en-US" dirty="0"/>
              <a:t>Costs $9,282 to own a car</a:t>
            </a:r>
          </a:p>
          <a:p>
            <a:r>
              <a:rPr lang="en-US" dirty="0"/>
              <a:t>Will cost $3,000 to use </a:t>
            </a:r>
            <a:r>
              <a:rPr lang="en-US" dirty="0" err="1"/>
              <a:t>TaaS</a:t>
            </a:r>
            <a:endParaRPr lang="en-US" dirty="0"/>
          </a:p>
          <a:p>
            <a:r>
              <a:rPr lang="en-US" dirty="0"/>
              <a:t>Net increase in disposable income </a:t>
            </a:r>
            <a:br>
              <a:rPr lang="en-US" dirty="0"/>
            </a:br>
            <a:r>
              <a:rPr lang="en-US" dirty="0"/>
              <a:t>of &gt; $6,000</a:t>
            </a:r>
          </a:p>
          <a:p>
            <a:r>
              <a:rPr lang="en-US" dirty="0"/>
              <a:t>Spread across all households: </a:t>
            </a:r>
            <a:br>
              <a:rPr lang="en-US" dirty="0"/>
            </a:br>
            <a:r>
              <a:rPr lang="en-US" dirty="0"/>
              <a:t>more than $1 trillion in new spending in the economy</a:t>
            </a:r>
          </a:p>
          <a:p>
            <a:r>
              <a:rPr lang="en-US" dirty="0"/>
              <a:t>Major boost to economic activity</a:t>
            </a:r>
          </a:p>
          <a:p>
            <a:pPr lvl="1"/>
            <a:r>
              <a:rPr lang="en-US" b="1" dirty="0"/>
              <a:t>CREATING JOBS!</a:t>
            </a:r>
          </a:p>
        </p:txBody>
      </p:sp>
      <p:pic>
        <p:nvPicPr>
          <p:cNvPr id="7" name="Picture 6">
            <a:extLst>
              <a:ext uri="{FF2B5EF4-FFF2-40B4-BE49-F238E27FC236}">
                <a16:creationId xmlns:a16="http://schemas.microsoft.com/office/drawing/2014/main" id="{BDC71B54-4208-4694-8F54-5F7B79FB576D}"/>
              </a:ext>
            </a:extLst>
          </p:cNvPr>
          <p:cNvPicPr>
            <a:picLocks noChangeAspect="1"/>
          </p:cNvPicPr>
          <p:nvPr/>
        </p:nvPicPr>
        <p:blipFill>
          <a:blip r:embed="rId2"/>
          <a:stretch>
            <a:fillRect/>
          </a:stretch>
        </p:blipFill>
        <p:spPr>
          <a:xfrm>
            <a:off x="552450" y="1790700"/>
            <a:ext cx="4257675"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3E8FEF9-9FDA-4F98-B685-BD4165081AA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087350" y="1828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095834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30" y="0"/>
            <a:ext cx="10515600" cy="1325563"/>
          </a:xfrm>
        </p:spPr>
        <p:txBody>
          <a:bodyPr/>
          <a:lstStyle/>
          <a:p>
            <a:r>
              <a:rPr lang="en-US" dirty="0">
                <a:solidFill>
                  <a:schemeClr val="bg1"/>
                </a:solidFill>
              </a:rPr>
              <a:t>Go</a:t>
            </a:r>
            <a:r>
              <a:rPr lang="en-US" dirty="0"/>
              <a:t>vernment Finances</a:t>
            </a:r>
          </a:p>
        </p:txBody>
      </p:sp>
      <p:sp>
        <p:nvSpPr>
          <p:cNvPr id="3" name="Content Placeholder 2"/>
          <p:cNvSpPr>
            <a:spLocks noGrp="1"/>
          </p:cNvSpPr>
          <p:nvPr>
            <p:ph idx="1"/>
          </p:nvPr>
        </p:nvSpPr>
        <p:spPr>
          <a:xfrm>
            <a:off x="4626770" y="1325563"/>
            <a:ext cx="6917530" cy="4596505"/>
          </a:xfrm>
        </p:spPr>
        <p:txBody>
          <a:bodyPr>
            <a:normAutofit/>
          </a:bodyPr>
          <a:lstStyle/>
          <a:p>
            <a:r>
              <a:rPr lang="en-US" dirty="0"/>
              <a:t>Government finances thrown for a loop:</a:t>
            </a:r>
          </a:p>
          <a:p>
            <a:pPr lvl="1"/>
            <a:r>
              <a:rPr lang="en-US" dirty="0"/>
              <a:t>Revenues up and down:</a:t>
            </a:r>
          </a:p>
          <a:p>
            <a:pPr lvl="2"/>
            <a:r>
              <a:rPr lang="en-US" sz="2200" dirty="0"/>
              <a:t>Parking revenue, tickets, traffic violation revenues</a:t>
            </a:r>
          </a:p>
          <a:p>
            <a:pPr lvl="2"/>
            <a:r>
              <a:rPr lang="en-US" sz="2200" dirty="0"/>
              <a:t>More commercial, retail and residential space</a:t>
            </a:r>
          </a:p>
          <a:p>
            <a:pPr marL="914400" lvl="2" indent="0">
              <a:buNone/>
            </a:pPr>
            <a:endParaRPr lang="en-US" sz="2200" dirty="0"/>
          </a:p>
          <a:p>
            <a:pPr lvl="1"/>
            <a:r>
              <a:rPr lang="en-US" dirty="0"/>
              <a:t>Less spending on road development</a:t>
            </a:r>
          </a:p>
          <a:p>
            <a:pPr marL="457200" lvl="1" indent="0">
              <a:buNone/>
            </a:pPr>
            <a:endParaRPr lang="en-US" dirty="0"/>
          </a:p>
          <a:p>
            <a:pPr lvl="1"/>
            <a:r>
              <a:rPr lang="en-US" dirty="0"/>
              <a:t>More (maybe less) spent on road maintenance</a:t>
            </a:r>
          </a:p>
          <a:p>
            <a:pPr lvl="2"/>
            <a:r>
              <a:rPr lang="en-US" sz="2200" dirty="0"/>
              <a:t>Fewer road miles</a:t>
            </a:r>
          </a:p>
          <a:p>
            <a:pPr lvl="2"/>
            <a:r>
              <a:rPr lang="en-US" sz="2200" dirty="0"/>
              <a:t>but perhaps more VMT</a:t>
            </a:r>
          </a:p>
        </p:txBody>
      </p:sp>
      <p:pic>
        <p:nvPicPr>
          <p:cNvPr id="7" name="Picture 6">
            <a:extLst>
              <a:ext uri="{FF2B5EF4-FFF2-40B4-BE49-F238E27FC236}">
                <a16:creationId xmlns:a16="http://schemas.microsoft.com/office/drawing/2014/main" id="{F02F5D39-2492-47F9-B11E-20F0BC453390}"/>
              </a:ext>
            </a:extLst>
          </p:cNvPr>
          <p:cNvPicPr>
            <a:picLocks noChangeAspect="1"/>
          </p:cNvPicPr>
          <p:nvPr/>
        </p:nvPicPr>
        <p:blipFill>
          <a:blip r:embed="rId2"/>
          <a:stretch>
            <a:fillRect/>
          </a:stretch>
        </p:blipFill>
        <p:spPr>
          <a:xfrm>
            <a:off x="838200" y="2038349"/>
            <a:ext cx="3788570" cy="2525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8471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nsportation</a:t>
            </a:r>
          </a:p>
        </p:txBody>
      </p:sp>
      <p:sp>
        <p:nvSpPr>
          <p:cNvPr id="3" name="Content Placeholder 2"/>
          <p:cNvSpPr>
            <a:spLocks noGrp="1"/>
          </p:cNvSpPr>
          <p:nvPr>
            <p:ph idx="1"/>
          </p:nvPr>
        </p:nvSpPr>
        <p:spPr>
          <a:xfrm>
            <a:off x="838200" y="1570730"/>
            <a:ext cx="6534150" cy="4351338"/>
          </a:xfrm>
        </p:spPr>
        <p:txBody>
          <a:bodyPr>
            <a:normAutofit lnSpcReduction="10000"/>
          </a:bodyPr>
          <a:lstStyle/>
          <a:p>
            <a:r>
              <a:rPr lang="en-US" dirty="0"/>
              <a:t>Demand for transportation will likely increase significantly: </a:t>
            </a:r>
            <a:br>
              <a:rPr lang="en-US" dirty="0"/>
            </a:br>
            <a:r>
              <a:rPr lang="en-US" dirty="0"/>
              <a:t>price falls, demand rises</a:t>
            </a:r>
          </a:p>
          <a:p>
            <a:pPr lvl="1"/>
            <a:r>
              <a:rPr lang="en-US" dirty="0"/>
              <a:t>Commutes may increase in distance, but </a:t>
            </a:r>
            <a:br>
              <a:rPr lang="en-US" dirty="0"/>
            </a:br>
            <a:r>
              <a:rPr lang="en-US" dirty="0"/>
              <a:t>not necessarily in duration</a:t>
            </a:r>
          </a:p>
          <a:p>
            <a:pPr lvl="1"/>
            <a:r>
              <a:rPr lang="en-US" dirty="0"/>
              <a:t>Zero passenger trips will arise</a:t>
            </a:r>
          </a:p>
          <a:p>
            <a:pPr lvl="2"/>
            <a:r>
              <a:rPr lang="en-US" dirty="0"/>
              <a:t>Deliveries</a:t>
            </a:r>
          </a:p>
          <a:p>
            <a:r>
              <a:rPr lang="en-US" dirty="0"/>
              <a:t>At the same time, demand for roadway lane-miles will likely decrease</a:t>
            </a:r>
          </a:p>
          <a:p>
            <a:pPr lvl="1"/>
            <a:r>
              <a:rPr lang="en-US" dirty="0"/>
              <a:t>AVs make significantly more efficient use of space</a:t>
            </a:r>
          </a:p>
          <a:p>
            <a:pPr lvl="1"/>
            <a:r>
              <a:rPr lang="en-US" dirty="0"/>
              <a:t>Front to back and side to side</a:t>
            </a:r>
          </a:p>
        </p:txBody>
      </p:sp>
      <p:pic>
        <p:nvPicPr>
          <p:cNvPr id="5" name="Picture 4">
            <a:extLst>
              <a:ext uri="{FF2B5EF4-FFF2-40B4-BE49-F238E27FC236}">
                <a16:creationId xmlns:a16="http://schemas.microsoft.com/office/drawing/2014/main" id="{7F19FC4D-E27C-47D1-A900-D48B48356A5D}"/>
              </a:ext>
            </a:extLst>
          </p:cNvPr>
          <p:cNvPicPr>
            <a:picLocks noChangeAspect="1"/>
          </p:cNvPicPr>
          <p:nvPr/>
        </p:nvPicPr>
        <p:blipFill>
          <a:blip r:embed="rId2"/>
          <a:stretch>
            <a:fillRect/>
          </a:stretch>
        </p:blipFill>
        <p:spPr>
          <a:xfrm>
            <a:off x="13125450" y="187553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FC9478C-0C39-4ACA-A3EA-44646AFAFF9C}"/>
              </a:ext>
            </a:extLst>
          </p:cNvPr>
          <p:cNvPicPr>
            <a:picLocks noChangeAspect="1"/>
          </p:cNvPicPr>
          <p:nvPr/>
        </p:nvPicPr>
        <p:blipFill>
          <a:blip r:embed="rId3"/>
          <a:stretch>
            <a:fillRect/>
          </a:stretch>
        </p:blipFill>
        <p:spPr>
          <a:xfrm>
            <a:off x="7137644" y="1875530"/>
            <a:ext cx="4216155" cy="281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905228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lstStyle/>
          <a:p>
            <a:r>
              <a:rPr lang="en-US" dirty="0">
                <a:solidFill>
                  <a:schemeClr val="bg1"/>
                </a:solidFill>
              </a:rPr>
              <a:t>Infr</a:t>
            </a:r>
            <a:r>
              <a:rPr lang="en-US" dirty="0"/>
              <a:t>astructure</a:t>
            </a:r>
          </a:p>
        </p:txBody>
      </p:sp>
      <p:sp>
        <p:nvSpPr>
          <p:cNvPr id="3" name="Content Placeholder 2"/>
          <p:cNvSpPr>
            <a:spLocks noGrp="1"/>
          </p:cNvSpPr>
          <p:nvPr>
            <p:ph idx="1"/>
          </p:nvPr>
        </p:nvSpPr>
        <p:spPr>
          <a:xfrm>
            <a:off x="838200" y="1391343"/>
            <a:ext cx="4516517" cy="4712574"/>
          </a:xfrm>
        </p:spPr>
        <p:txBody>
          <a:bodyPr>
            <a:normAutofit/>
          </a:bodyPr>
          <a:lstStyle/>
          <a:p>
            <a:r>
              <a:rPr lang="en-US" dirty="0"/>
              <a:t>Focus of transportation infrastructure:</a:t>
            </a:r>
          </a:p>
          <a:p>
            <a:pPr lvl="1"/>
            <a:r>
              <a:rPr lang="en-US" dirty="0"/>
              <a:t>Currently on expansion</a:t>
            </a:r>
          </a:p>
          <a:p>
            <a:pPr lvl="1"/>
            <a:r>
              <a:rPr lang="en-US" dirty="0"/>
              <a:t>Will turn toward:</a:t>
            </a:r>
          </a:p>
          <a:p>
            <a:pPr lvl="2"/>
            <a:r>
              <a:rPr lang="en-US" sz="2200" dirty="0"/>
              <a:t>Maintenance</a:t>
            </a:r>
          </a:p>
          <a:p>
            <a:pPr lvl="3"/>
            <a:r>
              <a:rPr lang="en-US" dirty="0"/>
              <a:t>Signage and striping has to be robust</a:t>
            </a:r>
          </a:p>
          <a:p>
            <a:pPr lvl="3"/>
            <a:r>
              <a:rPr lang="en-US" dirty="0" err="1"/>
              <a:t>TaaS</a:t>
            </a:r>
            <a:r>
              <a:rPr lang="en-US" dirty="0"/>
              <a:t> providers push for fewer potholes?</a:t>
            </a:r>
          </a:p>
          <a:p>
            <a:pPr lvl="2"/>
            <a:r>
              <a:rPr lang="en-US" sz="2200" dirty="0"/>
              <a:t>Adding technology</a:t>
            </a:r>
          </a:p>
          <a:p>
            <a:pPr lvl="3"/>
            <a:r>
              <a:rPr lang="en-US" dirty="0"/>
              <a:t>Stop lights will be digital as well as visual</a:t>
            </a:r>
          </a:p>
          <a:p>
            <a:pPr lvl="1"/>
            <a:r>
              <a:rPr lang="en-US" dirty="0"/>
              <a:t>Some will disappear: Signs!</a:t>
            </a:r>
          </a:p>
          <a:p>
            <a:pPr lvl="1"/>
            <a:endParaRPr lang="en-US" dirty="0"/>
          </a:p>
        </p:txBody>
      </p:sp>
      <p:pic>
        <p:nvPicPr>
          <p:cNvPr id="5" name="Picture 4">
            <a:extLst>
              <a:ext uri="{FF2B5EF4-FFF2-40B4-BE49-F238E27FC236}">
                <a16:creationId xmlns:a16="http://schemas.microsoft.com/office/drawing/2014/main" id="{B7318A86-8DFB-4D8A-ACB2-3D0FE9EED870}"/>
              </a:ext>
            </a:extLst>
          </p:cNvPr>
          <p:cNvPicPr>
            <a:picLocks noChangeAspect="1"/>
          </p:cNvPicPr>
          <p:nvPr/>
        </p:nvPicPr>
        <p:blipFill>
          <a:blip r:embed="rId2"/>
          <a:stretch>
            <a:fillRect/>
          </a:stretch>
        </p:blipFill>
        <p:spPr>
          <a:xfrm>
            <a:off x="5354717" y="1671537"/>
            <a:ext cx="5999083"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457305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932800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80" y="0"/>
            <a:ext cx="10515600" cy="1325563"/>
          </a:xfrm>
        </p:spPr>
        <p:txBody>
          <a:bodyPr/>
          <a:lstStyle/>
          <a:p>
            <a:r>
              <a:rPr lang="en-US" dirty="0"/>
              <a:t> </a:t>
            </a:r>
            <a:r>
              <a:rPr lang="en-US" dirty="0">
                <a:solidFill>
                  <a:schemeClr val="bg1"/>
                </a:solidFill>
              </a:rPr>
              <a:t>Cau</a:t>
            </a:r>
            <a:r>
              <a:rPr lang="en-US" dirty="0"/>
              <a:t>tionary Tale From Long Ago</a:t>
            </a:r>
          </a:p>
        </p:txBody>
      </p:sp>
      <p:sp>
        <p:nvSpPr>
          <p:cNvPr id="3" name="Content Placeholder 2"/>
          <p:cNvSpPr>
            <a:spLocks noGrp="1"/>
          </p:cNvSpPr>
          <p:nvPr>
            <p:ph idx="1"/>
          </p:nvPr>
        </p:nvSpPr>
        <p:spPr>
          <a:xfrm>
            <a:off x="838200" y="1570730"/>
            <a:ext cx="10515600" cy="842270"/>
          </a:xfrm>
        </p:spPr>
        <p:txBody>
          <a:bodyPr/>
          <a:lstStyle/>
          <a:p>
            <a:r>
              <a:rPr lang="en-US" dirty="0"/>
              <a:t>Automobiles impact on rail:</a:t>
            </a:r>
          </a:p>
        </p:txBody>
      </p:sp>
      <p:sp>
        <p:nvSpPr>
          <p:cNvPr id="4" name="Slide Number Placeholder 3"/>
          <p:cNvSpPr>
            <a:spLocks noGrp="1"/>
          </p:cNvSpPr>
          <p:nvPr>
            <p:ph type="sldNum" sz="quarter" idx="12"/>
          </p:nvPr>
        </p:nvSpPr>
        <p:spPr/>
        <p:txBody>
          <a:bodyPr/>
          <a:lstStyle/>
          <a:p>
            <a:fld id="{D9F085D5-EC86-4F6A-B501-C1359CB39116}" type="slidenum">
              <a:rPr lang="en-GB" smtClean="0"/>
              <a:t>49</a:t>
            </a:fld>
            <a:endParaRPr lang="en-GB"/>
          </a:p>
        </p:txBody>
      </p:sp>
      <p:sp>
        <p:nvSpPr>
          <p:cNvPr id="5" name="TextBox 4"/>
          <p:cNvSpPr txBox="1"/>
          <p:nvPr/>
        </p:nvSpPr>
        <p:spPr>
          <a:xfrm>
            <a:off x="1137847" y="2291818"/>
            <a:ext cx="7428470" cy="2862322"/>
          </a:xfrm>
          <a:prstGeom prst="rect">
            <a:avLst/>
          </a:prstGeom>
          <a:noFill/>
        </p:spPr>
        <p:txBody>
          <a:bodyPr wrap="square" rtlCol="0">
            <a:spAutoFit/>
          </a:bodyPr>
          <a:lstStyle/>
          <a:p>
            <a:r>
              <a:rPr lang="en-US" sz="3600" dirty="0"/>
              <a:t>“The increasing dominance of cars was also felt by railway companies, which by June 1894 had to start making </a:t>
            </a:r>
            <a:r>
              <a:rPr lang="en-US" sz="3600" b="1" dirty="0"/>
              <a:t>pricing concessions </a:t>
            </a:r>
            <a:r>
              <a:rPr lang="en-US" sz="3600" dirty="0"/>
              <a:t>for transporting goods, even including free transport.”</a:t>
            </a:r>
          </a:p>
        </p:txBody>
      </p:sp>
      <p:sp>
        <p:nvSpPr>
          <p:cNvPr id="6" name="TextBox 5"/>
          <p:cNvSpPr txBox="1"/>
          <p:nvPr/>
        </p:nvSpPr>
        <p:spPr>
          <a:xfrm>
            <a:off x="4036537" y="5410840"/>
            <a:ext cx="4737194" cy="369332"/>
          </a:xfrm>
          <a:prstGeom prst="rect">
            <a:avLst/>
          </a:prstGeom>
          <a:noFill/>
        </p:spPr>
        <p:txBody>
          <a:bodyPr wrap="none" rtlCol="0">
            <a:spAutoFit/>
          </a:bodyPr>
          <a:lstStyle/>
          <a:p>
            <a:r>
              <a:rPr lang="en-US" dirty="0"/>
              <a:t>- Samuel I. Schwartz, No One at the Wheel, 2018</a:t>
            </a:r>
          </a:p>
        </p:txBody>
      </p:sp>
      <p:pic>
        <p:nvPicPr>
          <p:cNvPr id="7" name="Picture 6">
            <a:extLst>
              <a:ext uri="{FF2B5EF4-FFF2-40B4-BE49-F238E27FC236}">
                <a16:creationId xmlns:a16="http://schemas.microsoft.com/office/drawing/2014/main" id="{46F8D68E-8383-A640-A169-9EA3355BBE56}"/>
              </a:ext>
            </a:extLst>
          </p:cNvPr>
          <p:cNvPicPr>
            <a:picLocks noChangeAspect="1"/>
          </p:cNvPicPr>
          <p:nvPr/>
        </p:nvPicPr>
        <p:blipFill>
          <a:blip r:embed="rId3"/>
          <a:stretch>
            <a:fillRect/>
          </a:stretch>
        </p:blipFill>
        <p:spPr>
          <a:xfrm>
            <a:off x="8355106" y="2783873"/>
            <a:ext cx="3836894" cy="1955105"/>
          </a:xfrm>
          <a:prstGeom prst="rect">
            <a:avLst/>
          </a:prstGeom>
        </p:spPr>
      </p:pic>
      <p:pic>
        <p:nvPicPr>
          <p:cNvPr id="8" name="Picture 7">
            <a:extLst>
              <a:ext uri="{FF2B5EF4-FFF2-40B4-BE49-F238E27FC236}">
                <a16:creationId xmlns:a16="http://schemas.microsoft.com/office/drawing/2014/main" id="{1E5C8454-DA5B-634C-8806-402DB3787DA0}"/>
              </a:ext>
            </a:extLst>
          </p:cNvPr>
          <p:cNvPicPr>
            <a:picLocks noChangeAspect="1"/>
          </p:cNvPicPr>
          <p:nvPr/>
        </p:nvPicPr>
        <p:blipFill>
          <a:blip r:embed="rId4"/>
          <a:stretch>
            <a:fillRect/>
          </a:stretch>
        </p:blipFill>
        <p:spPr>
          <a:xfrm>
            <a:off x="3892776" y="7089589"/>
            <a:ext cx="3670300" cy="2209800"/>
          </a:xfrm>
          <a:prstGeom prst="rect">
            <a:avLst/>
          </a:prstGeom>
        </p:spPr>
      </p:pic>
      <p:pic>
        <p:nvPicPr>
          <p:cNvPr id="9" name="Picture 8">
            <a:extLst>
              <a:ext uri="{FF2B5EF4-FFF2-40B4-BE49-F238E27FC236}">
                <a16:creationId xmlns:a16="http://schemas.microsoft.com/office/drawing/2014/main" id="{7436D2C1-D28C-A14D-A8DF-70754AD895DC}"/>
              </a:ext>
            </a:extLst>
          </p:cNvPr>
          <p:cNvPicPr>
            <a:picLocks noChangeAspect="1"/>
          </p:cNvPicPr>
          <p:nvPr/>
        </p:nvPicPr>
        <p:blipFill>
          <a:blip r:embed="rId5"/>
          <a:stretch>
            <a:fillRect/>
          </a:stretch>
        </p:blipFill>
        <p:spPr>
          <a:xfrm>
            <a:off x="26373" y="7089589"/>
            <a:ext cx="3200400" cy="2540000"/>
          </a:xfrm>
          <a:prstGeom prst="rect">
            <a:avLst/>
          </a:prstGeom>
        </p:spPr>
      </p:pic>
      <p:pic>
        <p:nvPicPr>
          <p:cNvPr id="10" name="Picture 9">
            <a:extLst>
              <a:ext uri="{FF2B5EF4-FFF2-40B4-BE49-F238E27FC236}">
                <a16:creationId xmlns:a16="http://schemas.microsoft.com/office/drawing/2014/main" id="{01E4FF4B-31AF-FE4F-9334-846E2C53D12D}"/>
              </a:ext>
            </a:extLst>
          </p:cNvPr>
          <p:cNvPicPr>
            <a:picLocks noChangeAspect="1"/>
          </p:cNvPicPr>
          <p:nvPr/>
        </p:nvPicPr>
        <p:blipFill>
          <a:blip r:embed="rId6"/>
          <a:stretch>
            <a:fillRect/>
          </a:stretch>
        </p:blipFill>
        <p:spPr>
          <a:xfrm>
            <a:off x="8098118" y="7089589"/>
            <a:ext cx="3454400" cy="2349500"/>
          </a:xfrm>
          <a:prstGeom prst="rect">
            <a:avLst/>
          </a:prstGeom>
        </p:spPr>
      </p:pic>
    </p:spTree>
    <p:extLst>
      <p:ext uri="{BB962C8B-B14F-4D97-AF65-F5344CB8AC3E}">
        <p14:creationId xmlns:p14="http://schemas.microsoft.com/office/powerpoint/2010/main" val="4276246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01C3-FF41-4249-9398-889388F4BD6B}"/>
              </a:ext>
            </a:extLst>
          </p:cNvPr>
          <p:cNvSpPr>
            <a:spLocks noGrp="1"/>
          </p:cNvSpPr>
          <p:nvPr>
            <p:ph type="title"/>
          </p:nvPr>
        </p:nvSpPr>
        <p:spPr/>
        <p:txBody>
          <a:bodyPr/>
          <a:lstStyle/>
          <a:p>
            <a:r>
              <a:rPr lang="en-US" dirty="0">
                <a:solidFill>
                  <a:schemeClr val="bg1"/>
                </a:solidFill>
              </a:rPr>
              <a:t>Wh</a:t>
            </a:r>
            <a:r>
              <a:rPr lang="en-US" dirty="0"/>
              <a:t>o Are We?</a:t>
            </a:r>
          </a:p>
        </p:txBody>
      </p:sp>
      <p:sp>
        <p:nvSpPr>
          <p:cNvPr id="3" name="Content Placeholder 2">
            <a:extLst>
              <a:ext uri="{FF2B5EF4-FFF2-40B4-BE49-F238E27FC236}">
                <a16:creationId xmlns:a16="http://schemas.microsoft.com/office/drawing/2014/main" id="{2B04F465-072B-E84A-A927-098D0F973836}"/>
              </a:ext>
            </a:extLst>
          </p:cNvPr>
          <p:cNvSpPr>
            <a:spLocks noGrp="1"/>
          </p:cNvSpPr>
          <p:nvPr>
            <p:ph idx="1"/>
          </p:nvPr>
        </p:nvSpPr>
        <p:spPr>
          <a:xfrm>
            <a:off x="838200" y="1177447"/>
            <a:ext cx="10515600" cy="4960306"/>
          </a:xfrm>
        </p:spPr>
        <p:txBody>
          <a:bodyPr>
            <a:normAutofit lnSpcReduction="10000"/>
          </a:bodyPr>
          <a:lstStyle/>
          <a:p>
            <a:r>
              <a:rPr lang="en-US" dirty="0"/>
              <a:t>Honorary Board: 54 members</a:t>
            </a:r>
          </a:p>
          <a:p>
            <a:pPr lvl="1"/>
            <a:r>
              <a:rPr lang="en-US" dirty="0"/>
              <a:t>2 Fed Chairs: Janet Yellen, Ben Bernanke</a:t>
            </a:r>
          </a:p>
          <a:p>
            <a:pPr lvl="1"/>
            <a:r>
              <a:rPr lang="en-US" dirty="0"/>
              <a:t>6 Chairs Council of Economic Advisers</a:t>
            </a:r>
          </a:p>
          <a:p>
            <a:pPr lvl="2"/>
            <a:r>
              <a:rPr lang="en-US" dirty="0"/>
              <a:t>Furman (D), Rosen (R), Bernanke (R), Yellen (D), Tyson (D), </a:t>
            </a:r>
            <a:r>
              <a:rPr lang="en-US" dirty="0" err="1"/>
              <a:t>Goolsbee</a:t>
            </a:r>
            <a:r>
              <a:rPr lang="en-US" dirty="0"/>
              <a:t> (D)</a:t>
            </a:r>
          </a:p>
          <a:p>
            <a:pPr lvl="1"/>
            <a:r>
              <a:rPr lang="en-US" dirty="0"/>
              <a:t>3 Nobel Prize Winners</a:t>
            </a:r>
          </a:p>
          <a:p>
            <a:pPr lvl="2"/>
            <a:r>
              <a:rPr lang="en-US" dirty="0" err="1"/>
              <a:t>Akerlof</a:t>
            </a:r>
            <a:r>
              <a:rPr lang="en-US" dirty="0"/>
              <a:t>, Smith, </a:t>
            </a:r>
            <a:r>
              <a:rPr lang="en-US" dirty="0" err="1"/>
              <a:t>Maskin</a:t>
            </a:r>
            <a:endParaRPr lang="en-US" dirty="0"/>
          </a:p>
          <a:p>
            <a:r>
              <a:rPr lang="en-US" dirty="0"/>
              <a:t>Delegates: 651+ members</a:t>
            </a:r>
          </a:p>
          <a:p>
            <a:pPr lvl="1"/>
            <a:r>
              <a:rPr lang="en-US" dirty="0"/>
              <a:t>At all levels of academia and some in government service</a:t>
            </a:r>
          </a:p>
          <a:p>
            <a:pPr lvl="1"/>
            <a:r>
              <a:rPr lang="en-US" dirty="0"/>
              <a:t>All have a Ph.D. in economics</a:t>
            </a:r>
          </a:p>
          <a:p>
            <a:pPr lvl="1"/>
            <a:r>
              <a:rPr lang="en-US" dirty="0"/>
              <a:t>Crowdsource slide decks</a:t>
            </a:r>
          </a:p>
          <a:p>
            <a:pPr lvl="1"/>
            <a:r>
              <a:rPr lang="en-US" dirty="0"/>
              <a:t>Give presentations</a:t>
            </a:r>
          </a:p>
          <a:p>
            <a:r>
              <a:rPr lang="en-US" dirty="0"/>
              <a:t>Global Partners: 48 Ph.D. Economists</a:t>
            </a:r>
          </a:p>
          <a:p>
            <a:pPr lvl="1"/>
            <a:r>
              <a:rPr lang="en-US" dirty="0"/>
              <a:t>Aid in slide deck development</a:t>
            </a:r>
          </a:p>
          <a:p>
            <a:pPr marL="457200" lvl="1" indent="0">
              <a:buNone/>
            </a:pPr>
            <a:endParaRPr lang="en-US" dirty="0"/>
          </a:p>
        </p:txBody>
      </p:sp>
      <p:sp>
        <p:nvSpPr>
          <p:cNvPr id="4" name="Slide Number Placeholder 3">
            <a:extLst>
              <a:ext uri="{FF2B5EF4-FFF2-40B4-BE49-F238E27FC236}">
                <a16:creationId xmlns:a16="http://schemas.microsoft.com/office/drawing/2014/main" id="{E4A7D279-C637-1E48-898C-9051ECD0374E}"/>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13550386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576942" y="1558855"/>
            <a:ext cx="6773884" cy="4351338"/>
          </a:xfrm>
        </p:spPr>
        <p:txBody>
          <a:bodyPr>
            <a:normAutofit/>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7445334" y="2173184"/>
            <a:ext cx="4169724" cy="277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7136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lstStyle/>
          <a:p>
            <a:r>
              <a:rPr lang="en-US" dirty="0">
                <a:solidFill>
                  <a:schemeClr val="bg1"/>
                </a:solidFill>
              </a:rPr>
              <a:t>Em</a:t>
            </a:r>
            <a:r>
              <a:rPr lang="en-US" dirty="0"/>
              <a:t>ployment </a:t>
            </a:r>
            <a:r>
              <a:rPr lang="en-US" b="0" dirty="0"/>
              <a:t>(</a:t>
            </a:r>
            <a:r>
              <a:rPr lang="en-US" b="0" dirty="0" err="1"/>
              <a:t>con’t</a:t>
            </a:r>
            <a:r>
              <a:rPr lang="en-US" b="0" dirty="0"/>
              <a:t>)</a:t>
            </a:r>
          </a:p>
        </p:txBody>
      </p:sp>
      <p:sp>
        <p:nvSpPr>
          <p:cNvPr id="3" name="Content Placeholder 2"/>
          <p:cNvSpPr>
            <a:spLocks noGrp="1"/>
          </p:cNvSpPr>
          <p:nvPr>
            <p:ph idx="1"/>
          </p:nvPr>
        </p:nvSpPr>
        <p:spPr>
          <a:xfrm>
            <a:off x="6076950" y="1570730"/>
            <a:ext cx="5276850" cy="4351338"/>
          </a:xfrm>
        </p:spPr>
        <p:txBody>
          <a:bodyPr>
            <a:normAutofit fontScale="92500" lnSpcReduction="10000"/>
          </a:bodyPr>
          <a:lstStyle/>
          <a:p>
            <a:r>
              <a:rPr lang="en-US" dirty="0"/>
              <a:t>What jobs will be created?</a:t>
            </a:r>
          </a:p>
          <a:p>
            <a:pPr lvl="1"/>
            <a:r>
              <a:rPr lang="en-US" dirty="0"/>
              <a:t>IT jobs</a:t>
            </a:r>
          </a:p>
          <a:p>
            <a:pPr lvl="1"/>
            <a:r>
              <a:rPr lang="en-US" dirty="0"/>
              <a:t>Retail/Production jobs</a:t>
            </a:r>
          </a:p>
          <a:p>
            <a:pPr lvl="1"/>
            <a:r>
              <a:rPr lang="en-US" dirty="0"/>
              <a:t>??</a:t>
            </a:r>
          </a:p>
          <a:p>
            <a:pPr lvl="1"/>
            <a:endParaRPr lang="en-US" dirty="0"/>
          </a:p>
          <a:p>
            <a:r>
              <a:rPr lang="en-US" dirty="0"/>
              <a:t>Always easier to identify things that will go away than to identify what will pop up in its place.</a:t>
            </a:r>
          </a:p>
          <a:p>
            <a:endParaRPr lang="en-US" dirty="0"/>
          </a:p>
          <a:p>
            <a:r>
              <a:rPr lang="en-US" dirty="0"/>
              <a:t>Regardless of where they are created, training programs will be crucial to the transition.</a:t>
            </a:r>
          </a:p>
        </p:txBody>
      </p:sp>
      <p:pic>
        <p:nvPicPr>
          <p:cNvPr id="4" name="Picture 3">
            <a:extLst>
              <a:ext uri="{FF2B5EF4-FFF2-40B4-BE49-F238E27FC236}">
                <a16:creationId xmlns:a16="http://schemas.microsoft.com/office/drawing/2014/main" id="{A0BF5AB4-A94F-45E9-9B82-C7EDC2B82E6D}"/>
              </a:ext>
            </a:extLst>
          </p:cNvPr>
          <p:cNvPicPr>
            <a:picLocks noChangeAspect="1"/>
          </p:cNvPicPr>
          <p:nvPr/>
        </p:nvPicPr>
        <p:blipFill>
          <a:blip r:embed="rId2"/>
          <a:stretch>
            <a:fillRect/>
          </a:stretch>
        </p:blipFill>
        <p:spPr>
          <a:xfrm>
            <a:off x="838200" y="1866900"/>
            <a:ext cx="48641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671199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23E79-62EF-4C6C-B93C-1B5ACB0F34F1}"/>
              </a:ext>
            </a:extLst>
          </p:cNvPr>
          <p:cNvPicPr>
            <a:picLocks noChangeAspect="1"/>
          </p:cNvPicPr>
          <p:nvPr/>
        </p:nvPicPr>
        <p:blipFill>
          <a:blip r:embed="rId2"/>
          <a:stretch>
            <a:fillRect/>
          </a:stretch>
        </p:blipFill>
        <p:spPr>
          <a:xfrm>
            <a:off x="3390900" y="1173162"/>
            <a:ext cx="7626350" cy="2538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8F18928-A52C-47D8-9829-3489096CEBCD}"/>
              </a:ext>
            </a:extLst>
          </p:cNvPr>
          <p:cNvPicPr>
            <a:picLocks noChangeAspect="1"/>
          </p:cNvPicPr>
          <p:nvPr/>
        </p:nvPicPr>
        <p:blipFill>
          <a:blip r:embed="rId3"/>
          <a:stretch>
            <a:fillRect/>
          </a:stretch>
        </p:blipFill>
        <p:spPr>
          <a:xfrm>
            <a:off x="544652" y="1173162"/>
            <a:ext cx="2630348" cy="3970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934978" y="0"/>
            <a:ext cx="10515600" cy="1325563"/>
          </a:xfrm>
        </p:spPr>
        <p:txBody>
          <a:bodyPr/>
          <a:lstStyle/>
          <a:p>
            <a:r>
              <a:rPr lang="en-US" dirty="0">
                <a:solidFill>
                  <a:schemeClr val="bg1"/>
                </a:solidFill>
              </a:rPr>
              <a:t>Ho</a:t>
            </a:r>
            <a:r>
              <a:rPr lang="en-US" dirty="0"/>
              <a:t>using</a:t>
            </a:r>
          </a:p>
        </p:txBody>
      </p:sp>
      <p:sp>
        <p:nvSpPr>
          <p:cNvPr id="3" name="Content Placeholder 2"/>
          <p:cNvSpPr>
            <a:spLocks noGrp="1"/>
          </p:cNvSpPr>
          <p:nvPr>
            <p:ph idx="1"/>
          </p:nvPr>
        </p:nvSpPr>
        <p:spPr>
          <a:xfrm>
            <a:off x="3390900" y="4324350"/>
            <a:ext cx="7886700" cy="1864418"/>
          </a:xfrm>
        </p:spPr>
        <p:txBody>
          <a:bodyPr>
            <a:normAutofit fontScale="85000" lnSpcReduction="20000"/>
          </a:bodyPr>
          <a:lstStyle/>
          <a:p>
            <a:r>
              <a:rPr lang="en-US" dirty="0"/>
              <a:t>Housing is suddenly easier to build</a:t>
            </a:r>
          </a:p>
          <a:p>
            <a:pPr lvl="1"/>
            <a:r>
              <a:rPr lang="en-US" dirty="0"/>
              <a:t>Issue of traffic congestion is significantly reduced.</a:t>
            </a:r>
          </a:p>
          <a:p>
            <a:pPr lvl="1"/>
            <a:r>
              <a:rPr lang="en-US" dirty="0"/>
              <a:t>Space for new housing is available where parking lots used to be.</a:t>
            </a:r>
          </a:p>
          <a:p>
            <a:pPr lvl="1"/>
            <a:endParaRPr lang="en-US" dirty="0"/>
          </a:p>
          <a:p>
            <a:r>
              <a:rPr lang="en-US" dirty="0"/>
              <a:t>Existing houses can now accommodate more people: </a:t>
            </a:r>
            <a:br>
              <a:rPr lang="en-US" dirty="0"/>
            </a:br>
            <a:r>
              <a:rPr lang="en-US" dirty="0"/>
              <a:t>garage to bedroom conversions.</a:t>
            </a:r>
          </a:p>
        </p:txBody>
      </p:sp>
    </p:spTree>
    <p:extLst>
      <p:ext uri="{BB962C8B-B14F-4D97-AF65-F5344CB8AC3E}">
        <p14:creationId xmlns:p14="http://schemas.microsoft.com/office/powerpoint/2010/main" val="4061572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fontScale="92500"/>
          </a:bodyPr>
          <a:lstStyle/>
          <a:p>
            <a:r>
              <a:rPr lang="en-US" dirty="0"/>
              <a:t>Greatly reduced demand for parking lots.</a:t>
            </a:r>
          </a:p>
          <a:p>
            <a:r>
              <a:rPr lang="en-US" dirty="0"/>
              <a:t>Service providers will own parking lots in strategic places.</a:t>
            </a:r>
          </a:p>
          <a:p>
            <a:pPr lvl="1"/>
            <a:r>
              <a:rPr lang="en-US" dirty="0"/>
              <a:t>Where the cost of land is low.</a:t>
            </a:r>
          </a:p>
          <a:p>
            <a:r>
              <a:rPr lang="en-US" dirty="0"/>
              <a:t>Street parking will largely be a thing of the past.</a:t>
            </a:r>
          </a:p>
          <a:p>
            <a:pPr lvl="1"/>
            <a:r>
              <a:rPr lang="en-US" dirty="0"/>
              <a:t>More green space in cities.</a:t>
            </a:r>
          </a:p>
          <a:p>
            <a:r>
              <a:rPr lang="en-US" dirty="0"/>
              <a:t>Shopping mall parking will be converted to:</a:t>
            </a:r>
          </a:p>
          <a:p>
            <a:pPr lvl="1"/>
            <a:r>
              <a:rPr lang="en-US" dirty="0"/>
              <a:t>More shopping mall? Housing?</a:t>
            </a:r>
          </a:p>
          <a:p>
            <a:r>
              <a:rPr lang="en-US" dirty="0"/>
              <a:t>Apartment complexes will convert parking.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722034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normAutofit/>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900 miles.</a:t>
            </a:r>
          </a:p>
          <a:p>
            <a:pPr lvl="2"/>
            <a:r>
              <a:rPr lang="en-US" dirty="0"/>
              <a:t>California’s entire coastline is 840-miles.</a:t>
            </a:r>
          </a:p>
          <a:p>
            <a:pPr lvl="1"/>
            <a:r>
              <a:rPr lang="en-US" dirty="0"/>
              <a:t>Enough parking to fill parking lots that would cover the </a:t>
            </a:r>
            <a:r>
              <a:rPr lang="en-US" b="1" dirty="0"/>
              <a:t>Presidio, Golden Gate Park, and Lake Merced</a:t>
            </a:r>
            <a:r>
              <a:rPr lang="en-US" dirty="0"/>
              <a:t>.</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54</a:t>
            </a:fld>
            <a:endParaRPr lang="en-GB"/>
          </a:p>
        </p:txBody>
      </p:sp>
    </p:spTree>
    <p:extLst>
      <p:ext uri="{BB962C8B-B14F-4D97-AF65-F5344CB8AC3E}">
        <p14:creationId xmlns:p14="http://schemas.microsoft.com/office/powerpoint/2010/main" val="387009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dirty="0"/>
              <a:t>Local government </a:t>
            </a:r>
            <a:r>
              <a:rPr lang="en-US" b="1" dirty="0"/>
              <a:t>finances</a:t>
            </a:r>
            <a:r>
              <a:rPr lang="en-US" dirty="0"/>
              <a:t> will look very different.</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lvl="1">
              <a:spcAft>
                <a:spcPts val="500"/>
              </a:spcAft>
            </a:pPr>
            <a:r>
              <a:rPr lang="en-US" dirty="0"/>
              <a:t>Transportation infrastructure technology will be a booming business.</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114389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CEED9167-0C90-0249-AC37-95007AA09B07}"/>
              </a:ext>
            </a:extLst>
          </p:cNvPr>
          <p:cNvPicPr>
            <a:picLocks noGrp="1" noChangeAspect="1"/>
          </p:cNvPicPr>
          <p:nvPr>
            <p:ph idx="1"/>
          </p:nvPr>
        </p:nvPicPr>
        <p:blipFill>
          <a:blip r:embed="rId2" r:link="rId3"/>
          <a:srcRect/>
          <a:stretch>
            <a:fillRect/>
          </a:stretch>
        </p:blipFill>
        <p:spPr>
          <a:xfrm>
            <a:off x="867384" y="1088877"/>
            <a:ext cx="10282698" cy="5141349"/>
          </a:xfrm>
        </p:spPr>
      </p:pic>
      <p:sp>
        <p:nvSpPr>
          <p:cNvPr id="2" name="Title 1">
            <a:extLst>
              <a:ext uri="{FF2B5EF4-FFF2-40B4-BE49-F238E27FC236}">
                <a16:creationId xmlns:a16="http://schemas.microsoft.com/office/drawing/2014/main" id="{80C4BD39-2117-415E-A656-F9F391A090A3}"/>
              </a:ext>
            </a:extLst>
          </p:cNvPr>
          <p:cNvSpPr>
            <a:spLocks noGrp="1"/>
          </p:cNvSpPr>
          <p:nvPr>
            <p:ph type="title"/>
          </p:nvPr>
        </p:nvSpPr>
        <p:spPr>
          <a:xfrm>
            <a:off x="867384" y="0"/>
            <a:ext cx="10515600" cy="1325563"/>
          </a:xfrm>
        </p:spPr>
        <p:txBody>
          <a:bodyPr/>
          <a:lstStyle/>
          <a:p>
            <a:r>
              <a:rPr lang="en-US" dirty="0">
                <a:solidFill>
                  <a:schemeClr val="bg1"/>
                </a:solidFill>
              </a:rPr>
              <a:t>GD</a:t>
            </a:r>
            <a:r>
              <a:rPr lang="en-US" dirty="0"/>
              <a:t>P Trajectory: Pandemic Plunge!</a:t>
            </a:r>
          </a:p>
        </p:txBody>
      </p:sp>
      <p:sp>
        <p:nvSpPr>
          <p:cNvPr id="4" name="Slide Number Placeholder 3">
            <a:extLst>
              <a:ext uri="{FF2B5EF4-FFF2-40B4-BE49-F238E27FC236}">
                <a16:creationId xmlns:a16="http://schemas.microsoft.com/office/drawing/2014/main" id="{48C952D9-4526-4892-AD54-F2C1EC1381AA}"/>
              </a:ext>
            </a:extLst>
          </p:cNvPr>
          <p:cNvSpPr>
            <a:spLocks noGrp="1"/>
          </p:cNvSpPr>
          <p:nvPr>
            <p:ph type="sldNum" sz="quarter" idx="12"/>
          </p:nvPr>
        </p:nvSpPr>
        <p:spPr/>
        <p:txBody>
          <a:bodyPr/>
          <a:lstStyle/>
          <a:p>
            <a:fld id="{D9F085D5-EC86-4F6A-B501-C1359CB39116}" type="slidenum">
              <a:rPr lang="en-GB" smtClean="0"/>
              <a:t>56</a:t>
            </a:fld>
            <a:endParaRPr lang="en-GB" dirty="0"/>
          </a:p>
        </p:txBody>
      </p:sp>
      <p:sp>
        <p:nvSpPr>
          <p:cNvPr id="11" name="TextBox 10">
            <a:extLst>
              <a:ext uri="{FF2B5EF4-FFF2-40B4-BE49-F238E27FC236}">
                <a16:creationId xmlns:a16="http://schemas.microsoft.com/office/drawing/2014/main" id="{7F2B28F7-D760-44C1-A506-2B4A4A778A45}"/>
              </a:ext>
            </a:extLst>
          </p:cNvPr>
          <p:cNvSpPr txBox="1"/>
          <p:nvPr/>
        </p:nvSpPr>
        <p:spPr>
          <a:xfrm>
            <a:off x="6635393" y="3429000"/>
            <a:ext cx="4149837" cy="1015663"/>
          </a:xfrm>
          <a:prstGeom prst="rect">
            <a:avLst/>
          </a:prstGeom>
          <a:noFill/>
        </p:spPr>
        <p:txBody>
          <a:bodyPr wrap="square" rtlCol="0">
            <a:spAutoFit/>
          </a:bodyPr>
          <a:lstStyle/>
          <a:p>
            <a:r>
              <a:rPr lang="en-US" sz="2000" dirty="0">
                <a:solidFill>
                  <a:srgbClr val="7030A0"/>
                </a:solidFill>
              </a:rPr>
              <a:t>GDP is:</a:t>
            </a:r>
          </a:p>
          <a:p>
            <a:pPr marL="342900" indent="-342900">
              <a:buFontTx/>
              <a:buChar char="-"/>
            </a:pPr>
            <a:r>
              <a:rPr lang="en-US" sz="2000" dirty="0">
                <a:solidFill>
                  <a:srgbClr val="7030A0"/>
                </a:solidFill>
              </a:rPr>
              <a:t>$0.5 Trillion below 2019 forecast.</a:t>
            </a:r>
          </a:p>
          <a:p>
            <a:pPr marL="342900" indent="-342900">
              <a:buFontTx/>
              <a:buChar char="-"/>
            </a:pPr>
            <a:r>
              <a:rPr lang="en-US" sz="2000" dirty="0">
                <a:solidFill>
                  <a:srgbClr val="7030A0"/>
                </a:solidFill>
              </a:rPr>
              <a:t>$0.2 Trillion ABOVE 2019-Q4 level.</a:t>
            </a:r>
          </a:p>
        </p:txBody>
      </p:sp>
      <p:sp>
        <p:nvSpPr>
          <p:cNvPr id="6" name="TextBox 5">
            <a:extLst>
              <a:ext uri="{FF2B5EF4-FFF2-40B4-BE49-F238E27FC236}">
                <a16:creationId xmlns:a16="http://schemas.microsoft.com/office/drawing/2014/main" id="{405DF7C6-6914-C547-A60C-5DEFECC56BA3}"/>
              </a:ext>
            </a:extLst>
          </p:cNvPr>
          <p:cNvSpPr txBox="1"/>
          <p:nvPr/>
        </p:nvSpPr>
        <p:spPr>
          <a:xfrm>
            <a:off x="8973880" y="2695628"/>
            <a:ext cx="1121525" cy="415498"/>
          </a:xfrm>
          <a:prstGeom prst="rect">
            <a:avLst/>
          </a:prstGeom>
          <a:noFill/>
        </p:spPr>
        <p:txBody>
          <a:bodyPr wrap="none" rtlCol="0">
            <a:spAutoFit/>
          </a:bodyPr>
          <a:lstStyle/>
          <a:p>
            <a:r>
              <a:rPr lang="en-US" sz="2100" b="1" dirty="0"/>
              <a:t>Q3 - Flat</a:t>
            </a:r>
          </a:p>
        </p:txBody>
      </p:sp>
      <p:cxnSp>
        <p:nvCxnSpPr>
          <p:cNvPr id="7" name="Straight Connector 6">
            <a:extLst>
              <a:ext uri="{FF2B5EF4-FFF2-40B4-BE49-F238E27FC236}">
                <a16:creationId xmlns:a16="http://schemas.microsoft.com/office/drawing/2014/main" id="{16033920-98FF-4544-90EE-BFA67948551A}"/>
              </a:ext>
            </a:extLst>
          </p:cNvPr>
          <p:cNvCxnSpPr>
            <a:cxnSpLocks/>
            <a:stCxn id="6" idx="0"/>
          </p:cNvCxnSpPr>
          <p:nvPr/>
        </p:nvCxnSpPr>
        <p:spPr>
          <a:xfrm flipH="1" flipV="1">
            <a:off x="9272753" y="2175360"/>
            <a:ext cx="261890" cy="520268"/>
          </a:xfrm>
          <a:prstGeom prst="line">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9450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3B7A5-C183-1E4B-835E-496C32B582E7}"/>
              </a:ext>
            </a:extLst>
          </p:cNvPr>
          <p:cNvSpPr>
            <a:spLocks noGrp="1"/>
          </p:cNvSpPr>
          <p:nvPr>
            <p:ph type="title"/>
          </p:nvPr>
        </p:nvSpPr>
        <p:spPr>
          <a:xfrm>
            <a:off x="994065" y="0"/>
            <a:ext cx="10515600" cy="1325563"/>
          </a:xfrm>
        </p:spPr>
        <p:txBody>
          <a:bodyPr/>
          <a:lstStyle/>
          <a:p>
            <a:r>
              <a:rPr lang="en-US" dirty="0">
                <a:solidFill>
                  <a:schemeClr val="bg1"/>
                </a:solidFill>
              </a:rPr>
              <a:t>Cli</a:t>
            </a:r>
            <a:r>
              <a:rPr lang="en-US" dirty="0"/>
              <a:t>mate Change Economics</a:t>
            </a:r>
          </a:p>
        </p:txBody>
      </p:sp>
      <p:sp>
        <p:nvSpPr>
          <p:cNvPr id="4" name="Slide Number Placeholder 3">
            <a:extLst>
              <a:ext uri="{FF2B5EF4-FFF2-40B4-BE49-F238E27FC236}">
                <a16:creationId xmlns:a16="http://schemas.microsoft.com/office/drawing/2014/main" id="{D9853CE2-8E16-E944-B319-A7551E7AD2F4}"/>
              </a:ext>
            </a:extLst>
          </p:cNvPr>
          <p:cNvSpPr>
            <a:spLocks noGrp="1"/>
          </p:cNvSpPr>
          <p:nvPr>
            <p:ph type="sldNum" sz="quarter" idx="12"/>
          </p:nvPr>
        </p:nvSpPr>
        <p:spPr/>
        <p:txBody>
          <a:bodyPr/>
          <a:lstStyle/>
          <a:p>
            <a:fld id="{D9F085D5-EC86-4F6A-B501-C1359CB39116}" type="slidenum">
              <a:rPr lang="en-GB" smtClean="0"/>
              <a:t>57</a:t>
            </a:fld>
            <a:endParaRPr lang="en-GB"/>
          </a:p>
        </p:txBody>
      </p:sp>
      <p:sp>
        <p:nvSpPr>
          <p:cNvPr id="5" name="TextBox 4">
            <a:extLst>
              <a:ext uri="{FF2B5EF4-FFF2-40B4-BE49-F238E27FC236}">
                <a16:creationId xmlns:a16="http://schemas.microsoft.com/office/drawing/2014/main" id="{78717093-2A8E-4843-98F7-85D4C9C2B7D9}"/>
              </a:ext>
            </a:extLst>
          </p:cNvPr>
          <p:cNvSpPr txBox="1"/>
          <p:nvPr/>
        </p:nvSpPr>
        <p:spPr>
          <a:xfrm>
            <a:off x="2682654" y="1094730"/>
            <a:ext cx="7079374" cy="461665"/>
          </a:xfrm>
          <a:prstGeom prst="rect">
            <a:avLst/>
          </a:prstGeom>
          <a:noFill/>
        </p:spPr>
        <p:txBody>
          <a:bodyPr wrap="none" rtlCol="0">
            <a:spAutoFit/>
          </a:bodyPr>
          <a:lstStyle/>
          <a:p>
            <a:pPr algn="ctr"/>
            <a:r>
              <a:rPr lang="en-US" sz="2400" dirty="0">
                <a:highlight>
                  <a:srgbClr val="FFFFFF"/>
                </a:highlight>
              </a:rPr>
              <a:t>The changing map of the world’s wine-growing regions.</a:t>
            </a:r>
          </a:p>
        </p:txBody>
      </p:sp>
      <p:pic>
        <p:nvPicPr>
          <p:cNvPr id="6" name="Picture 1" descr="https://cms.qz.com/wp-content/uploads/2017/10/wine-growing-regions-europe-usa.png?w=940&amp;strip=all&amp;quality=75">
            <a:extLst>
              <a:ext uri="{FF2B5EF4-FFF2-40B4-BE49-F238E27FC236}">
                <a16:creationId xmlns:a16="http://schemas.microsoft.com/office/drawing/2014/main" id="{FF8C78DD-43CA-7447-9CED-BA642D13807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20042" y="1569413"/>
            <a:ext cx="9833757" cy="48196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487609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FA09-0AFB-7246-A344-469F309830AC}"/>
              </a:ext>
            </a:extLst>
          </p:cNvPr>
          <p:cNvSpPr>
            <a:spLocks noGrp="1"/>
          </p:cNvSpPr>
          <p:nvPr>
            <p:ph type="title"/>
          </p:nvPr>
        </p:nvSpPr>
        <p:spPr>
          <a:xfrm>
            <a:off x="848360" y="0"/>
            <a:ext cx="10515600" cy="1325563"/>
          </a:xfrm>
        </p:spPr>
        <p:txBody>
          <a:bodyPr/>
          <a:lstStyle/>
          <a:p>
            <a:r>
              <a:rPr lang="en-US" dirty="0"/>
              <a:t> </a:t>
            </a:r>
            <a:r>
              <a:rPr lang="en-US" dirty="0">
                <a:solidFill>
                  <a:schemeClr val="bg1"/>
                </a:solidFill>
              </a:rPr>
              <a:t>Im</a:t>
            </a:r>
            <a:r>
              <a:rPr lang="en-US" dirty="0"/>
              <a:t>migrant Population in 2017</a:t>
            </a:r>
          </a:p>
        </p:txBody>
      </p:sp>
      <p:pic>
        <p:nvPicPr>
          <p:cNvPr id="6" name="Content Placeholder 5" descr="A screenshot of a cell phone&#10;&#10;Description automatically generated">
            <a:extLst>
              <a:ext uri="{FF2B5EF4-FFF2-40B4-BE49-F238E27FC236}">
                <a16:creationId xmlns:a16="http://schemas.microsoft.com/office/drawing/2014/main" id="{0646EA99-2103-7443-AE03-9982E2DB3BA1}"/>
              </a:ext>
            </a:extLst>
          </p:cNvPr>
          <p:cNvPicPr>
            <a:picLocks noGrp="1" noChangeAspect="1"/>
          </p:cNvPicPr>
          <p:nvPr>
            <p:ph idx="1"/>
          </p:nvPr>
        </p:nvPicPr>
        <p:blipFill>
          <a:blip r:embed="rId2" r:link="rId3"/>
          <a:stretch>
            <a:fillRect/>
          </a:stretch>
        </p:blipFill>
        <p:spPr>
          <a:xfrm>
            <a:off x="5186533" y="959614"/>
            <a:ext cx="5026439" cy="5440007"/>
          </a:xfrm>
        </p:spPr>
      </p:pic>
      <p:sp>
        <p:nvSpPr>
          <p:cNvPr id="4" name="Slide Number Placeholder 3">
            <a:extLst>
              <a:ext uri="{FF2B5EF4-FFF2-40B4-BE49-F238E27FC236}">
                <a16:creationId xmlns:a16="http://schemas.microsoft.com/office/drawing/2014/main" id="{739929D4-5631-6047-A803-96F201AF17A5}"/>
              </a:ext>
            </a:extLst>
          </p:cNvPr>
          <p:cNvSpPr>
            <a:spLocks noGrp="1"/>
          </p:cNvSpPr>
          <p:nvPr>
            <p:ph type="sldNum" sz="quarter" idx="12"/>
          </p:nvPr>
        </p:nvSpPr>
        <p:spPr/>
        <p:txBody>
          <a:bodyPr/>
          <a:lstStyle/>
          <a:p>
            <a:fld id="{D9F085D5-EC86-4F6A-B501-C1359CB39116}" type="slidenum">
              <a:rPr lang="en-GB" smtClean="0"/>
              <a:t>58</a:t>
            </a:fld>
            <a:endParaRPr lang="en-GB"/>
          </a:p>
        </p:txBody>
      </p:sp>
      <p:sp>
        <p:nvSpPr>
          <p:cNvPr id="7" name="TextBox 6">
            <a:extLst>
              <a:ext uri="{FF2B5EF4-FFF2-40B4-BE49-F238E27FC236}">
                <a16:creationId xmlns:a16="http://schemas.microsoft.com/office/drawing/2014/main" id="{0A4F8DFE-145A-D84A-890A-939E4FECD1C1}"/>
              </a:ext>
            </a:extLst>
          </p:cNvPr>
          <p:cNvSpPr txBox="1"/>
          <p:nvPr/>
        </p:nvSpPr>
        <p:spPr>
          <a:xfrm>
            <a:off x="3796747" y="6456851"/>
            <a:ext cx="7656070" cy="276999"/>
          </a:xfrm>
          <a:prstGeom prst="rect">
            <a:avLst/>
          </a:prstGeom>
          <a:noFill/>
        </p:spPr>
        <p:txBody>
          <a:bodyPr wrap="none" rtlCol="0">
            <a:spAutoFit/>
          </a:bodyPr>
          <a:lstStyle/>
          <a:p>
            <a:r>
              <a:rPr lang="en-US" sz="1200" dirty="0">
                <a:hlinkClick r:id="rId4"/>
              </a:rPr>
              <a:t>https://www.pewresearch.org/fact-tank/2019/07/12/how-pew-research-center-counts-unauthorized-immigrants-in-us/</a:t>
            </a:r>
            <a:endParaRPr lang="en-US" sz="1200" dirty="0"/>
          </a:p>
        </p:txBody>
      </p:sp>
      <p:sp>
        <p:nvSpPr>
          <p:cNvPr id="3" name="TextBox 2">
            <a:extLst>
              <a:ext uri="{FF2B5EF4-FFF2-40B4-BE49-F238E27FC236}">
                <a16:creationId xmlns:a16="http://schemas.microsoft.com/office/drawing/2014/main" id="{5C5F6D66-8E3F-C745-8E79-FC46D332BE9F}"/>
              </a:ext>
            </a:extLst>
          </p:cNvPr>
          <p:cNvSpPr txBox="1"/>
          <p:nvPr/>
        </p:nvSpPr>
        <p:spPr>
          <a:xfrm>
            <a:off x="552572" y="2897650"/>
            <a:ext cx="4633961" cy="830997"/>
          </a:xfrm>
          <a:prstGeom prst="rect">
            <a:avLst/>
          </a:prstGeom>
          <a:noFill/>
        </p:spPr>
        <p:txBody>
          <a:bodyPr wrap="none" rtlCol="0">
            <a:spAutoFit/>
          </a:bodyPr>
          <a:lstStyle/>
          <a:p>
            <a:r>
              <a:rPr lang="en-US" sz="2400" b="1" dirty="0"/>
              <a:t>Categories of the total number </a:t>
            </a:r>
          </a:p>
          <a:p>
            <a:r>
              <a:rPr lang="en-US" sz="2400" b="1" dirty="0"/>
              <a:t>of immigrants in the United States.</a:t>
            </a:r>
          </a:p>
        </p:txBody>
      </p:sp>
    </p:spTree>
    <p:extLst>
      <p:ext uri="{BB962C8B-B14F-4D97-AF65-F5344CB8AC3E}">
        <p14:creationId xmlns:p14="http://schemas.microsoft.com/office/powerpoint/2010/main" val="35626522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D1F9-7BF0-AD4B-A069-2C298A4322CC}"/>
              </a:ext>
            </a:extLst>
          </p:cNvPr>
          <p:cNvSpPr>
            <a:spLocks noGrp="1"/>
          </p:cNvSpPr>
          <p:nvPr>
            <p:ph type="title"/>
          </p:nvPr>
        </p:nvSpPr>
        <p:spPr>
          <a:xfrm>
            <a:off x="881232" y="0"/>
            <a:ext cx="10515600" cy="1325563"/>
          </a:xfrm>
        </p:spPr>
        <p:txBody>
          <a:bodyPr/>
          <a:lstStyle/>
          <a:p>
            <a:r>
              <a:rPr lang="en-US" dirty="0">
                <a:solidFill>
                  <a:schemeClr val="bg1"/>
                </a:solidFill>
              </a:rPr>
              <a:t>Tra</a:t>
            </a:r>
            <a:r>
              <a:rPr lang="en-US" dirty="0"/>
              <a:t>de: Bicycle Supply Chain</a:t>
            </a:r>
          </a:p>
        </p:txBody>
      </p:sp>
      <p:sp>
        <p:nvSpPr>
          <p:cNvPr id="4" name="Slide Number Placeholder 3">
            <a:extLst>
              <a:ext uri="{FF2B5EF4-FFF2-40B4-BE49-F238E27FC236}">
                <a16:creationId xmlns:a16="http://schemas.microsoft.com/office/drawing/2014/main" id="{14DEEF06-B51E-A347-BE47-E83AEC2E3A89}"/>
              </a:ext>
            </a:extLst>
          </p:cNvPr>
          <p:cNvSpPr>
            <a:spLocks noGrp="1"/>
          </p:cNvSpPr>
          <p:nvPr>
            <p:ph type="sldNum" sz="quarter" idx="12"/>
          </p:nvPr>
        </p:nvSpPr>
        <p:spPr/>
        <p:txBody>
          <a:bodyPr/>
          <a:lstStyle/>
          <a:p>
            <a:fld id="{D9F085D5-EC86-4F6A-B501-C1359CB39116}" type="slidenum">
              <a:rPr lang="en-GB" smtClean="0"/>
              <a:t>59</a:t>
            </a:fld>
            <a:endParaRPr lang="en-GB"/>
          </a:p>
        </p:txBody>
      </p:sp>
      <p:sp>
        <p:nvSpPr>
          <p:cNvPr id="5" name="TextBox 4">
            <a:extLst>
              <a:ext uri="{FF2B5EF4-FFF2-40B4-BE49-F238E27FC236}">
                <a16:creationId xmlns:a16="http://schemas.microsoft.com/office/drawing/2014/main" id="{EA4FD983-DF47-2A49-82FA-0E5FFF9E2820}"/>
              </a:ext>
            </a:extLst>
          </p:cNvPr>
          <p:cNvSpPr txBox="1"/>
          <p:nvPr/>
        </p:nvSpPr>
        <p:spPr>
          <a:xfrm>
            <a:off x="8680525" y="6510508"/>
            <a:ext cx="3013038" cy="276999"/>
          </a:xfrm>
          <a:prstGeom prst="rect">
            <a:avLst/>
          </a:prstGeom>
          <a:solidFill>
            <a:schemeClr val="bg1"/>
          </a:solidFill>
        </p:spPr>
        <p:txBody>
          <a:bodyPr wrap="square" rtlCol="0">
            <a:spAutoFit/>
          </a:bodyPr>
          <a:lstStyle/>
          <a:p>
            <a:r>
              <a:rPr lang="en-US" sz="1200" dirty="0"/>
              <a:t>Source:  World Development Report 2020</a:t>
            </a:r>
          </a:p>
        </p:txBody>
      </p:sp>
      <p:pic>
        <p:nvPicPr>
          <p:cNvPr id="6" name="Picture 5">
            <a:extLst>
              <a:ext uri="{FF2B5EF4-FFF2-40B4-BE49-F238E27FC236}">
                <a16:creationId xmlns:a16="http://schemas.microsoft.com/office/drawing/2014/main" id="{9F97258B-6534-C04C-9514-85EB5477E265}"/>
              </a:ext>
            </a:extLst>
          </p:cNvPr>
          <p:cNvPicPr>
            <a:picLocks noChangeAspect="1"/>
          </p:cNvPicPr>
          <p:nvPr/>
        </p:nvPicPr>
        <p:blipFill>
          <a:blip r:embed="rId2"/>
          <a:stretch>
            <a:fillRect/>
          </a:stretch>
        </p:blipFill>
        <p:spPr>
          <a:xfrm>
            <a:off x="3195025" y="921081"/>
            <a:ext cx="6298754" cy="5403797"/>
          </a:xfrm>
          <a:prstGeom prst="rect">
            <a:avLst/>
          </a:prstGeom>
        </p:spPr>
      </p:pic>
    </p:spTree>
    <p:extLst>
      <p:ext uri="{BB962C8B-B14F-4D97-AF65-F5344CB8AC3E}">
        <p14:creationId xmlns:p14="http://schemas.microsoft.com/office/powerpoint/2010/main" val="2209616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p:txBody>
          <a:bodyPr/>
          <a:lstStyle/>
          <a:p>
            <a:r>
              <a:rPr lang="en-US" dirty="0">
                <a:solidFill>
                  <a:schemeClr val="bg1"/>
                </a:solidFill>
              </a:rPr>
              <a:t>Wh</a:t>
            </a:r>
            <a:r>
              <a:rPr lang="en-US" dirty="0"/>
              <a:t>ere Are We?</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2" r:link="rId3"/>
          <a:srcRect/>
          <a:stretch>
            <a:fillRect/>
          </a:stretch>
        </p:blipFill>
        <p:spPr>
          <a:xfrm>
            <a:off x="1744845" y="1047352"/>
            <a:ext cx="7728643" cy="478603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fld id="{D9F085D5-EC86-4F6A-B501-C1359CB39116}" type="slidenum">
              <a:rPr lang="en-GB" smtClean="0"/>
              <a:t>6</a:t>
            </a:fld>
            <a:endParaRPr lang="en-GB"/>
          </a:p>
        </p:txBody>
      </p:sp>
      <p:pic>
        <p:nvPicPr>
          <p:cNvPr id="8" name="Picture 7">
            <a:extLst>
              <a:ext uri="{FF2B5EF4-FFF2-40B4-BE49-F238E27FC236}">
                <a16:creationId xmlns:a16="http://schemas.microsoft.com/office/drawing/2014/main" id="{657DAB63-0268-1544-985C-0D4232ED6F4E}"/>
              </a:ext>
            </a:extLst>
          </p:cNvPr>
          <p:cNvPicPr>
            <a:picLocks noChangeAspect="1"/>
          </p:cNvPicPr>
          <p:nvPr/>
        </p:nvPicPr>
        <p:blipFill>
          <a:blip r:embed="rId4" r:link="rId5"/>
          <a:srcRect/>
          <a:stretch>
            <a:fillRect/>
          </a:stretch>
        </p:blipFill>
        <p:spPr>
          <a:xfrm>
            <a:off x="8806449" y="3937439"/>
            <a:ext cx="2241495" cy="1498600"/>
          </a:xfrm>
          <a:prstGeom prst="rect">
            <a:avLst/>
          </a:prstGeom>
        </p:spPr>
      </p:pic>
    </p:spTree>
    <p:extLst>
      <p:ext uri="{BB962C8B-B14F-4D97-AF65-F5344CB8AC3E}">
        <p14:creationId xmlns:p14="http://schemas.microsoft.com/office/powerpoint/2010/main" val="32706168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649B3-AE45-4A46-B8E1-6A7B28F93EE0}"/>
              </a:ext>
            </a:extLst>
          </p:cNvPr>
          <p:cNvSpPr>
            <a:spLocks noGrp="1"/>
          </p:cNvSpPr>
          <p:nvPr>
            <p:ph type="title"/>
          </p:nvPr>
        </p:nvSpPr>
        <p:spPr>
          <a:xfrm>
            <a:off x="929641" y="0"/>
            <a:ext cx="10515600" cy="1325563"/>
          </a:xfrm>
        </p:spPr>
        <p:txBody>
          <a:bodyPr/>
          <a:lstStyle/>
          <a:p>
            <a:r>
              <a:rPr lang="en-US" dirty="0">
                <a:solidFill>
                  <a:schemeClr val="bg1"/>
                </a:solidFill>
              </a:rPr>
              <a:t>Evi</a:t>
            </a:r>
            <a:r>
              <a:rPr lang="en-US" dirty="0"/>
              <a:t>dence of the B-W Wealth Gap</a:t>
            </a:r>
          </a:p>
        </p:txBody>
      </p:sp>
      <p:sp>
        <p:nvSpPr>
          <p:cNvPr id="4" name="Slide Number Placeholder 3">
            <a:extLst>
              <a:ext uri="{FF2B5EF4-FFF2-40B4-BE49-F238E27FC236}">
                <a16:creationId xmlns:a16="http://schemas.microsoft.com/office/drawing/2014/main" id="{16B25B3A-BAB7-BD46-B857-EA0D73C58856}"/>
              </a:ext>
            </a:extLst>
          </p:cNvPr>
          <p:cNvSpPr>
            <a:spLocks noGrp="1"/>
          </p:cNvSpPr>
          <p:nvPr>
            <p:ph type="sldNum" sz="quarter" idx="12"/>
          </p:nvPr>
        </p:nvSpPr>
        <p:spPr/>
        <p:txBody>
          <a:bodyPr/>
          <a:lstStyle/>
          <a:p>
            <a:fld id="{D9F085D5-EC86-4F6A-B501-C1359CB39116}" type="slidenum">
              <a:rPr lang="en-GB" smtClean="0"/>
              <a:t>60</a:t>
            </a:fld>
            <a:endParaRPr lang="en-GB"/>
          </a:p>
        </p:txBody>
      </p:sp>
      <p:pic>
        <p:nvPicPr>
          <p:cNvPr id="8" name="Content Placeholder 7">
            <a:extLst>
              <a:ext uri="{FF2B5EF4-FFF2-40B4-BE49-F238E27FC236}">
                <a16:creationId xmlns:a16="http://schemas.microsoft.com/office/drawing/2014/main" id="{5E438174-F778-754D-833A-7855B2B7283D}"/>
              </a:ext>
            </a:extLst>
          </p:cNvPr>
          <p:cNvPicPr>
            <a:picLocks noGrp="1" noChangeAspect="1"/>
          </p:cNvPicPr>
          <p:nvPr>
            <p:ph idx="1"/>
          </p:nvPr>
        </p:nvPicPr>
        <p:blipFill>
          <a:blip r:embed="rId2" r:link="rId3"/>
          <a:srcRect/>
          <a:stretch>
            <a:fillRect/>
          </a:stretch>
        </p:blipFill>
        <p:spPr>
          <a:xfrm>
            <a:off x="2196023" y="909633"/>
            <a:ext cx="7982836" cy="5320592"/>
          </a:xfrm>
        </p:spPr>
      </p:pic>
      <p:sp>
        <p:nvSpPr>
          <p:cNvPr id="3" name="TextBox 2">
            <a:extLst>
              <a:ext uri="{FF2B5EF4-FFF2-40B4-BE49-F238E27FC236}">
                <a16:creationId xmlns:a16="http://schemas.microsoft.com/office/drawing/2014/main" id="{970FF120-C09C-5C45-9746-E81691BCCA32}"/>
              </a:ext>
            </a:extLst>
          </p:cNvPr>
          <p:cNvSpPr txBox="1"/>
          <p:nvPr/>
        </p:nvSpPr>
        <p:spPr>
          <a:xfrm flipH="1">
            <a:off x="5488053" y="2277267"/>
            <a:ext cx="1215894" cy="646331"/>
          </a:xfrm>
          <a:prstGeom prst="rect">
            <a:avLst/>
          </a:prstGeom>
          <a:noFill/>
        </p:spPr>
        <p:txBody>
          <a:bodyPr wrap="square" rtlCol="0">
            <a:spAutoFit/>
          </a:bodyPr>
          <a:lstStyle/>
          <a:p>
            <a:r>
              <a:rPr lang="en-US" dirty="0"/>
              <a:t>Mean is</a:t>
            </a:r>
          </a:p>
          <a:p>
            <a:r>
              <a:rPr lang="en-US" dirty="0"/>
              <a:t>7x Greater</a:t>
            </a:r>
          </a:p>
        </p:txBody>
      </p:sp>
      <p:sp>
        <p:nvSpPr>
          <p:cNvPr id="9" name="TextBox 8">
            <a:extLst>
              <a:ext uri="{FF2B5EF4-FFF2-40B4-BE49-F238E27FC236}">
                <a16:creationId xmlns:a16="http://schemas.microsoft.com/office/drawing/2014/main" id="{029E6A05-055C-D74C-8D88-A6C5EBC2D47E}"/>
              </a:ext>
            </a:extLst>
          </p:cNvPr>
          <p:cNvSpPr txBox="1"/>
          <p:nvPr/>
        </p:nvSpPr>
        <p:spPr>
          <a:xfrm flipH="1">
            <a:off x="7862246" y="3131562"/>
            <a:ext cx="1215894" cy="646331"/>
          </a:xfrm>
          <a:prstGeom prst="rect">
            <a:avLst/>
          </a:prstGeom>
          <a:noFill/>
        </p:spPr>
        <p:txBody>
          <a:bodyPr wrap="square" rtlCol="0">
            <a:spAutoFit/>
          </a:bodyPr>
          <a:lstStyle/>
          <a:p>
            <a:r>
              <a:rPr lang="en-US" dirty="0"/>
              <a:t>Median is 8x Greater</a:t>
            </a:r>
          </a:p>
        </p:txBody>
      </p:sp>
    </p:spTree>
    <p:extLst>
      <p:ext uri="{BB962C8B-B14F-4D97-AF65-F5344CB8AC3E}">
        <p14:creationId xmlns:p14="http://schemas.microsoft.com/office/powerpoint/2010/main" val="34757094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931" y="0"/>
            <a:ext cx="10515600" cy="1325563"/>
          </a:xfrm>
        </p:spPr>
        <p:txBody>
          <a:bodyPr/>
          <a:lstStyle/>
          <a:p>
            <a:r>
              <a:rPr lang="en-US" dirty="0">
                <a:solidFill>
                  <a:schemeClr val="bg1"/>
                </a:solidFill>
              </a:rPr>
              <a:t>Aut</a:t>
            </a:r>
            <a:r>
              <a:rPr lang="en-US" dirty="0"/>
              <a:t>onomous Vehicles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31685777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p:txBody>
          <a:bodyPr/>
          <a:lstStyle/>
          <a:p>
            <a:r>
              <a:rPr lang="en-US" dirty="0"/>
              <a:t> </a:t>
            </a:r>
            <a:r>
              <a:rPr lang="en-US" dirty="0">
                <a:solidFill>
                  <a:schemeClr val="bg1"/>
                </a:solidFill>
              </a:rPr>
              <a:t>Th</a:t>
            </a:r>
            <a:r>
              <a:rPr lang="en-US" dirty="0"/>
              <a:t>ank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1123406"/>
            <a:ext cx="10515600" cy="4798662"/>
          </a:xfrm>
        </p:spPr>
        <p:txBody>
          <a:bodyPr>
            <a:normAutofit fontScale="775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a:t>
            </a:r>
            <a:r>
              <a:rPr lang="en-US" dirty="0" err="1"/>
              <a:t>Haveman</a:t>
            </a:r>
            <a:r>
              <a:rPr lang="en-US" dirty="0"/>
              <a:t>, Ph.D.</a:t>
            </a:r>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dirty="0" err="1"/>
              <a:t>www.NEEDelegation.org</a:t>
            </a:r>
            <a:r>
              <a:rPr lang="en-US" dirty="0"/>
              <a:t>/</a:t>
            </a:r>
            <a:r>
              <a:rPr lang="en-US" dirty="0" err="1"/>
              <a:t>testimonials.php</a:t>
            </a: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62</a:t>
            </a:fld>
            <a:endParaRPr lang="en-GB"/>
          </a:p>
        </p:txBody>
      </p:sp>
    </p:spTree>
    <p:extLst>
      <p:ext uri="{BB962C8B-B14F-4D97-AF65-F5344CB8AC3E}">
        <p14:creationId xmlns:p14="http://schemas.microsoft.com/office/powerpoint/2010/main" val="2276344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838200" y="0"/>
            <a:ext cx="10515600" cy="1325563"/>
          </a:xfrm>
        </p:spPr>
        <p:txBody>
          <a:bodyPr/>
          <a:lstStyle/>
          <a:p>
            <a:r>
              <a:rPr lang="en-US" dirty="0"/>
              <a:t> </a:t>
            </a:r>
            <a:r>
              <a:rPr lang="en-US" dirty="0">
                <a:solidFill>
                  <a:schemeClr val="bg1"/>
                </a:solidFill>
              </a:rPr>
              <a:t>Av</a:t>
            </a:r>
            <a:r>
              <a:rPr lang="en-US" dirty="0"/>
              <a:t>ailable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Coronavirus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US Social Policy</a:t>
            </a:r>
          </a:p>
          <a:p>
            <a:pPr>
              <a:spcAft>
                <a:spcPts val="1000"/>
              </a:spcAft>
            </a:pPr>
            <a:r>
              <a:rPr lang="en-US" dirty="0"/>
              <a:t>Trade and Globalization</a:t>
            </a:r>
          </a:p>
          <a:p>
            <a:pPr>
              <a:spcAft>
                <a:spcPts val="1000"/>
              </a:spcAft>
            </a:pPr>
            <a:r>
              <a:rPr lang="en-US" dirty="0"/>
              <a:t>Minimum Wage</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The U.S. Economy</a:t>
            </a:r>
          </a:p>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1503848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NEED</a:t>
            </a:r>
          </a:p>
          <a:p>
            <a:r>
              <a:rPr lang="en-US" dirty="0"/>
              <a:t>This slide deck was reviewed by:</a:t>
            </a:r>
          </a:p>
          <a:p>
            <a:pPr lvl="1"/>
            <a:r>
              <a:rPr lang="en-US" dirty="0"/>
              <a:t>Ronald Fisher, Michigan State University</a:t>
            </a:r>
          </a:p>
          <a:p>
            <a:pPr lvl="1"/>
            <a:r>
              <a:rPr lang="en-US" dirty="0"/>
              <a:t>William F. Fox, University of Tennessee, Knoxville</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8</a:t>
            </a:fld>
            <a:endParaRPr lang="en-GB"/>
          </a:p>
        </p:txBody>
      </p:sp>
    </p:spTree>
    <p:extLst>
      <p:ext uri="{BB962C8B-B14F-4D97-AF65-F5344CB8AC3E}">
        <p14:creationId xmlns:p14="http://schemas.microsoft.com/office/powerpoint/2010/main" val="3253708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546" y="0"/>
            <a:ext cx="10515600" cy="1325563"/>
          </a:xfrm>
        </p:spPr>
        <p:txBody>
          <a:bodyPr/>
          <a:lstStyle/>
          <a:p>
            <a:r>
              <a:rPr lang="en-US" dirty="0">
                <a:solidFill>
                  <a:schemeClr val="bg1"/>
                </a:solidFill>
              </a:rPr>
              <a:t>Ou</a:t>
            </a:r>
            <a:r>
              <a:rPr lang="en-US" dirty="0"/>
              <a:t>tline</a:t>
            </a:r>
          </a:p>
        </p:txBody>
      </p:sp>
      <p:sp>
        <p:nvSpPr>
          <p:cNvPr id="3" name="Content Placeholder 2"/>
          <p:cNvSpPr>
            <a:spLocks noGrp="1"/>
          </p:cNvSpPr>
          <p:nvPr>
            <p:ph idx="1"/>
          </p:nvPr>
        </p:nvSpPr>
        <p:spPr>
          <a:xfrm>
            <a:off x="1624257" y="1419727"/>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914400" indent="-274320">
              <a:lnSpc>
                <a:spcPct val="100000"/>
              </a:lnSpc>
              <a:spcBef>
                <a:spcPts val="0"/>
              </a:spcBef>
            </a:pPr>
            <a:endParaRPr lang="en-US" dirty="0"/>
          </a:p>
          <a:p>
            <a:pPr marL="914400" indent="-274320">
              <a:lnSpc>
                <a:spcPct val="100000"/>
              </a:lnSpc>
              <a:spcBef>
                <a:spcPts val="0"/>
              </a:spcBef>
            </a:pPr>
            <a:r>
              <a:rPr lang="en-US" dirty="0"/>
              <a:t>Transition</a:t>
            </a:r>
          </a:p>
          <a:p>
            <a:pPr marL="914400" indent="-274320">
              <a:lnSpc>
                <a:spcPct val="100000"/>
              </a:lnSpc>
              <a:spcBef>
                <a:spcPts val="0"/>
              </a:spcBef>
            </a:pPr>
            <a:endParaRPr lang="en-US" dirty="0"/>
          </a:p>
          <a:p>
            <a:pPr marL="914400" indent="-274320">
              <a:lnSpc>
                <a:spcPct val="100000"/>
              </a:lnSpc>
              <a:spcBef>
                <a:spcPts val="0"/>
              </a:spcBef>
            </a:pPr>
            <a:r>
              <a:rPr lang="en-US" dirty="0"/>
              <a:t>Policy/Planning Issues</a:t>
            </a:r>
          </a:p>
          <a:p>
            <a:pPr marL="914400" indent="-274320">
              <a:lnSpc>
                <a:spcPct val="100000"/>
              </a:lnSpc>
              <a:spcBef>
                <a:spcPts val="0"/>
              </a:spcBef>
            </a:pPr>
            <a:endParaRPr lang="en-US" dirty="0"/>
          </a:p>
          <a:p>
            <a:pPr marL="914400" indent="-274320">
              <a:lnSpc>
                <a:spcPct val="100000"/>
              </a:lnSpc>
              <a:spcBef>
                <a:spcPts val="0"/>
              </a:spcBef>
            </a:pPr>
            <a:r>
              <a:rPr lang="en-US" dirty="0"/>
              <a:t>Major Economic/Development Changes</a:t>
            </a:r>
          </a:p>
          <a:p>
            <a:pPr marL="914400" indent="-274320">
              <a:lnSpc>
                <a:spcPct val="100000"/>
              </a:lnSpc>
              <a:spcBef>
                <a:spcPts val="0"/>
              </a:spcBef>
            </a:pPr>
            <a:endParaRPr lang="en-US" dirty="0"/>
          </a:p>
          <a:p>
            <a:pPr marL="914400" indent="-274320">
              <a:lnSpc>
                <a:spcPct val="100000"/>
              </a:lnSpc>
              <a:spcBef>
                <a:spcPts val="0"/>
              </a:spcBef>
            </a:pPr>
            <a:r>
              <a:rPr lang="en-US" dirty="0"/>
              <a:t>Environmental Implications</a:t>
            </a:r>
          </a:p>
        </p:txBody>
      </p:sp>
    </p:spTree>
    <p:extLst>
      <p:ext uri="{BB962C8B-B14F-4D97-AF65-F5344CB8AC3E}">
        <p14:creationId xmlns:p14="http://schemas.microsoft.com/office/powerpoint/2010/main" val="2257319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2677</Words>
  <Application>Microsoft Macintosh PowerPoint</Application>
  <PresentationFormat>Widescreen</PresentationFormat>
  <Paragraphs>466</Paragraphs>
  <Slides>62</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Calibri</vt:lpstr>
      <vt:lpstr>Courier New</vt:lpstr>
      <vt:lpstr>Roboto Condensed</vt:lpstr>
      <vt:lpstr>Wingdings</vt:lpstr>
      <vt:lpstr>Custom Design</vt:lpstr>
      <vt:lpstr>PowerPoint Presentation</vt:lpstr>
      <vt:lpstr> Course Outline</vt:lpstr>
      <vt:lpstr>  Driving Change – Autonomous Vehicles’ Big Impact</vt:lpstr>
      <vt:lpstr> National Economic Education Delegation</vt:lpstr>
      <vt:lpstr>Who Are We?</vt:lpstr>
      <vt:lpstr>Where Are We?</vt:lpstr>
      <vt:lpstr> Available NEED Topics Include:</vt:lpstr>
      <vt:lpstr>Credits and Disclaimer</vt:lpstr>
      <vt:lpstr>Outline</vt:lpstr>
      <vt:lpstr> Autonomous Taxonomy</vt:lpstr>
      <vt:lpstr>Growth Path</vt:lpstr>
      <vt:lpstr>McKinsey isn’t Always Spot On</vt:lpstr>
      <vt:lpstr>Two Important Questions:</vt:lpstr>
      <vt:lpstr>WHEN? What do the headlines say?</vt:lpstr>
      <vt:lpstr>Wildly Optimistic, But… 40+ Corporations Working On Autonomous Vehicles</vt:lpstr>
      <vt:lpstr>WHEN? What is possible?</vt:lpstr>
      <vt:lpstr>Rate of Technology Adoption – Faster!</vt:lpstr>
      <vt:lpstr>Forecast</vt:lpstr>
      <vt:lpstr>PowerPoint Presentation</vt:lpstr>
      <vt:lpstr>Trucking – Highly Fertile Ground</vt:lpstr>
      <vt:lpstr>TuSimple Current and Future Routes (Level 4)</vt:lpstr>
      <vt:lpstr>What will the future look like?</vt:lpstr>
      <vt:lpstr>This:</vt:lpstr>
      <vt:lpstr>But, will it be:</vt:lpstr>
      <vt:lpstr>Hell</vt:lpstr>
      <vt:lpstr>Two Adults and a Child: Morning Miles</vt:lpstr>
      <vt:lpstr>Heaven</vt:lpstr>
      <vt:lpstr>Why is this Heaven?</vt:lpstr>
      <vt:lpstr>Transition</vt:lpstr>
      <vt:lpstr>Economics Drives Transition: Private</vt:lpstr>
      <vt:lpstr>Economics Drives Transition: Public</vt:lpstr>
      <vt:lpstr>Potential Savings</vt:lpstr>
      <vt:lpstr>Public Policy/Planning Issues</vt:lpstr>
      <vt:lpstr>Planning</vt:lpstr>
      <vt:lpstr>Responding to the coming changes:</vt:lpstr>
      <vt:lpstr>Encourage Change</vt:lpstr>
      <vt:lpstr>Mobility and Equity</vt:lpstr>
      <vt:lpstr>Safety and Productivity</vt:lpstr>
      <vt:lpstr>Environment</vt:lpstr>
      <vt:lpstr>Environmental Implications Depends: Heaven or Hell </vt:lpstr>
      <vt:lpstr>Incentives Through Policy and Planning</vt:lpstr>
      <vt:lpstr>Interim Summary</vt:lpstr>
      <vt:lpstr>What Changes Will This Bring?</vt:lpstr>
      <vt:lpstr>Disposable Income</vt:lpstr>
      <vt:lpstr>Government Finances</vt:lpstr>
      <vt:lpstr>Transportation</vt:lpstr>
      <vt:lpstr>Infrastructure</vt:lpstr>
      <vt:lpstr>Public Transportation</vt:lpstr>
      <vt:lpstr> Cautionary Tale From Long Ago</vt:lpstr>
      <vt:lpstr>Employment</vt:lpstr>
      <vt:lpstr>Employment (con’t)</vt:lpstr>
      <vt:lpstr>Housing</vt:lpstr>
      <vt:lpstr>Parking</vt:lpstr>
      <vt:lpstr>Freeing Up Urban Space from Parking</vt:lpstr>
      <vt:lpstr> Summary of Change</vt:lpstr>
      <vt:lpstr>GDP Trajectory: Pandemic Plunge!</vt:lpstr>
      <vt:lpstr>Climate Change Economics</vt:lpstr>
      <vt:lpstr> Immigrant Population in 2017</vt:lpstr>
      <vt:lpstr>Trade: Bicycle Supply Chain</vt:lpstr>
      <vt:lpstr>Evidence of the B-W Wealth Gap</vt:lpstr>
      <vt:lpstr>Autonomous Vehicles</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 Francisco Economic Roundtable  Driving Change – Autonomous Vehicles’ Big Impact</dc:title>
  <dc:creator>Jon Haveman</dc:creator>
  <cp:lastModifiedBy>haveman</cp:lastModifiedBy>
  <cp:revision>17</cp:revision>
  <cp:lastPrinted>2022-03-03T21:09:01Z</cp:lastPrinted>
  <dcterms:created xsi:type="dcterms:W3CDTF">2020-11-06T16:41:36Z</dcterms:created>
  <dcterms:modified xsi:type="dcterms:W3CDTF">2022-03-03T21:10:34Z</dcterms:modified>
</cp:coreProperties>
</file>