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8"/>
  </p:notesMasterIdLst>
  <p:sldIdLst>
    <p:sldId id="974" r:id="rId2"/>
    <p:sldId id="328" r:id="rId3"/>
    <p:sldId id="434" r:id="rId4"/>
    <p:sldId id="1088" r:id="rId5"/>
    <p:sldId id="327" r:id="rId6"/>
    <p:sldId id="1059" r:id="rId7"/>
    <p:sldId id="1118" r:id="rId8"/>
    <p:sldId id="1060" r:id="rId9"/>
    <p:sldId id="1101" r:id="rId10"/>
    <p:sldId id="1103" r:id="rId11"/>
    <p:sldId id="1093" r:id="rId12"/>
    <p:sldId id="1105" r:id="rId13"/>
    <p:sldId id="1125" r:id="rId14"/>
    <p:sldId id="1107" r:id="rId15"/>
    <p:sldId id="1123" r:id="rId16"/>
    <p:sldId id="1124" r:id="rId17"/>
    <p:sldId id="1061" r:id="rId18"/>
    <p:sldId id="1062" r:id="rId19"/>
    <p:sldId id="1076" r:id="rId20"/>
    <p:sldId id="1077" r:id="rId21"/>
    <p:sldId id="1116" r:id="rId22"/>
    <p:sldId id="1075" r:id="rId23"/>
    <p:sldId id="1108" r:id="rId24"/>
    <p:sldId id="1065" r:id="rId25"/>
    <p:sldId id="1109" r:id="rId26"/>
    <p:sldId id="1110" r:id="rId27"/>
    <p:sldId id="1070" r:id="rId28"/>
    <p:sldId id="1072" r:id="rId29"/>
    <p:sldId id="1128" r:id="rId30"/>
    <p:sldId id="1199" r:id="rId31"/>
    <p:sldId id="1085" r:id="rId32"/>
    <p:sldId id="1082" r:id="rId33"/>
    <p:sldId id="1120" r:id="rId34"/>
    <p:sldId id="1115" r:id="rId35"/>
    <p:sldId id="1100" r:id="rId36"/>
    <p:sldId id="11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4598" autoAdjust="0"/>
    <p:restoredTop sz="91371"/>
  </p:normalViewPr>
  <p:slideViewPr>
    <p:cSldViewPr snapToGrid="0" snapToObjects="1">
      <p:cViewPr varScale="1">
        <p:scale>
          <a:sx n="32" d="100"/>
          <a:sy n="32" d="100"/>
        </p:scale>
        <p:origin x="168" y="1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24</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27</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28</a:t>
            </a:fld>
            <a:endParaRPr lang="en-US" dirty="0"/>
          </a:p>
        </p:txBody>
      </p:sp>
    </p:spTree>
    <p:extLst>
      <p:ext uri="{BB962C8B-B14F-4D97-AF65-F5344CB8AC3E}">
        <p14:creationId xmlns:p14="http://schemas.microsoft.com/office/powerpoint/2010/main" val="57178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determine local zoning, design roadway alignments, invest in new capacity, design parking regulations, set transportation taxes, and invest in data and people to help manage all those decisions. It’s a huge suite of responsibilities, and all apply in new ways around AVs.</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29</a:t>
            </a:fld>
            <a:endParaRPr lang="en-US" dirty="0"/>
          </a:p>
        </p:txBody>
      </p:sp>
    </p:spTree>
    <p:extLst>
      <p:ext uri="{BB962C8B-B14F-4D97-AF65-F5344CB8AC3E}">
        <p14:creationId xmlns:p14="http://schemas.microsoft.com/office/powerpoint/2010/main" val="86188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tiff"/><Relationship Id="rId7" Type="http://schemas.openxmlformats.org/officeDocument/2006/relationships/image" Target="../media/image52.jpg"/><Relationship Id="rId2" Type="http://schemas.openxmlformats.org/officeDocument/2006/relationships/image" Target="../media/image47.tiff"/><Relationship Id="rId1" Type="http://schemas.openxmlformats.org/officeDocument/2006/relationships/slideLayout" Target="../slideLayouts/slideLayout2.xml"/><Relationship Id="rId6" Type="http://schemas.openxmlformats.org/officeDocument/2006/relationships/image" Target="../media/image51.tiff"/><Relationship Id="rId11" Type="http://schemas.openxmlformats.org/officeDocument/2006/relationships/image" Target="../media/image56.jpg"/><Relationship Id="rId5" Type="http://schemas.openxmlformats.org/officeDocument/2006/relationships/image" Target="../media/image50.tiff"/><Relationship Id="rId10" Type="http://schemas.openxmlformats.org/officeDocument/2006/relationships/image" Target="../media/image55.jpg"/><Relationship Id="rId4" Type="http://schemas.openxmlformats.org/officeDocument/2006/relationships/image" Target="../media/image49.tiff"/><Relationship Id="rId9" Type="http://schemas.openxmlformats.org/officeDocument/2006/relationships/image" Target="../media/image54.jpg"/></Relationships>
</file>

<file path=ppt/slides/_rels/slide1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4.xml"/><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Users/jonhaveman/NEED%20Dropbox/Presentations/AutonomousVehicles/Images/CarCostPerMile.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8.tiff"/><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TIGER 21 Seattle 03 Group, WA</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January 12,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10</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FC6B36-1DC5-479E-B620-92378E2A0B14}"/>
              </a:ext>
            </a:extLst>
          </p:cNvPr>
          <p:cNvPicPr>
            <a:picLocks noGrp="1" noChangeAspect="1"/>
          </p:cNvPicPr>
          <p:nvPr>
            <p:ph sz="half" idx="1"/>
          </p:nvPr>
        </p:nvPicPr>
        <p:blipFill>
          <a:blip r:embed="rId2"/>
          <a:stretch>
            <a:fillRect/>
          </a:stretch>
        </p:blipFill>
        <p:spPr>
          <a:xfrm>
            <a:off x="5271423" y="3055348"/>
            <a:ext cx="1614431" cy="956568"/>
          </a:xfrm>
        </p:spPr>
      </p:pic>
      <p:sp>
        <p:nvSpPr>
          <p:cNvPr id="2" name="Title 1"/>
          <p:cNvSpPr>
            <a:spLocks noGrp="1"/>
          </p:cNvSpPr>
          <p:nvPr>
            <p:ph type="title"/>
          </p:nvPr>
        </p:nvSpPr>
        <p:spPr>
          <a:xfrm>
            <a:off x="766011" y="216007"/>
            <a:ext cx="10515600" cy="1325563"/>
          </a:xfrm>
        </p:spPr>
        <p:txBody>
          <a:bodyPr>
            <a:noAutofit/>
          </a:bodyPr>
          <a:lstStyle/>
          <a:p>
            <a:pPr>
              <a:spcBef>
                <a:spcPts val="600"/>
              </a:spcBef>
              <a:spcAft>
                <a:spcPts val="600"/>
              </a:spcAft>
            </a:pPr>
            <a:r>
              <a:rPr lang="en-US" dirty="0">
                <a:solidFill>
                  <a:schemeClr val="bg1"/>
                </a:solidFill>
              </a:rPr>
              <a:t>WH</a:t>
            </a:r>
            <a:r>
              <a:rPr lang="en-US" dirty="0"/>
              <a:t>EN?</a:t>
            </a:r>
            <a:br>
              <a:rPr lang="en-US" dirty="0"/>
            </a:br>
            <a:r>
              <a:rPr lang="en-US" dirty="0"/>
              <a:t>What do the headlines say?</a:t>
            </a:r>
          </a:p>
        </p:txBody>
      </p:sp>
      <p:grpSp>
        <p:nvGrpSpPr>
          <p:cNvPr id="23" name="Group 22">
            <a:extLst>
              <a:ext uri="{FF2B5EF4-FFF2-40B4-BE49-F238E27FC236}">
                <a16:creationId xmlns:a16="http://schemas.microsoft.com/office/drawing/2014/main" id="{5F866654-71A7-4E82-8E74-A3F3EA0ED396}"/>
              </a:ext>
            </a:extLst>
          </p:cNvPr>
          <p:cNvGrpSpPr>
            <a:grpSpLocks/>
          </p:cNvGrpSpPr>
          <p:nvPr/>
        </p:nvGrpSpPr>
        <p:grpSpPr>
          <a:xfrm>
            <a:off x="993071" y="2067707"/>
            <a:ext cx="3560537" cy="3739743"/>
            <a:chOff x="993071" y="1953407"/>
            <a:chExt cx="3560537" cy="3739743"/>
          </a:xfrm>
        </p:grpSpPr>
        <p:pic>
          <p:nvPicPr>
            <p:cNvPr id="8" name="Picture 7">
              <a:extLst>
                <a:ext uri="{FF2B5EF4-FFF2-40B4-BE49-F238E27FC236}">
                  <a16:creationId xmlns:a16="http://schemas.microsoft.com/office/drawing/2014/main" id="{C93E4EDE-718C-4CCB-A1C9-D5D5E96887A9}"/>
                </a:ext>
              </a:extLst>
            </p:cNvPr>
            <p:cNvPicPr>
              <a:picLocks noChangeAspect="1"/>
            </p:cNvPicPr>
            <p:nvPr/>
          </p:nvPicPr>
          <p:blipFill>
            <a:blip r:embed="rId3"/>
            <a:stretch>
              <a:fillRect/>
            </a:stretch>
          </p:blipFill>
          <p:spPr>
            <a:xfrm>
              <a:off x="1879102" y="3858321"/>
              <a:ext cx="1788475" cy="1001546"/>
            </a:xfrm>
            <a:prstGeom prst="rect">
              <a:avLst/>
            </a:prstGeom>
          </p:spPr>
        </p:pic>
        <p:pic>
          <p:nvPicPr>
            <p:cNvPr id="10" name="Picture 9">
              <a:extLst>
                <a:ext uri="{FF2B5EF4-FFF2-40B4-BE49-F238E27FC236}">
                  <a16:creationId xmlns:a16="http://schemas.microsoft.com/office/drawing/2014/main" id="{0117C2AF-6662-498F-AC79-BB5553F4C439}"/>
                </a:ext>
              </a:extLst>
            </p:cNvPr>
            <p:cNvPicPr>
              <a:picLocks noChangeAspect="1"/>
            </p:cNvPicPr>
            <p:nvPr/>
          </p:nvPicPr>
          <p:blipFill rotWithShape="1">
            <a:blip r:embed="rId4"/>
            <a:srcRect t="24358" b="24969"/>
            <a:stretch/>
          </p:blipFill>
          <p:spPr>
            <a:xfrm>
              <a:off x="1805338" y="1953407"/>
              <a:ext cx="1936003" cy="492071"/>
            </a:xfrm>
            <a:prstGeom prst="rect">
              <a:avLst/>
            </a:prstGeom>
          </p:spPr>
        </p:pic>
        <p:sp>
          <p:nvSpPr>
            <p:cNvPr id="16" name="Content Placeholder 3">
              <a:extLst>
                <a:ext uri="{FF2B5EF4-FFF2-40B4-BE49-F238E27FC236}">
                  <a16:creationId xmlns:a16="http://schemas.microsoft.com/office/drawing/2014/main" id="{E8110C0A-22CB-45F9-A03B-D66A0B4F6402}"/>
                </a:ext>
              </a:extLst>
            </p:cNvPr>
            <p:cNvSpPr txBox="1">
              <a:spLocks/>
            </p:cNvSpPr>
            <p:nvPr/>
          </p:nvSpPr>
          <p:spPr>
            <a:xfrm>
              <a:off x="993071" y="2569468"/>
              <a:ext cx="3560537"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NVIDIA to introduce level-4 enabling system by 2018</a:t>
              </a:r>
              <a:endParaRPr lang="en-GB" sz="2200" dirty="0"/>
            </a:p>
          </p:txBody>
        </p:sp>
        <p:sp>
          <p:nvSpPr>
            <p:cNvPr id="17" name="Content Placeholder 3">
              <a:extLst>
                <a:ext uri="{FF2B5EF4-FFF2-40B4-BE49-F238E27FC236}">
                  <a16:creationId xmlns:a16="http://schemas.microsoft.com/office/drawing/2014/main" id="{55C5AA96-6AF9-4450-8035-5D366F18B103}"/>
                </a:ext>
              </a:extLst>
            </p:cNvPr>
            <p:cNvSpPr txBox="1">
              <a:spLocks/>
            </p:cNvSpPr>
            <p:nvPr/>
          </p:nvSpPr>
          <p:spPr>
            <a:xfrm>
              <a:off x="1138267" y="4991419"/>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Audi to introduce a self-driving car by 2020</a:t>
              </a:r>
              <a:endParaRPr lang="en-GB" sz="2200" dirty="0"/>
            </a:p>
          </p:txBody>
        </p:sp>
      </p:grpSp>
      <p:sp>
        <p:nvSpPr>
          <p:cNvPr id="18" name="Content Placeholder 3">
            <a:extLst>
              <a:ext uri="{FF2B5EF4-FFF2-40B4-BE49-F238E27FC236}">
                <a16:creationId xmlns:a16="http://schemas.microsoft.com/office/drawing/2014/main" id="{546CCABB-CE33-4427-8D19-781024C40BD3}"/>
              </a:ext>
            </a:extLst>
          </p:cNvPr>
          <p:cNvSpPr txBox="1">
            <a:spLocks/>
          </p:cNvSpPr>
          <p:nvPr/>
        </p:nvSpPr>
        <p:spPr>
          <a:xfrm>
            <a:off x="4443565" y="4183671"/>
            <a:ext cx="3270146" cy="1006429"/>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Volkswagen expects first self driving cars on the market by 2019</a:t>
            </a:r>
            <a:endParaRPr lang="en-GB" sz="2200" dirty="0"/>
          </a:p>
        </p:txBody>
      </p:sp>
      <p:grpSp>
        <p:nvGrpSpPr>
          <p:cNvPr id="24" name="Group 23">
            <a:extLst>
              <a:ext uri="{FF2B5EF4-FFF2-40B4-BE49-F238E27FC236}">
                <a16:creationId xmlns:a16="http://schemas.microsoft.com/office/drawing/2014/main" id="{EAD886CA-55EC-4555-8FA0-F352DE1A27DA}"/>
              </a:ext>
            </a:extLst>
          </p:cNvPr>
          <p:cNvGrpSpPr>
            <a:grpSpLocks/>
          </p:cNvGrpSpPr>
          <p:nvPr/>
        </p:nvGrpSpPr>
        <p:grpSpPr>
          <a:xfrm>
            <a:off x="7832273" y="2067707"/>
            <a:ext cx="3270146" cy="4055227"/>
            <a:chOff x="7832273" y="1953407"/>
            <a:chExt cx="3270146" cy="4055227"/>
          </a:xfrm>
        </p:grpSpPr>
        <p:pic>
          <p:nvPicPr>
            <p:cNvPr id="12" name="Picture 11">
              <a:extLst>
                <a:ext uri="{FF2B5EF4-FFF2-40B4-BE49-F238E27FC236}">
                  <a16:creationId xmlns:a16="http://schemas.microsoft.com/office/drawing/2014/main" id="{6C610311-BCBA-4CF9-8581-FEEBBE19102B}"/>
                </a:ext>
              </a:extLst>
            </p:cNvPr>
            <p:cNvPicPr>
              <a:picLocks noChangeAspect="1"/>
            </p:cNvPicPr>
            <p:nvPr/>
          </p:nvPicPr>
          <p:blipFill>
            <a:blip r:embed="rId5"/>
            <a:stretch>
              <a:fillRect/>
            </a:stretch>
          </p:blipFill>
          <p:spPr>
            <a:xfrm>
              <a:off x="8108323" y="3858321"/>
              <a:ext cx="2718047" cy="728160"/>
            </a:xfrm>
            <a:prstGeom prst="rect">
              <a:avLst/>
            </a:prstGeom>
          </p:spPr>
        </p:pic>
        <p:pic>
          <p:nvPicPr>
            <p:cNvPr id="14" name="Picture 13">
              <a:extLst>
                <a:ext uri="{FF2B5EF4-FFF2-40B4-BE49-F238E27FC236}">
                  <a16:creationId xmlns:a16="http://schemas.microsoft.com/office/drawing/2014/main" id="{6441BABD-E290-4442-8968-9A9A19A4FC0B}"/>
                </a:ext>
              </a:extLst>
            </p:cNvPr>
            <p:cNvPicPr>
              <a:picLocks noChangeAspect="1"/>
            </p:cNvPicPr>
            <p:nvPr/>
          </p:nvPicPr>
          <p:blipFill rotWithShape="1">
            <a:blip r:embed="rId6"/>
            <a:srcRect t="22179" b="23927"/>
            <a:stretch/>
          </p:blipFill>
          <p:spPr>
            <a:xfrm>
              <a:off x="8294916" y="1953407"/>
              <a:ext cx="2344860" cy="424510"/>
            </a:xfrm>
            <a:prstGeom prst="rect">
              <a:avLst/>
            </a:prstGeom>
          </p:spPr>
        </p:pic>
        <p:sp>
          <p:nvSpPr>
            <p:cNvPr id="19" name="Content Placeholder 3">
              <a:extLst>
                <a:ext uri="{FF2B5EF4-FFF2-40B4-BE49-F238E27FC236}">
                  <a16:creationId xmlns:a16="http://schemas.microsoft.com/office/drawing/2014/main" id="{322DBFB6-CB4E-4B33-963D-38E0F28A8D94}"/>
                </a:ext>
              </a:extLst>
            </p:cNvPr>
            <p:cNvSpPr txBox="1">
              <a:spLocks/>
            </p:cNvSpPr>
            <p:nvPr/>
          </p:nvSpPr>
          <p:spPr>
            <a:xfrm>
              <a:off x="7832273" y="2569468"/>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First autonomous Toyota to be available in 2020</a:t>
              </a:r>
              <a:endParaRPr lang="en-GB" sz="2200" dirty="0"/>
            </a:p>
          </p:txBody>
        </p:sp>
        <p:sp>
          <p:nvSpPr>
            <p:cNvPr id="20" name="Content Placeholder 3">
              <a:extLst>
                <a:ext uri="{FF2B5EF4-FFF2-40B4-BE49-F238E27FC236}">
                  <a16:creationId xmlns:a16="http://schemas.microsoft.com/office/drawing/2014/main" id="{EABD6090-B102-4128-B53B-0EE843C0B833}"/>
                </a:ext>
              </a:extLst>
            </p:cNvPr>
            <p:cNvSpPr txBox="1">
              <a:spLocks/>
            </p:cNvSpPr>
            <p:nvPr/>
          </p:nvSpPr>
          <p:spPr>
            <a:xfrm>
              <a:off x="7832273" y="4697506"/>
              <a:ext cx="3270146" cy="1311128"/>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Elon Musk now expects first fully autonomous Tesla by 2019, approved by 2021</a:t>
              </a:r>
              <a:endParaRPr lang="en-GB" sz="2200" dirty="0"/>
            </a:p>
          </p:txBody>
        </p:sp>
      </p:grpSp>
      <p:cxnSp>
        <p:nvCxnSpPr>
          <p:cNvPr id="4" name="Straight Connector 3">
            <a:extLst>
              <a:ext uri="{FF2B5EF4-FFF2-40B4-BE49-F238E27FC236}">
                <a16:creationId xmlns:a16="http://schemas.microsoft.com/office/drawing/2014/main" id="{48E90D84-976F-4BFF-A9D8-1A2C60428D6B}"/>
              </a:ext>
            </a:extLst>
          </p:cNvPr>
          <p:cNvCxnSpPr>
            <a:cxnSpLocks/>
          </p:cNvCxnSpPr>
          <p:nvPr/>
        </p:nvCxnSpPr>
        <p:spPr>
          <a:xfrm>
            <a:off x="1655144" y="3638550"/>
            <a:ext cx="223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0F318-4D2D-484C-BC36-3B2D71CE6F56}"/>
              </a:ext>
            </a:extLst>
          </p:cNvPr>
          <p:cNvCxnSpPr>
            <a:cxnSpLocks/>
          </p:cNvCxnSpPr>
          <p:nvPr/>
        </p:nvCxnSpPr>
        <p:spPr>
          <a:xfrm>
            <a:off x="8349151" y="3638550"/>
            <a:ext cx="22363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4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488" y="0"/>
            <a:ext cx="10515600" cy="1325563"/>
          </a:xfrm>
        </p:spPr>
        <p:txBody>
          <a:bodyPr/>
          <a:lstStyle/>
          <a:p>
            <a:r>
              <a:rPr lang="en-US" dirty="0">
                <a:solidFill>
                  <a:schemeClr val="bg1"/>
                </a:solidFill>
              </a:rPr>
              <a:t>For</a:t>
            </a:r>
            <a:r>
              <a:rPr lang="en-US" dirty="0"/>
              <a:t>ecast</a:t>
            </a:r>
          </a:p>
        </p:txBody>
      </p:sp>
      <p:sp>
        <p:nvSpPr>
          <p:cNvPr id="4" name="Slide Number Placeholder 3"/>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p:cNvSpPr txBox="1"/>
          <p:nvPr/>
        </p:nvSpPr>
        <p:spPr>
          <a:xfrm>
            <a:off x="575913" y="2038016"/>
            <a:ext cx="2512376" cy="1938992"/>
          </a:xfrm>
          <a:prstGeom prst="rect">
            <a:avLst/>
          </a:prstGeom>
          <a:noFill/>
        </p:spPr>
        <p:txBody>
          <a:bodyPr wrap="none" rtlCol="0">
            <a:spAutoFit/>
          </a:bodyPr>
          <a:lstStyle/>
          <a:p>
            <a:r>
              <a:rPr lang="en-US" sz="2400" dirty="0"/>
              <a:t>Timing may be off.</a:t>
            </a:r>
          </a:p>
          <a:p>
            <a:endParaRPr lang="en-US" sz="2400" dirty="0"/>
          </a:p>
          <a:p>
            <a:r>
              <a:rPr lang="en-US" sz="2400" dirty="0"/>
              <a:t>But the point is:</a:t>
            </a:r>
          </a:p>
          <a:p>
            <a:endParaRPr lang="en-US" sz="2400" dirty="0"/>
          </a:p>
          <a:p>
            <a:r>
              <a:rPr lang="en-US" sz="2400" dirty="0"/>
              <a:t>RAPID ADOPTION!</a:t>
            </a:r>
          </a:p>
        </p:txBody>
      </p:sp>
      <p:pic>
        <p:nvPicPr>
          <p:cNvPr id="6" name="Picture 5" descr="SpeedOfAdop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859" y="132914"/>
            <a:ext cx="6725069" cy="6202660"/>
          </a:xfrm>
          <a:prstGeom prst="rect">
            <a:avLst/>
          </a:prstGeom>
        </p:spPr>
      </p:pic>
      <p:sp>
        <p:nvSpPr>
          <p:cNvPr id="3" name="Rounded Rectangle 2">
            <a:extLst>
              <a:ext uri="{FF2B5EF4-FFF2-40B4-BE49-F238E27FC236}">
                <a16:creationId xmlns:a16="http://schemas.microsoft.com/office/drawing/2014/main" id="{49C156AB-59DE-7646-89C0-D074270D5630}"/>
              </a:ext>
            </a:extLst>
          </p:cNvPr>
          <p:cNvSpPr/>
          <p:nvPr/>
        </p:nvSpPr>
        <p:spPr>
          <a:xfrm>
            <a:off x="5433848" y="5286703"/>
            <a:ext cx="557049" cy="451945"/>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FF32761D-FFC7-C940-A0CC-7D02167BF0BF}"/>
              </a:ext>
            </a:extLst>
          </p:cNvPr>
          <p:cNvCxnSpPr>
            <a:cxnSpLocks/>
          </p:cNvCxnSpPr>
          <p:nvPr/>
        </p:nvCxnSpPr>
        <p:spPr>
          <a:xfrm flipH="1" flipV="1">
            <a:off x="5521569" y="4672394"/>
            <a:ext cx="105508" cy="486894"/>
          </a:xfrm>
          <a:prstGeom prst="line">
            <a:avLst/>
          </a:prstGeom>
          <a:ln w="63500">
            <a:head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D151F68-C0FD-FD49-9C75-E04210A40B55}"/>
              </a:ext>
            </a:extLst>
          </p:cNvPr>
          <p:cNvSpPr txBox="1"/>
          <p:nvPr/>
        </p:nvSpPr>
        <p:spPr>
          <a:xfrm>
            <a:off x="4360978" y="4083314"/>
            <a:ext cx="2426690" cy="461665"/>
          </a:xfrm>
          <a:prstGeom prst="rect">
            <a:avLst/>
          </a:prstGeom>
          <a:solidFill>
            <a:schemeClr val="bg1"/>
          </a:solidFill>
        </p:spPr>
        <p:txBody>
          <a:bodyPr wrap="none" rtlCol="0">
            <a:spAutoFit/>
          </a:bodyPr>
          <a:lstStyle/>
          <a:p>
            <a:r>
              <a:rPr lang="en-US" sz="2400" b="1" dirty="0"/>
              <a:t>The Big Unknown</a:t>
            </a:r>
          </a:p>
        </p:txBody>
      </p:sp>
    </p:spTree>
    <p:extLst>
      <p:ext uri="{BB962C8B-B14F-4D97-AF65-F5344CB8AC3E}">
        <p14:creationId xmlns:p14="http://schemas.microsoft.com/office/powerpoint/2010/main" val="115975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14</a:t>
            </a:fld>
            <a:endParaRPr lang="en-GB"/>
          </a:p>
        </p:txBody>
      </p:sp>
      <p:pic>
        <p:nvPicPr>
          <p:cNvPr id="4" name="Picture 3" descr="Screen Shot 2019-10-27 at 11.46.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387" y="859358"/>
            <a:ext cx="7105835" cy="1106048"/>
          </a:xfrm>
          <a:prstGeom prst="rect">
            <a:avLst/>
          </a:prstGeom>
        </p:spPr>
      </p:pic>
      <p:pic>
        <p:nvPicPr>
          <p:cNvPr id="5" name="Picture 4" descr="Screen Shot 2019-10-27 at 11.4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380" y="2700232"/>
            <a:ext cx="8126220" cy="974749"/>
          </a:xfrm>
          <a:prstGeom prst="rect">
            <a:avLst/>
          </a:prstGeom>
        </p:spPr>
      </p:pic>
      <p:pic>
        <p:nvPicPr>
          <p:cNvPr id="6" name="Picture 5" descr="Screen Shot 2019-10-27 at 11.4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25" y="4292599"/>
            <a:ext cx="9307279" cy="1587917"/>
          </a:xfrm>
          <a:prstGeom prst="rect">
            <a:avLst/>
          </a:prstGeom>
        </p:spPr>
      </p:pic>
    </p:spTree>
    <p:extLst>
      <p:ext uri="{BB962C8B-B14F-4D97-AF65-F5344CB8AC3E}">
        <p14:creationId xmlns:p14="http://schemas.microsoft.com/office/powerpoint/2010/main" val="36988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0FE5-ECE6-934E-AB09-FF9F761017AB}"/>
              </a:ext>
            </a:extLst>
          </p:cNvPr>
          <p:cNvSpPr>
            <a:spLocks noGrp="1"/>
          </p:cNvSpPr>
          <p:nvPr>
            <p:ph type="title"/>
          </p:nvPr>
        </p:nvSpPr>
        <p:spPr/>
        <p:txBody>
          <a:bodyPr/>
          <a:lstStyle/>
          <a:p>
            <a:r>
              <a:rPr lang="en-US" dirty="0">
                <a:solidFill>
                  <a:schemeClr val="bg1"/>
                </a:solidFill>
              </a:rPr>
              <a:t>Tru</a:t>
            </a:r>
            <a:r>
              <a:rPr lang="en-US" dirty="0"/>
              <a:t>cking – Highly Fertile Ground</a:t>
            </a:r>
          </a:p>
        </p:txBody>
      </p:sp>
      <p:sp>
        <p:nvSpPr>
          <p:cNvPr id="3" name="Content Placeholder 2">
            <a:extLst>
              <a:ext uri="{FF2B5EF4-FFF2-40B4-BE49-F238E27FC236}">
                <a16:creationId xmlns:a16="http://schemas.microsoft.com/office/drawing/2014/main" id="{A822D2B3-C745-C540-B227-1793EBA5885D}"/>
              </a:ext>
            </a:extLst>
          </p:cNvPr>
          <p:cNvSpPr>
            <a:spLocks noGrp="1"/>
          </p:cNvSpPr>
          <p:nvPr>
            <p:ph idx="1"/>
          </p:nvPr>
        </p:nvSpPr>
        <p:spPr/>
        <p:txBody>
          <a:bodyPr/>
          <a:lstStyle/>
          <a:p>
            <a:r>
              <a:rPr lang="en-US" dirty="0"/>
              <a:t>Long haul trucking is likely the first place we will see it adopted.</a:t>
            </a:r>
          </a:p>
          <a:p>
            <a:pPr lvl="1"/>
            <a:r>
              <a:rPr lang="en-US" dirty="0"/>
              <a:t>Reduces costs associated with drivers.</a:t>
            </a:r>
          </a:p>
          <a:p>
            <a:pPr lvl="1"/>
            <a:r>
              <a:rPr lang="en-US" dirty="0"/>
              <a:t>End run around limits on hours of driving.</a:t>
            </a:r>
          </a:p>
          <a:p>
            <a:r>
              <a:rPr lang="en-US" dirty="0"/>
              <a:t>Where does it stand?</a:t>
            </a:r>
          </a:p>
          <a:p>
            <a:pPr lvl="1"/>
            <a:r>
              <a:rPr lang="en-US" dirty="0"/>
              <a:t>Lots of trials underway.</a:t>
            </a:r>
          </a:p>
          <a:p>
            <a:pPr lvl="1"/>
            <a:r>
              <a:rPr lang="en-US" dirty="0" err="1"/>
              <a:t>TuSimple</a:t>
            </a:r>
            <a:r>
              <a:rPr lang="en-US" dirty="0"/>
              <a:t> – actively building a long haul network.</a:t>
            </a:r>
          </a:p>
          <a:p>
            <a:pPr lvl="1"/>
            <a:r>
              <a:rPr lang="en-US" dirty="0"/>
              <a:t>Waymo – focused more on last mile/local delivery.</a:t>
            </a:r>
          </a:p>
        </p:txBody>
      </p:sp>
      <p:sp>
        <p:nvSpPr>
          <p:cNvPr id="4" name="Slide Number Placeholder 3">
            <a:extLst>
              <a:ext uri="{FF2B5EF4-FFF2-40B4-BE49-F238E27FC236}">
                <a16:creationId xmlns:a16="http://schemas.microsoft.com/office/drawing/2014/main" id="{024C9239-727A-5345-B74F-99E00CAF5845}"/>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873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5D10736B-00CE-7144-A617-AF0F3C5B8854}"/>
              </a:ext>
            </a:extLst>
          </p:cNvPr>
          <p:cNvPicPr>
            <a:picLocks noChangeAspect="1"/>
          </p:cNvPicPr>
          <p:nvPr/>
        </p:nvPicPr>
        <p:blipFill rotWithShape="1">
          <a:blip r:embed="rId2"/>
          <a:srcRect l="5760"/>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B8256AD8-8F92-A443-9D3E-79BDDBCC816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9F085D5-EC86-4F6A-B501-C1359CB39116}" type="slidenum">
              <a:rPr lang="en-US" sz="1200">
                <a:solidFill>
                  <a:srgbClr val="FFFFFF"/>
                </a:solidFill>
              </a:rPr>
              <a:pPr>
                <a:spcAft>
                  <a:spcPts val="600"/>
                </a:spcAft>
              </a:pPr>
              <a:t>16</a:t>
            </a:fld>
            <a:endParaRPr lang="en-US" sz="1200">
              <a:solidFill>
                <a:srgbClr val="FFFFFF"/>
              </a:solidFill>
            </a:endParaRPr>
          </a:p>
        </p:txBody>
      </p:sp>
    </p:spTree>
    <p:extLst>
      <p:ext uri="{BB962C8B-B14F-4D97-AF65-F5344CB8AC3E}">
        <p14:creationId xmlns:p14="http://schemas.microsoft.com/office/powerpoint/2010/main" val="358253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King County workforce has a commute in excess of 30 minutes.</a:t>
            </a:r>
          </a:p>
          <a:p>
            <a:pPr marL="457200" lvl="1" indent="0">
              <a:buNone/>
            </a:pPr>
            <a:endParaRPr lang="en-US" dirty="0"/>
          </a:p>
        </p:txBody>
      </p:sp>
      <p:pic>
        <p:nvPicPr>
          <p:cNvPr id="4" name="Picture 3" descr="Table, calendar&#10;&#10;Description automatically generated">
            <a:extLst>
              <a:ext uri="{FF2B5EF4-FFF2-40B4-BE49-F238E27FC236}">
                <a16:creationId xmlns:a16="http://schemas.microsoft.com/office/drawing/2014/main" id="{EE8C4EA9-ACA6-324C-9D7D-129B2779A516}"/>
              </a:ext>
            </a:extLst>
          </p:cNvPr>
          <p:cNvPicPr>
            <a:picLocks noChangeAspect="1"/>
          </p:cNvPicPr>
          <p:nvPr/>
        </p:nvPicPr>
        <p:blipFill>
          <a:blip r:embed="rId3" r:link="rId4"/>
          <a:stretch>
            <a:fillRect/>
          </a:stretch>
        </p:blipFill>
        <p:spPr>
          <a:xfrm>
            <a:off x="7424748" y="2802570"/>
            <a:ext cx="3929052" cy="1492045"/>
          </a:xfrm>
          <a:prstGeom prst="rect">
            <a:avLst/>
          </a:prstGeom>
        </p:spPr>
      </p:pic>
    </p:spTree>
    <p:extLst>
      <p:ext uri="{BB962C8B-B14F-4D97-AF65-F5344CB8AC3E}">
        <p14:creationId xmlns:p14="http://schemas.microsoft.com/office/powerpoint/2010/main" val="109123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351088" algn="l"/>
              </a:tabLst>
            </a:pPr>
            <a:r>
              <a:rPr lang="en-US" dirty="0">
                <a:solidFill>
                  <a:schemeClr val="bg1"/>
                </a:solidFill>
              </a:rPr>
              <a:t>Pot</a:t>
            </a:r>
            <a:r>
              <a:rPr lang="en-US" dirty="0"/>
              <a:t>ential Savings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055"/>
          <a:stretch/>
        </p:blipFill>
        <p:spPr>
          <a:xfrm>
            <a:off x="2293189" y="940796"/>
            <a:ext cx="6486593" cy="5015286"/>
          </a:xfrm>
        </p:spPr>
      </p:pic>
      <p:sp>
        <p:nvSpPr>
          <p:cNvPr id="3" name="TextBox 2"/>
          <p:cNvSpPr txBox="1"/>
          <p:nvPr/>
        </p:nvSpPr>
        <p:spPr>
          <a:xfrm>
            <a:off x="9631754" y="6488668"/>
            <a:ext cx="1722046" cy="369332"/>
          </a:xfrm>
          <a:prstGeom prst="rect">
            <a:avLst/>
          </a:prstGeom>
          <a:noFill/>
        </p:spPr>
        <p:txBody>
          <a:bodyPr wrap="none" rtlCol="0">
            <a:spAutoFit/>
          </a:bodyPr>
          <a:lstStyle/>
          <a:p>
            <a:r>
              <a:rPr lang="en-US" dirty="0"/>
              <a:t>Morgan Stanley </a:t>
            </a:r>
          </a:p>
        </p:txBody>
      </p:sp>
      <p:cxnSp>
        <p:nvCxnSpPr>
          <p:cNvPr id="5" name="Straight Connector 4"/>
          <p:cNvCxnSpPr/>
          <p:nvPr/>
        </p:nvCxnSpPr>
        <p:spPr>
          <a:xfrm flipH="1">
            <a:off x="3809877" y="4484454"/>
            <a:ext cx="3370880" cy="250878"/>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428190" y="3778858"/>
            <a:ext cx="752567" cy="136720"/>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65981"/>
            <a:ext cx="5181600" cy="3436938"/>
          </a:xfrm>
        </p:spPr>
        <p:txBody>
          <a:bodyPr>
            <a:normAutofit/>
          </a:bodyPr>
          <a:lstStyle/>
          <a:p>
            <a:r>
              <a:rPr lang="en-US" dirty="0"/>
              <a:t>Improved resource utilization</a:t>
            </a:r>
          </a:p>
          <a:p>
            <a:r>
              <a:rPr lang="en-US" dirty="0"/>
              <a:t>More efficient travel </a:t>
            </a:r>
          </a:p>
          <a:p>
            <a:pPr lvl="1"/>
            <a:r>
              <a:rPr lang="en-US" dirty="0"/>
              <a:t>Right sized vehicles</a:t>
            </a:r>
          </a:p>
          <a:p>
            <a:pPr lvl="1"/>
            <a:r>
              <a:rPr lang="en-US" dirty="0"/>
              <a:t>Optimized routes</a:t>
            </a:r>
          </a:p>
          <a:p>
            <a:pPr lvl="1"/>
            <a:r>
              <a:rPr lang="en-US" dirty="0"/>
              <a:t>Reduced congestion</a:t>
            </a:r>
          </a:p>
          <a:p>
            <a:pPr lvl="1"/>
            <a:r>
              <a:rPr lang="en-US" dirty="0"/>
              <a:t>No searching for parking</a:t>
            </a:r>
          </a:p>
          <a:p>
            <a:r>
              <a:rPr lang="en-US" dirty="0"/>
              <a:t>Increased VMT</a:t>
            </a:r>
          </a:p>
        </p:txBody>
      </p:sp>
      <p:sp>
        <p:nvSpPr>
          <p:cNvPr id="4" name="Content Placeholder 3"/>
          <p:cNvSpPr>
            <a:spLocks noGrp="1"/>
          </p:cNvSpPr>
          <p:nvPr>
            <p:ph sz="half" idx="2"/>
          </p:nvPr>
        </p:nvSpPr>
        <p:spPr>
          <a:xfrm>
            <a:off x="6172202" y="1545728"/>
            <a:ext cx="5181600" cy="3796357"/>
          </a:xfrm>
        </p:spPr>
        <p:txBody>
          <a:bodyPr>
            <a:normAutofit/>
          </a:bodyPr>
          <a:lstStyle/>
          <a:p>
            <a:r>
              <a:rPr lang="en-US" dirty="0"/>
              <a:t>Cleaner technologies</a:t>
            </a:r>
          </a:p>
          <a:p>
            <a:pPr lvl="1"/>
            <a:r>
              <a:rPr lang="en-US" dirty="0"/>
              <a:t>Electric</a:t>
            </a:r>
          </a:p>
          <a:p>
            <a:pPr lvl="1"/>
            <a:r>
              <a:rPr lang="en-US" dirty="0"/>
              <a:t>Lighter vehicles</a:t>
            </a:r>
          </a:p>
          <a:p>
            <a:r>
              <a:rPr lang="en-US" dirty="0"/>
              <a:t>Energy use of onboard electronics</a:t>
            </a:r>
          </a:p>
          <a:p>
            <a:pPr lvl="1"/>
            <a:r>
              <a:rPr lang="en-US" dirty="0"/>
              <a:t>Weight and functional</a:t>
            </a:r>
          </a:p>
          <a:p>
            <a:r>
              <a:rPr lang="en-US" dirty="0"/>
              <a:t>Increased urban sprawl</a:t>
            </a:r>
          </a:p>
        </p:txBody>
      </p:sp>
      <p:sp>
        <p:nvSpPr>
          <p:cNvPr id="2" name="Title 1"/>
          <p:cNvSpPr>
            <a:spLocks noGrp="1"/>
          </p:cNvSpPr>
          <p:nvPr>
            <p:ph type="title"/>
          </p:nvPr>
        </p:nvSpPr>
        <p:spPr>
          <a:xfrm>
            <a:off x="769960" y="216007"/>
            <a:ext cx="10515600" cy="1325563"/>
          </a:xfrm>
        </p:spPr>
        <p:txBody>
          <a:bodyPr>
            <a:noAutofit/>
          </a:bodyPr>
          <a:lstStyle/>
          <a:p>
            <a:r>
              <a:rPr lang="en-US" dirty="0">
                <a:solidFill>
                  <a:schemeClr val="bg1"/>
                </a:solidFill>
              </a:rPr>
              <a:t>Env</a:t>
            </a:r>
            <a:r>
              <a:rPr lang="en-US" dirty="0"/>
              <a:t>ironmental Implications</a:t>
            </a:r>
            <a:br>
              <a:rPr lang="en-US" dirty="0"/>
            </a:br>
            <a:r>
              <a:rPr lang="en-US" dirty="0"/>
              <a:t>Depends: Heaven or Hell</a:t>
            </a:r>
            <a:br>
              <a:rPr lang="en-US" dirty="0"/>
            </a:br>
            <a:endParaRPr lang="en-US" dirty="0"/>
          </a:p>
        </p:txBody>
      </p:sp>
      <p:sp>
        <p:nvSpPr>
          <p:cNvPr id="6" name="Rectangle: Rounded Corners 5">
            <a:extLst>
              <a:ext uri="{FF2B5EF4-FFF2-40B4-BE49-F238E27FC236}">
                <a16:creationId xmlns:a16="http://schemas.microsoft.com/office/drawing/2014/main" id="{183276E4-810D-4765-9C3B-56F1D9147C45}"/>
              </a:ext>
            </a:extLst>
          </p:cNvPr>
          <p:cNvSpPr/>
          <p:nvPr/>
        </p:nvSpPr>
        <p:spPr>
          <a:xfrm>
            <a:off x="979714" y="5007668"/>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Bottom line: push governments at all levels to embrace and to implement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policies deterring private vehicle ownership and zero passenger miles</a:t>
            </a:r>
          </a:p>
        </p:txBody>
      </p:sp>
    </p:spTree>
    <p:extLst>
      <p:ext uri="{BB962C8B-B14F-4D97-AF65-F5344CB8AC3E}">
        <p14:creationId xmlns:p14="http://schemas.microsoft.com/office/powerpoint/2010/main" val="138694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640+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9491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36</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96" y="0"/>
            <a:ext cx="10515600" cy="1325563"/>
          </a:xfrm>
        </p:spPr>
        <p:txBody>
          <a:bodyPr/>
          <a:lstStyle/>
          <a:p>
            <a:r>
              <a:rPr lang="en-US" dirty="0">
                <a:solidFill>
                  <a:schemeClr val="bg1"/>
                </a:solidFill>
              </a:rPr>
              <a:t>Mc</a:t>
            </a:r>
            <a:r>
              <a:rPr lang="en-US" dirty="0"/>
              <a:t>Kinsey isn’t Always Spot On</a:t>
            </a:r>
          </a:p>
        </p:txBody>
      </p:sp>
      <p:sp>
        <p:nvSpPr>
          <p:cNvPr id="3" name="Content Placeholder 2"/>
          <p:cNvSpPr>
            <a:spLocks noGrp="1"/>
          </p:cNvSpPr>
          <p:nvPr>
            <p:ph idx="1"/>
          </p:nvPr>
        </p:nvSpPr>
        <p:spPr>
          <a:xfrm>
            <a:off x="838200" y="1038747"/>
            <a:ext cx="10515600" cy="4351338"/>
          </a:xfrm>
        </p:spPr>
        <p:txBody>
          <a:bodyPr>
            <a:normAutofit/>
          </a:bodyPr>
          <a:lstStyle/>
          <a:p>
            <a:pPr marL="0" indent="0">
              <a:buNone/>
            </a:pPr>
            <a:endParaRPr lang="en-US" dirty="0"/>
          </a:p>
          <a:p>
            <a:pPr>
              <a:spcAft>
                <a:spcPts val="1000"/>
              </a:spcAft>
            </a:pPr>
            <a:r>
              <a:rPr lang="en-US" sz="3200" dirty="0"/>
              <a:t>"In 1980, McKinsey &amp; Company was commissioned by AT&amp;T to forecast cell phone penetration in the U.S. by 2000. </a:t>
            </a:r>
          </a:p>
          <a:p>
            <a:pPr lvl="1">
              <a:spcAft>
                <a:spcPts val="1000"/>
              </a:spcAft>
            </a:pPr>
            <a:r>
              <a:rPr lang="en-US" sz="2800" dirty="0"/>
              <a:t>The consultant’s prediction, 900,000 subscribers, </a:t>
            </a:r>
          </a:p>
          <a:p>
            <a:pPr lvl="1"/>
            <a:r>
              <a:rPr lang="en-US" sz="2800" dirty="0"/>
              <a:t>was less than 1% of the actual figure, 109 Million.”</a:t>
            </a:r>
          </a:p>
          <a:p>
            <a:pPr lvl="8"/>
            <a:r>
              <a:rPr lang="en-US" dirty="0"/>
              <a:t>Professor Angel Lozano, 2014</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5179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20886</TotalTime>
  <Words>1626</Words>
  <Application>Microsoft Macintosh PowerPoint</Application>
  <PresentationFormat>Widescreen</PresentationFormat>
  <Paragraphs>290</Paragraphs>
  <Slides>36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Courier New</vt:lpstr>
      <vt:lpstr>Roboto Condensed</vt:lpstr>
      <vt:lpstr>Wingdings</vt:lpstr>
      <vt:lpstr>Custom Design</vt:lpstr>
      <vt:lpstr>TIGER 21 Seattle 03 Group, WA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McKinsey isn’t Always Spot On</vt:lpstr>
      <vt:lpstr>40+ Corporations Working On Autonomous Vehicles</vt:lpstr>
      <vt:lpstr>WHEN? What do the headlines say?</vt:lpstr>
      <vt:lpstr>WHEN? What is possible?</vt:lpstr>
      <vt:lpstr>Forecast</vt:lpstr>
      <vt:lpstr>PowerPoint Presentation</vt:lpstr>
      <vt:lpstr>Trucking – Highly Fertile Ground</vt:lpstr>
      <vt:lpstr>PowerPoint Presentation</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Potential Savings</vt:lpstr>
      <vt:lpstr>Encourage Change</vt:lpstr>
      <vt:lpstr>Environment</vt:lpstr>
      <vt:lpstr>Environmental Implications Depends: Heaven or Hell </vt:lpstr>
      <vt:lpstr>What Changes Will This Bring?</vt:lpstr>
      <vt:lpstr>Public Transportation</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265</cp:revision>
  <cp:lastPrinted>2021-05-26T15:23:02Z</cp:lastPrinted>
  <dcterms:created xsi:type="dcterms:W3CDTF">2017-05-03T22:30:38Z</dcterms:created>
  <dcterms:modified xsi:type="dcterms:W3CDTF">2022-01-13T01:06:45Z</dcterms:modified>
</cp:coreProperties>
</file>