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56"/>
  </p:notesMasterIdLst>
  <p:sldIdLst>
    <p:sldId id="974" r:id="rId2"/>
    <p:sldId id="328" r:id="rId3"/>
    <p:sldId id="1133" r:id="rId4"/>
    <p:sldId id="1117" r:id="rId5"/>
    <p:sldId id="1134" r:id="rId6"/>
    <p:sldId id="327" r:id="rId7"/>
    <p:sldId id="1059" r:id="rId8"/>
    <p:sldId id="1130" r:id="rId9"/>
    <p:sldId id="1060" r:id="rId10"/>
    <p:sldId id="1101" r:id="rId11"/>
    <p:sldId id="1102" r:id="rId12"/>
    <p:sldId id="1093" r:id="rId13"/>
    <p:sldId id="1103" r:id="rId14"/>
    <p:sldId id="1105" r:id="rId15"/>
    <p:sldId id="1122" r:id="rId16"/>
    <p:sldId id="1125" r:id="rId17"/>
    <p:sldId id="1107" r:id="rId18"/>
    <p:sldId id="1061" r:id="rId19"/>
    <p:sldId id="1062" r:id="rId20"/>
    <p:sldId id="1076" r:id="rId21"/>
    <p:sldId id="1077" r:id="rId22"/>
    <p:sldId id="1116" r:id="rId23"/>
    <p:sldId id="1075" r:id="rId24"/>
    <p:sldId id="1108" r:id="rId25"/>
    <p:sldId id="1063" r:id="rId26"/>
    <p:sldId id="1065" r:id="rId27"/>
    <p:sldId id="1131" r:id="rId28"/>
    <p:sldId id="1110" r:id="rId29"/>
    <p:sldId id="1067" r:id="rId30"/>
    <p:sldId id="1068" r:id="rId31"/>
    <p:sldId id="1069" r:id="rId32"/>
    <p:sldId id="1070" r:id="rId33"/>
    <p:sldId id="1098" r:id="rId34"/>
    <p:sldId id="1111" r:id="rId35"/>
    <p:sldId id="1072" r:id="rId36"/>
    <p:sldId id="1128" r:id="rId37"/>
    <p:sldId id="1071" r:id="rId38"/>
    <p:sldId id="1022" r:id="rId39"/>
    <p:sldId id="1121" r:id="rId40"/>
    <p:sldId id="1087" r:id="rId41"/>
    <p:sldId id="1112" r:id="rId42"/>
    <p:sldId id="1084" r:id="rId43"/>
    <p:sldId id="1119" r:id="rId44"/>
    <p:sldId id="1085" r:id="rId45"/>
    <p:sldId id="1113" r:id="rId46"/>
    <p:sldId id="1126" r:id="rId47"/>
    <p:sldId id="1090" r:id="rId48"/>
    <p:sldId id="1088" r:id="rId49"/>
    <p:sldId id="1120" r:id="rId50"/>
    <p:sldId id="1127" r:id="rId51"/>
    <p:sldId id="1132" r:id="rId52"/>
    <p:sldId id="1114" r:id="rId53"/>
    <p:sldId id="1123" r:id="rId54"/>
    <p:sldId id="1124"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414D"/>
    <a:srgbClr val="0C4C88"/>
    <a:srgbClr val="FA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29" autoAdjust="0"/>
    <p:restoredTop sz="94694"/>
  </p:normalViewPr>
  <p:slideViewPr>
    <p:cSldViewPr snapToGrid="0" snapToObjects="1">
      <p:cViewPr varScale="1">
        <p:scale>
          <a:sx n="135" d="100"/>
          <a:sy n="135" d="100"/>
        </p:scale>
        <p:origin x="192" y="46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8960"/>
    </p:cViewPr>
  </p:sorterViewPr>
  <p:notesViewPr>
    <p:cSldViewPr snapToGrid="0"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8/18/21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investopedia.com/articles/pf/08/cost-car-ownership.asp"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3</a:t>
            </a:fld>
            <a:endParaRPr lang="en-US"/>
          </a:p>
        </p:txBody>
      </p:sp>
    </p:spTree>
    <p:extLst>
      <p:ext uri="{BB962C8B-B14F-4D97-AF65-F5344CB8AC3E}">
        <p14:creationId xmlns:p14="http://schemas.microsoft.com/office/powerpoint/2010/main" val="3100772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45</a:t>
            </a:fld>
            <a:endParaRPr lang="en-US"/>
          </a:p>
        </p:txBody>
      </p:sp>
    </p:spTree>
    <p:extLst>
      <p:ext uri="{BB962C8B-B14F-4D97-AF65-F5344CB8AC3E}">
        <p14:creationId xmlns:p14="http://schemas.microsoft.com/office/powerpoint/2010/main" val="2101062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growth path according</a:t>
            </a:r>
            <a:r>
              <a:rPr lang="en-US" baseline="0" dirty="0"/>
              <a:t> to McKinsey</a:t>
            </a:r>
          </a:p>
          <a:p>
            <a:pPr marL="171450" indent="-171450">
              <a:buFontTx/>
              <a:buChar char="-"/>
            </a:pPr>
            <a:r>
              <a:rPr lang="en-US" baseline="0" dirty="0"/>
              <a:t>I believe that the growth path will vary significantly depending on geography</a:t>
            </a:r>
          </a:p>
          <a:p>
            <a:pPr marL="171450" indent="-171450">
              <a:buFontTx/>
              <a:buChar char="-"/>
            </a:pPr>
            <a:r>
              <a:rPr lang="en-US" baseline="0" dirty="0"/>
              <a:t>Kansas – very slow</a:t>
            </a:r>
          </a:p>
          <a:p>
            <a:pPr marL="171450" indent="-171450">
              <a:buFontTx/>
              <a:buChar char="-"/>
            </a:pPr>
            <a:r>
              <a:rPr lang="en-US" baseline="0" dirty="0"/>
              <a:t>Bay Area – very fast</a:t>
            </a:r>
          </a:p>
          <a:p>
            <a:pPr marL="171450" indent="-171450">
              <a:buFontTx/>
              <a:buChar char="-"/>
            </a:pPr>
            <a:endParaRPr lang="en-US" baseline="0" dirty="0"/>
          </a:p>
          <a:p>
            <a:pPr marL="171450" indent="-171450">
              <a:buFontTx/>
              <a:buChar char="-"/>
            </a:pPr>
            <a:r>
              <a:rPr lang="en-US" baseline="0" dirty="0"/>
              <a:t>But I think that they agree with me on where we are headed</a:t>
            </a:r>
          </a:p>
          <a:p>
            <a:pPr marL="628650" lvl="1" indent="-171450">
              <a:buFontTx/>
              <a:buChar char="-"/>
            </a:pPr>
            <a:r>
              <a:rPr lang="en-US" baseline="0" dirty="0"/>
              <a:t>Primary means of transport for both people and goods</a:t>
            </a:r>
            <a:endParaRPr lang="en-US" dirty="0"/>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9</a:t>
            </a:fld>
            <a:endParaRPr lang="en-US" dirty="0"/>
          </a:p>
        </p:txBody>
      </p:sp>
    </p:spTree>
    <p:extLst>
      <p:ext uri="{BB962C8B-B14F-4D97-AF65-F5344CB8AC3E}">
        <p14:creationId xmlns:p14="http://schemas.microsoft.com/office/powerpoint/2010/main" val="631168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11</a:t>
            </a:fld>
            <a:endParaRPr lang="en-US"/>
          </a:p>
        </p:txBody>
      </p:sp>
    </p:spTree>
    <p:extLst>
      <p:ext uri="{BB962C8B-B14F-4D97-AF65-F5344CB8AC3E}">
        <p14:creationId xmlns:p14="http://schemas.microsoft.com/office/powerpoint/2010/main" val="2994506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22</a:t>
            </a:fld>
            <a:endParaRPr lang="en-US"/>
          </a:p>
        </p:txBody>
      </p:sp>
    </p:spTree>
    <p:extLst>
      <p:ext uri="{BB962C8B-B14F-4D97-AF65-F5344CB8AC3E}">
        <p14:creationId xmlns:p14="http://schemas.microsoft.com/office/powerpoint/2010/main" val="3302923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https://www.investopedia.com/articles/pf/08/cost-car-ownership.asp</a:t>
            </a:r>
            <a:endParaRPr lang="en-US" dirty="0"/>
          </a:p>
          <a:p>
            <a:r>
              <a:rPr lang="en-US" dirty="0"/>
              <a:t>.19 – source is </a:t>
            </a:r>
            <a:r>
              <a:rPr lang="en-US" dirty="0" err="1"/>
              <a:t>TaaS</a:t>
            </a:r>
            <a:r>
              <a:rPr lang="en-US" dirty="0"/>
              <a:t> report</a:t>
            </a:r>
          </a:p>
          <a:p>
            <a:r>
              <a:rPr lang="en-US" dirty="0"/>
              <a:t>$50,000 is my own research</a:t>
            </a:r>
          </a:p>
          <a:p>
            <a:r>
              <a:rPr lang="en-US" dirty="0"/>
              <a:t>2020 annual cost and cost per mile</a:t>
            </a:r>
          </a:p>
          <a:p>
            <a:r>
              <a:rPr lang="en-US" dirty="0"/>
              <a:t>https://</a:t>
            </a:r>
            <a:r>
              <a:rPr lang="en-US" dirty="0" err="1"/>
              <a:t>newsroom.aaa.com</a:t>
            </a:r>
            <a:r>
              <a:rPr lang="en-US" dirty="0"/>
              <a:t>/wp-content/uploads/2020/12/Your-Driving-Costs-2020-Fact-Sheet-FINAL-12-9-20-2.pdf</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26</a:t>
            </a:fld>
            <a:endParaRPr lang="en-US" dirty="0"/>
          </a:p>
        </p:txBody>
      </p:sp>
    </p:spTree>
    <p:extLst>
      <p:ext uri="{BB962C8B-B14F-4D97-AF65-F5344CB8AC3E}">
        <p14:creationId xmlns:p14="http://schemas.microsoft.com/office/powerpoint/2010/main" val="1155239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30</a:t>
            </a:fld>
            <a:endParaRPr lang="en-US"/>
          </a:p>
        </p:txBody>
      </p:sp>
    </p:spTree>
    <p:extLst>
      <p:ext uri="{BB962C8B-B14F-4D97-AF65-F5344CB8AC3E}">
        <p14:creationId xmlns:p14="http://schemas.microsoft.com/office/powerpoint/2010/main" val="460705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about star trek and Scotty, beam me up!  That's the ideal. We think it and we're in another place.  Autonomous vehicles don't achieve that, but they free up the time that is still necessary to get from here to there.- they free up the time that is spent on maintenance - huge economies of scale</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32</a:t>
            </a:fld>
            <a:endParaRPr lang="en-US" dirty="0"/>
          </a:p>
        </p:txBody>
      </p:sp>
    </p:spTree>
    <p:extLst>
      <p:ext uri="{BB962C8B-B14F-4D97-AF65-F5344CB8AC3E}">
        <p14:creationId xmlns:p14="http://schemas.microsoft.com/office/powerpoint/2010/main" val="487926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of city traffic is due to search for parking</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35</a:t>
            </a:fld>
            <a:endParaRPr lang="en-US" dirty="0"/>
          </a:p>
        </p:txBody>
      </p:sp>
    </p:spTree>
    <p:extLst>
      <p:ext uri="{BB962C8B-B14F-4D97-AF65-F5344CB8AC3E}">
        <p14:creationId xmlns:p14="http://schemas.microsoft.com/office/powerpoint/2010/main" val="571784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Governments determine local zoning, design roadway alignments, invest in new capacity, design parking regulations, set transportation taxes, and invest in data and people to help manage all those decisions. It’s a huge suite of responsibilities, and all apply in new ways around AVs.</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36</a:t>
            </a:fld>
            <a:endParaRPr lang="en-US" dirty="0"/>
          </a:p>
        </p:txBody>
      </p:sp>
    </p:spTree>
    <p:extLst>
      <p:ext uri="{BB962C8B-B14F-4D97-AF65-F5344CB8AC3E}">
        <p14:creationId xmlns:p14="http://schemas.microsoft.com/office/powerpoint/2010/main" val="1927175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2pPr marL="685800" indent="-228600">
              <a:buClr>
                <a:srgbClr val="0C4C88"/>
              </a:buClr>
              <a:buSzPct val="80000"/>
              <a:buFont typeface="Wingdings" panose="05000000000000000000" pitchFamily="2" charset="2"/>
              <a:buChar char="§"/>
              <a:defRPr/>
            </a:lvl2pPr>
            <a:lvl3pPr>
              <a:buClr>
                <a:srgbClr val="0C4C88"/>
              </a:buCl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ts val="52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2pPr marL="685800" indent="-228600">
              <a:buClr>
                <a:srgbClr val="0C4C88"/>
              </a:buClr>
              <a:buSzPct val="80000"/>
              <a:buFont typeface="Wingdings" panose="05000000000000000000" pitchFamily="2" charset="2"/>
              <a:buChar char="§"/>
              <a:defRPr/>
            </a:lvl2pPr>
            <a:lvl3pPr>
              <a:buClr>
                <a:srgbClr val="0C4C88"/>
              </a:buCl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ts val="52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20.jpg"/><Relationship Id="rId13" Type="http://schemas.openxmlformats.org/officeDocument/2006/relationships/image" Target="../media/image25.jpg"/><Relationship Id="rId18" Type="http://schemas.openxmlformats.org/officeDocument/2006/relationships/image" Target="../media/image30.jpg"/><Relationship Id="rId26" Type="http://schemas.openxmlformats.org/officeDocument/2006/relationships/image" Target="../media/image38.jpg"/><Relationship Id="rId3" Type="http://schemas.openxmlformats.org/officeDocument/2006/relationships/image" Target="../media/image15.jpg"/><Relationship Id="rId21" Type="http://schemas.openxmlformats.org/officeDocument/2006/relationships/image" Target="../media/image33.jpg"/><Relationship Id="rId7" Type="http://schemas.openxmlformats.org/officeDocument/2006/relationships/image" Target="../media/image19.jpg"/><Relationship Id="rId12" Type="http://schemas.openxmlformats.org/officeDocument/2006/relationships/image" Target="../media/image24.jpg"/><Relationship Id="rId17" Type="http://schemas.openxmlformats.org/officeDocument/2006/relationships/image" Target="../media/image29.jpg"/><Relationship Id="rId25" Type="http://schemas.openxmlformats.org/officeDocument/2006/relationships/image" Target="../media/image37.jpg"/><Relationship Id="rId2" Type="http://schemas.openxmlformats.org/officeDocument/2006/relationships/image" Target="../media/image14.jpg"/><Relationship Id="rId16" Type="http://schemas.openxmlformats.org/officeDocument/2006/relationships/image" Target="../media/image28.jpg"/><Relationship Id="rId20" Type="http://schemas.openxmlformats.org/officeDocument/2006/relationships/image" Target="../media/image32.jpg"/><Relationship Id="rId1" Type="http://schemas.openxmlformats.org/officeDocument/2006/relationships/slideLayout" Target="../slideLayouts/slideLayout3.xml"/><Relationship Id="rId6" Type="http://schemas.openxmlformats.org/officeDocument/2006/relationships/image" Target="../media/image18.jpg"/><Relationship Id="rId11" Type="http://schemas.openxmlformats.org/officeDocument/2006/relationships/image" Target="../media/image23.jpg"/><Relationship Id="rId24" Type="http://schemas.openxmlformats.org/officeDocument/2006/relationships/image" Target="../media/image36.jpg"/><Relationship Id="rId5" Type="http://schemas.openxmlformats.org/officeDocument/2006/relationships/image" Target="../media/image17.jpg"/><Relationship Id="rId15" Type="http://schemas.openxmlformats.org/officeDocument/2006/relationships/image" Target="../media/image27.jpg"/><Relationship Id="rId23" Type="http://schemas.openxmlformats.org/officeDocument/2006/relationships/image" Target="../media/image35.jpg"/><Relationship Id="rId28" Type="http://schemas.openxmlformats.org/officeDocument/2006/relationships/image" Target="../media/image40.png"/><Relationship Id="rId10" Type="http://schemas.openxmlformats.org/officeDocument/2006/relationships/image" Target="../media/image22.jpg"/><Relationship Id="rId19" Type="http://schemas.openxmlformats.org/officeDocument/2006/relationships/image" Target="../media/image31.jpg"/><Relationship Id="rId4" Type="http://schemas.openxmlformats.org/officeDocument/2006/relationships/image" Target="../media/image16.jpg"/><Relationship Id="rId9" Type="http://schemas.openxmlformats.org/officeDocument/2006/relationships/image" Target="../media/image21.jpg"/><Relationship Id="rId14" Type="http://schemas.openxmlformats.org/officeDocument/2006/relationships/image" Target="../media/image26.jpg"/><Relationship Id="rId22" Type="http://schemas.openxmlformats.org/officeDocument/2006/relationships/image" Target="../media/image34.jpg"/><Relationship Id="rId27" Type="http://schemas.openxmlformats.org/officeDocument/2006/relationships/image" Target="../media/image39.jpg"/></Relationships>
</file>

<file path=ppt/slides/_rels/slide1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file:////Users/Jon/NEED%20Dropbox/Presentations/AutonomousVehicles/Images/TechnologyAdoption.png" TargetMode="Externa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50.tiff"/><Relationship Id="rId7" Type="http://schemas.openxmlformats.org/officeDocument/2006/relationships/image" Target="../media/image54.jpg"/><Relationship Id="rId2" Type="http://schemas.openxmlformats.org/officeDocument/2006/relationships/image" Target="../media/image49.tiff"/><Relationship Id="rId1" Type="http://schemas.openxmlformats.org/officeDocument/2006/relationships/slideLayout" Target="../slideLayouts/slideLayout2.xml"/><Relationship Id="rId6" Type="http://schemas.openxmlformats.org/officeDocument/2006/relationships/image" Target="../media/image53.tiff"/><Relationship Id="rId11" Type="http://schemas.openxmlformats.org/officeDocument/2006/relationships/image" Target="../media/image58.jpg"/><Relationship Id="rId5" Type="http://schemas.openxmlformats.org/officeDocument/2006/relationships/image" Target="../media/image52.tiff"/><Relationship Id="rId10" Type="http://schemas.openxmlformats.org/officeDocument/2006/relationships/image" Target="../media/image57.jpg"/><Relationship Id="rId4" Type="http://schemas.openxmlformats.org/officeDocument/2006/relationships/image" Target="../media/image51.tiff"/><Relationship Id="rId9" Type="http://schemas.openxmlformats.org/officeDocument/2006/relationships/image" Target="../media/image5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4.xml"/><Relationship Id="rId4" Type="http://schemas.openxmlformats.org/officeDocument/2006/relationships/image" Target="../media/image61.jpg"/></Relationships>
</file>

<file path=ppt/slides/_rels/slide2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file:////Users/jonhaveman/NEED%20Dropbox/Presentations/AutonomousVehicles/Images/CarCostPerMile.pn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2.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73.jpg"/></Relationships>
</file>

<file path=ppt/slides/_rels/slide3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0.tiff"/><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file:////Users/Jon/NEED%20Dropbox/Presentations/0Documents/Template/Delegate_Map.png" TargetMode="External"/><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file:////Users/Jon/NEED%20Dropbox/Presentations/0Documents/Template/legend.png" TargetMode="Externa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g"/><Relationship Id="rId1" Type="http://schemas.openxmlformats.org/officeDocument/2006/relationships/slideLayout" Target="../slideLayouts/slideLayout2.xml"/><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8.tif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1.tiff"/><Relationship Id="rId5" Type="http://schemas.openxmlformats.org/officeDocument/2006/relationships/image" Target="../media/image90.tiff"/><Relationship Id="rId4" Type="http://schemas.openxmlformats.org/officeDocument/2006/relationships/image" Target="../media/image89.tiff"/></Relationships>
</file>

<file path=ppt/slides/_rels/slide46.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mailto:info@needelegation.org" TargetMode="External"/><Relationship Id="rId2" Type="http://schemas.openxmlformats.org/officeDocument/2006/relationships/hyperlink" Target="http://www.needelegation.org/"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tiff"/><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ormAutofit fontScale="90000"/>
          </a:bodyPr>
          <a:lstStyle/>
          <a:p>
            <a:pPr algn="l"/>
            <a:br>
              <a:rPr lang="en-US" sz="3200" i="1" dirty="0"/>
            </a:br>
            <a:br>
              <a:rPr lang="en-US" sz="3200" i="1" dirty="0"/>
            </a:br>
            <a:r>
              <a:rPr lang="en-US" dirty="0"/>
              <a:t>Driving Change – Autonomous Vehicles’ Big Impact</a:t>
            </a:r>
          </a:p>
        </p:txBody>
      </p:sp>
      <p:sp>
        <p:nvSpPr>
          <p:cNvPr id="3" name="Subtitle 2"/>
          <p:cNvSpPr>
            <a:spLocks noGrp="1"/>
          </p:cNvSpPr>
          <p:nvPr>
            <p:ph type="subTitle" idx="1"/>
          </p:nvPr>
        </p:nvSpPr>
        <p:spPr>
          <a:xfrm>
            <a:off x="1524000" y="3602037"/>
            <a:ext cx="9144000" cy="2149057"/>
          </a:xfrm>
        </p:spPr>
        <p:txBody>
          <a:bodyPr>
            <a:noAutofit/>
          </a:bodyPr>
          <a:lstStyle/>
          <a:p>
            <a:pPr algn="l"/>
            <a:endParaRPr lang="en-US" dirty="0">
              <a:solidFill>
                <a:srgbClr val="2B414D"/>
              </a:solidFill>
            </a:endParaRPr>
          </a:p>
          <a:p>
            <a:pPr algn="l"/>
            <a:r>
              <a:rPr lang="en-US" b="1" dirty="0">
                <a:solidFill>
                  <a:srgbClr val="2B414D"/>
                </a:solidFill>
              </a:rPr>
              <a:t>National Economic Education Delegation</a:t>
            </a:r>
          </a:p>
          <a:p>
            <a:pPr algn="l"/>
            <a:r>
              <a:rPr lang="en-US" dirty="0">
                <a:solidFill>
                  <a:srgbClr val="2B414D"/>
                </a:solidFill>
              </a:rPr>
              <a:t>Jon </a:t>
            </a:r>
            <a:r>
              <a:rPr lang="en-US" dirty="0" err="1">
                <a:solidFill>
                  <a:srgbClr val="2B414D"/>
                </a:solidFill>
              </a:rPr>
              <a:t>Haveman</a:t>
            </a:r>
            <a:r>
              <a:rPr lang="en-US" dirty="0">
                <a:solidFill>
                  <a:srgbClr val="2B414D"/>
                </a:solidFill>
              </a:rPr>
              <a:t>, Ph.D.</a:t>
            </a:r>
          </a:p>
          <a:p>
            <a:pPr algn="l"/>
            <a:endParaRPr lang="en-US" dirty="0">
              <a:solidFill>
                <a:srgbClr val="2B414D"/>
              </a:solidFill>
            </a:endParaRPr>
          </a:p>
          <a:p>
            <a:pPr algn="l"/>
            <a:r>
              <a:rPr lang="en-US" sz="1800" b="0" i="1" dirty="0">
                <a:solidFill>
                  <a:srgbClr val="2B414D"/>
                </a:solidFill>
              </a:rPr>
              <a:t>August 21, 2021</a:t>
            </a:r>
          </a:p>
          <a:p>
            <a:pPr algn="l"/>
            <a:endParaRPr lang="en-US" dirty="0">
              <a:solidFill>
                <a:srgbClr val="2B414D"/>
              </a:solidFill>
            </a:endParaRPr>
          </a:p>
        </p:txBody>
      </p:sp>
    </p:spTree>
    <p:extLst>
      <p:ext uri="{BB962C8B-B14F-4D97-AF65-F5344CB8AC3E}">
        <p14:creationId xmlns:p14="http://schemas.microsoft.com/office/powerpoint/2010/main" val="9753867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496" y="0"/>
            <a:ext cx="10515600" cy="1325563"/>
          </a:xfrm>
        </p:spPr>
        <p:txBody>
          <a:bodyPr/>
          <a:lstStyle/>
          <a:p>
            <a:r>
              <a:rPr lang="en-US" dirty="0">
                <a:solidFill>
                  <a:schemeClr val="bg1"/>
                </a:solidFill>
              </a:rPr>
              <a:t>Mc</a:t>
            </a:r>
            <a:r>
              <a:rPr lang="en-US" dirty="0"/>
              <a:t>Kinsey isn’t Always Spot On</a:t>
            </a:r>
          </a:p>
        </p:txBody>
      </p:sp>
      <p:sp>
        <p:nvSpPr>
          <p:cNvPr id="3" name="Content Placeholder 2"/>
          <p:cNvSpPr>
            <a:spLocks noGrp="1"/>
          </p:cNvSpPr>
          <p:nvPr>
            <p:ph idx="1"/>
          </p:nvPr>
        </p:nvSpPr>
        <p:spPr>
          <a:xfrm>
            <a:off x="838200" y="1038747"/>
            <a:ext cx="10515600" cy="4351338"/>
          </a:xfrm>
        </p:spPr>
        <p:txBody>
          <a:bodyPr>
            <a:normAutofit/>
          </a:bodyPr>
          <a:lstStyle/>
          <a:p>
            <a:pPr marL="0" indent="0">
              <a:buNone/>
            </a:pPr>
            <a:endParaRPr lang="en-US" dirty="0"/>
          </a:p>
          <a:p>
            <a:pPr>
              <a:spcAft>
                <a:spcPts val="1000"/>
              </a:spcAft>
            </a:pPr>
            <a:r>
              <a:rPr lang="en-US" sz="3200" dirty="0"/>
              <a:t>"In 1980, McKinsey &amp; Company was commissioned by AT&amp;T to forecast cell phone penetration in the U.S. by 2000. </a:t>
            </a:r>
          </a:p>
          <a:p>
            <a:pPr lvl="1">
              <a:spcAft>
                <a:spcPts val="1000"/>
              </a:spcAft>
            </a:pPr>
            <a:r>
              <a:rPr lang="en-US" sz="2800" dirty="0"/>
              <a:t>The consultant’s prediction, 900,000 subscribers, </a:t>
            </a:r>
          </a:p>
          <a:p>
            <a:pPr lvl="1"/>
            <a:r>
              <a:rPr lang="en-US" sz="2800" dirty="0"/>
              <a:t>was less than 1% of the actual figure, 109 Million.”</a:t>
            </a:r>
          </a:p>
          <a:p>
            <a:pPr lvl="8"/>
            <a:r>
              <a:rPr lang="en-US" dirty="0"/>
              <a:t>Professor Angel Lozano, 2014</a:t>
            </a:r>
          </a:p>
        </p:txBody>
      </p:sp>
      <p:sp>
        <p:nvSpPr>
          <p:cNvPr id="4" name="Slide Number Placeholder 3"/>
          <p:cNvSpPr>
            <a:spLocks noGrp="1"/>
          </p:cNvSpPr>
          <p:nvPr>
            <p:ph type="sldNum" sz="quarter" idx="12"/>
          </p:nvPr>
        </p:nvSpPr>
        <p:spPr/>
        <p:txBody>
          <a:bodyPr/>
          <a:lstStyle/>
          <a:p>
            <a:fld id="{D9F085D5-EC86-4F6A-B501-C1359CB39116}" type="slidenum">
              <a:rPr lang="en-GB" smtClean="0"/>
              <a:t>10</a:t>
            </a:fld>
            <a:endParaRPr lang="en-GB"/>
          </a:p>
        </p:txBody>
      </p:sp>
    </p:spTree>
    <p:extLst>
      <p:ext uri="{BB962C8B-B14F-4D97-AF65-F5344CB8AC3E}">
        <p14:creationId xmlns:p14="http://schemas.microsoft.com/office/powerpoint/2010/main" val="71997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736" y="0"/>
            <a:ext cx="10515600" cy="1325563"/>
          </a:xfrm>
        </p:spPr>
        <p:txBody>
          <a:bodyPr/>
          <a:lstStyle/>
          <a:p>
            <a:r>
              <a:rPr lang="en-US" dirty="0">
                <a:solidFill>
                  <a:srgbClr val="FFFFFF"/>
                </a:solidFill>
              </a:rPr>
              <a:t>Tw</a:t>
            </a:r>
            <a:r>
              <a:rPr lang="en-US" dirty="0"/>
              <a:t>o Important Questions:</a:t>
            </a:r>
          </a:p>
        </p:txBody>
      </p:sp>
      <p:sp>
        <p:nvSpPr>
          <p:cNvPr id="3" name="Content Placeholder 2"/>
          <p:cNvSpPr>
            <a:spLocks noGrp="1"/>
          </p:cNvSpPr>
          <p:nvPr>
            <p:ph idx="1"/>
          </p:nvPr>
        </p:nvSpPr>
        <p:spPr/>
        <p:txBody>
          <a:bodyPr/>
          <a:lstStyle/>
          <a:p>
            <a:pPr marL="514350" indent="-514350">
              <a:buAutoNum type="arabicPeriod"/>
            </a:pPr>
            <a:r>
              <a:rPr lang="en-US" dirty="0"/>
              <a:t>When will Transportation as a Service (</a:t>
            </a:r>
            <a:r>
              <a:rPr lang="en-US" dirty="0" err="1"/>
              <a:t>TaaS</a:t>
            </a:r>
            <a:r>
              <a:rPr lang="en-US" dirty="0"/>
              <a:t>) be available?</a:t>
            </a:r>
          </a:p>
          <a:p>
            <a:pPr marL="514350" indent="-514350">
              <a:buAutoNum type="arabicPeriod"/>
            </a:pPr>
            <a:endParaRPr lang="en-US" dirty="0"/>
          </a:p>
          <a:p>
            <a:pPr marL="514350" indent="-514350">
              <a:buAutoNum type="arabicPeriod"/>
            </a:pPr>
            <a:r>
              <a:rPr lang="en-US" dirty="0"/>
              <a:t>How quick will the transition be?</a:t>
            </a:r>
          </a:p>
        </p:txBody>
      </p:sp>
      <p:sp>
        <p:nvSpPr>
          <p:cNvPr id="4" name="Slide Number Placeholder 3"/>
          <p:cNvSpPr>
            <a:spLocks noGrp="1"/>
          </p:cNvSpPr>
          <p:nvPr>
            <p:ph type="sldNum" sz="quarter" idx="12"/>
          </p:nvPr>
        </p:nvSpPr>
        <p:spPr/>
        <p:txBody>
          <a:bodyPr/>
          <a:lstStyle/>
          <a:p>
            <a:fld id="{D9F085D5-EC86-4F6A-B501-C1359CB39116}" type="slidenum">
              <a:rPr lang="en-GB" smtClean="0"/>
              <a:t>11</a:t>
            </a:fld>
            <a:endParaRPr lang="en-GB"/>
          </a:p>
        </p:txBody>
      </p:sp>
    </p:spTree>
    <p:extLst>
      <p:ext uri="{BB962C8B-B14F-4D97-AF65-F5344CB8AC3E}">
        <p14:creationId xmlns:p14="http://schemas.microsoft.com/office/powerpoint/2010/main" val="213030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9FC6B36-1DC5-479E-B620-92378E2A0B14}"/>
              </a:ext>
            </a:extLst>
          </p:cNvPr>
          <p:cNvPicPr>
            <a:picLocks noGrp="1" noChangeAspect="1"/>
          </p:cNvPicPr>
          <p:nvPr>
            <p:ph sz="half" idx="1"/>
          </p:nvPr>
        </p:nvPicPr>
        <p:blipFill>
          <a:blip r:embed="rId2"/>
          <a:stretch>
            <a:fillRect/>
          </a:stretch>
        </p:blipFill>
        <p:spPr>
          <a:xfrm>
            <a:off x="5271423" y="3055348"/>
            <a:ext cx="1614431" cy="956568"/>
          </a:xfrm>
        </p:spPr>
      </p:pic>
      <p:sp>
        <p:nvSpPr>
          <p:cNvPr id="2" name="Title 1"/>
          <p:cNvSpPr>
            <a:spLocks noGrp="1"/>
          </p:cNvSpPr>
          <p:nvPr>
            <p:ph type="title"/>
          </p:nvPr>
        </p:nvSpPr>
        <p:spPr/>
        <p:txBody>
          <a:bodyPr>
            <a:noAutofit/>
          </a:bodyPr>
          <a:lstStyle/>
          <a:p>
            <a:pPr>
              <a:spcBef>
                <a:spcPts val="600"/>
              </a:spcBef>
              <a:spcAft>
                <a:spcPts val="600"/>
              </a:spcAft>
            </a:pPr>
            <a:r>
              <a:rPr lang="en-US" dirty="0">
                <a:solidFill>
                  <a:schemeClr val="bg1"/>
                </a:solidFill>
              </a:rPr>
              <a:t>WH</a:t>
            </a:r>
            <a:r>
              <a:rPr lang="en-US" dirty="0"/>
              <a:t>EN?</a:t>
            </a:r>
            <a:br>
              <a:rPr lang="en-US" dirty="0"/>
            </a:br>
            <a:r>
              <a:rPr lang="en-US" dirty="0"/>
              <a:t>What do the headlines say?</a:t>
            </a:r>
          </a:p>
        </p:txBody>
      </p:sp>
      <p:grpSp>
        <p:nvGrpSpPr>
          <p:cNvPr id="23" name="Group 22">
            <a:extLst>
              <a:ext uri="{FF2B5EF4-FFF2-40B4-BE49-F238E27FC236}">
                <a16:creationId xmlns:a16="http://schemas.microsoft.com/office/drawing/2014/main" id="{5F866654-71A7-4E82-8E74-A3F3EA0ED396}"/>
              </a:ext>
            </a:extLst>
          </p:cNvPr>
          <p:cNvGrpSpPr>
            <a:grpSpLocks/>
          </p:cNvGrpSpPr>
          <p:nvPr/>
        </p:nvGrpSpPr>
        <p:grpSpPr>
          <a:xfrm>
            <a:off x="993071" y="2067707"/>
            <a:ext cx="3560537" cy="3739743"/>
            <a:chOff x="993071" y="1953407"/>
            <a:chExt cx="3560537" cy="3739743"/>
          </a:xfrm>
        </p:grpSpPr>
        <p:pic>
          <p:nvPicPr>
            <p:cNvPr id="8" name="Picture 7">
              <a:extLst>
                <a:ext uri="{FF2B5EF4-FFF2-40B4-BE49-F238E27FC236}">
                  <a16:creationId xmlns:a16="http://schemas.microsoft.com/office/drawing/2014/main" id="{C93E4EDE-718C-4CCB-A1C9-D5D5E96887A9}"/>
                </a:ext>
              </a:extLst>
            </p:cNvPr>
            <p:cNvPicPr>
              <a:picLocks noChangeAspect="1"/>
            </p:cNvPicPr>
            <p:nvPr/>
          </p:nvPicPr>
          <p:blipFill>
            <a:blip r:embed="rId3"/>
            <a:stretch>
              <a:fillRect/>
            </a:stretch>
          </p:blipFill>
          <p:spPr>
            <a:xfrm>
              <a:off x="1879102" y="3858321"/>
              <a:ext cx="1788475" cy="1001546"/>
            </a:xfrm>
            <a:prstGeom prst="rect">
              <a:avLst/>
            </a:prstGeom>
          </p:spPr>
        </p:pic>
        <p:pic>
          <p:nvPicPr>
            <p:cNvPr id="10" name="Picture 9">
              <a:extLst>
                <a:ext uri="{FF2B5EF4-FFF2-40B4-BE49-F238E27FC236}">
                  <a16:creationId xmlns:a16="http://schemas.microsoft.com/office/drawing/2014/main" id="{0117C2AF-6662-498F-AC79-BB5553F4C439}"/>
                </a:ext>
              </a:extLst>
            </p:cNvPr>
            <p:cNvPicPr>
              <a:picLocks noChangeAspect="1"/>
            </p:cNvPicPr>
            <p:nvPr/>
          </p:nvPicPr>
          <p:blipFill rotWithShape="1">
            <a:blip r:embed="rId4"/>
            <a:srcRect t="24358" b="24969"/>
            <a:stretch/>
          </p:blipFill>
          <p:spPr>
            <a:xfrm>
              <a:off x="1805338" y="1953407"/>
              <a:ext cx="1936003" cy="492071"/>
            </a:xfrm>
            <a:prstGeom prst="rect">
              <a:avLst/>
            </a:prstGeom>
          </p:spPr>
        </p:pic>
        <p:sp>
          <p:nvSpPr>
            <p:cNvPr id="16" name="Content Placeholder 3">
              <a:extLst>
                <a:ext uri="{FF2B5EF4-FFF2-40B4-BE49-F238E27FC236}">
                  <a16:creationId xmlns:a16="http://schemas.microsoft.com/office/drawing/2014/main" id="{E8110C0A-22CB-45F9-A03B-D66A0B4F6402}"/>
                </a:ext>
              </a:extLst>
            </p:cNvPr>
            <p:cNvSpPr txBox="1">
              <a:spLocks/>
            </p:cNvSpPr>
            <p:nvPr/>
          </p:nvSpPr>
          <p:spPr>
            <a:xfrm>
              <a:off x="993071" y="2569468"/>
              <a:ext cx="3560537"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NVIDIA to introduce level-4 enabling system by 2018</a:t>
              </a:r>
              <a:endParaRPr lang="en-GB" sz="2200" dirty="0"/>
            </a:p>
          </p:txBody>
        </p:sp>
        <p:sp>
          <p:nvSpPr>
            <p:cNvPr id="17" name="Content Placeholder 3">
              <a:extLst>
                <a:ext uri="{FF2B5EF4-FFF2-40B4-BE49-F238E27FC236}">
                  <a16:creationId xmlns:a16="http://schemas.microsoft.com/office/drawing/2014/main" id="{55C5AA96-6AF9-4450-8035-5D366F18B103}"/>
                </a:ext>
              </a:extLst>
            </p:cNvPr>
            <p:cNvSpPr txBox="1">
              <a:spLocks/>
            </p:cNvSpPr>
            <p:nvPr/>
          </p:nvSpPr>
          <p:spPr>
            <a:xfrm>
              <a:off x="1138267" y="4991419"/>
              <a:ext cx="3270146"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Audi to introduce a self-driving car by 2020</a:t>
              </a:r>
              <a:endParaRPr lang="en-GB" sz="2200" dirty="0"/>
            </a:p>
          </p:txBody>
        </p:sp>
      </p:grpSp>
      <p:sp>
        <p:nvSpPr>
          <p:cNvPr id="18" name="Content Placeholder 3">
            <a:extLst>
              <a:ext uri="{FF2B5EF4-FFF2-40B4-BE49-F238E27FC236}">
                <a16:creationId xmlns:a16="http://schemas.microsoft.com/office/drawing/2014/main" id="{546CCABB-CE33-4427-8D19-781024C40BD3}"/>
              </a:ext>
            </a:extLst>
          </p:cNvPr>
          <p:cNvSpPr txBox="1">
            <a:spLocks/>
          </p:cNvSpPr>
          <p:nvPr/>
        </p:nvSpPr>
        <p:spPr>
          <a:xfrm>
            <a:off x="4443565" y="4183671"/>
            <a:ext cx="3270146" cy="1006429"/>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Volkswagen expects first self driving cars on the market by 2019</a:t>
            </a:r>
            <a:endParaRPr lang="en-GB" sz="2200" dirty="0"/>
          </a:p>
        </p:txBody>
      </p:sp>
      <p:grpSp>
        <p:nvGrpSpPr>
          <p:cNvPr id="24" name="Group 23">
            <a:extLst>
              <a:ext uri="{FF2B5EF4-FFF2-40B4-BE49-F238E27FC236}">
                <a16:creationId xmlns:a16="http://schemas.microsoft.com/office/drawing/2014/main" id="{EAD886CA-55EC-4555-8FA0-F352DE1A27DA}"/>
              </a:ext>
            </a:extLst>
          </p:cNvPr>
          <p:cNvGrpSpPr>
            <a:grpSpLocks/>
          </p:cNvGrpSpPr>
          <p:nvPr/>
        </p:nvGrpSpPr>
        <p:grpSpPr>
          <a:xfrm>
            <a:off x="7832273" y="2067707"/>
            <a:ext cx="3270146" cy="4055227"/>
            <a:chOff x="7832273" y="1953407"/>
            <a:chExt cx="3270146" cy="4055227"/>
          </a:xfrm>
        </p:grpSpPr>
        <p:pic>
          <p:nvPicPr>
            <p:cNvPr id="12" name="Picture 11">
              <a:extLst>
                <a:ext uri="{FF2B5EF4-FFF2-40B4-BE49-F238E27FC236}">
                  <a16:creationId xmlns:a16="http://schemas.microsoft.com/office/drawing/2014/main" id="{6C610311-BCBA-4CF9-8581-FEEBBE19102B}"/>
                </a:ext>
              </a:extLst>
            </p:cNvPr>
            <p:cNvPicPr>
              <a:picLocks noChangeAspect="1"/>
            </p:cNvPicPr>
            <p:nvPr/>
          </p:nvPicPr>
          <p:blipFill>
            <a:blip r:embed="rId5"/>
            <a:stretch>
              <a:fillRect/>
            </a:stretch>
          </p:blipFill>
          <p:spPr>
            <a:xfrm>
              <a:off x="8108323" y="3858321"/>
              <a:ext cx="2718047" cy="728160"/>
            </a:xfrm>
            <a:prstGeom prst="rect">
              <a:avLst/>
            </a:prstGeom>
          </p:spPr>
        </p:pic>
        <p:pic>
          <p:nvPicPr>
            <p:cNvPr id="14" name="Picture 13">
              <a:extLst>
                <a:ext uri="{FF2B5EF4-FFF2-40B4-BE49-F238E27FC236}">
                  <a16:creationId xmlns:a16="http://schemas.microsoft.com/office/drawing/2014/main" id="{6441BABD-E290-4442-8968-9A9A19A4FC0B}"/>
                </a:ext>
              </a:extLst>
            </p:cNvPr>
            <p:cNvPicPr>
              <a:picLocks noChangeAspect="1"/>
            </p:cNvPicPr>
            <p:nvPr/>
          </p:nvPicPr>
          <p:blipFill rotWithShape="1">
            <a:blip r:embed="rId6"/>
            <a:srcRect t="22179" b="23927"/>
            <a:stretch/>
          </p:blipFill>
          <p:spPr>
            <a:xfrm>
              <a:off x="8294916" y="1953407"/>
              <a:ext cx="2344860" cy="424510"/>
            </a:xfrm>
            <a:prstGeom prst="rect">
              <a:avLst/>
            </a:prstGeom>
          </p:spPr>
        </p:pic>
        <p:sp>
          <p:nvSpPr>
            <p:cNvPr id="19" name="Content Placeholder 3">
              <a:extLst>
                <a:ext uri="{FF2B5EF4-FFF2-40B4-BE49-F238E27FC236}">
                  <a16:creationId xmlns:a16="http://schemas.microsoft.com/office/drawing/2014/main" id="{322DBFB6-CB4E-4B33-963D-38E0F28A8D94}"/>
                </a:ext>
              </a:extLst>
            </p:cNvPr>
            <p:cNvSpPr txBox="1">
              <a:spLocks/>
            </p:cNvSpPr>
            <p:nvPr/>
          </p:nvSpPr>
          <p:spPr>
            <a:xfrm>
              <a:off x="7832273" y="2569468"/>
              <a:ext cx="3270146"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First autonomous Toyota to be available in 2020</a:t>
              </a:r>
              <a:endParaRPr lang="en-GB" sz="2200" dirty="0"/>
            </a:p>
          </p:txBody>
        </p:sp>
        <p:sp>
          <p:nvSpPr>
            <p:cNvPr id="20" name="Content Placeholder 3">
              <a:extLst>
                <a:ext uri="{FF2B5EF4-FFF2-40B4-BE49-F238E27FC236}">
                  <a16:creationId xmlns:a16="http://schemas.microsoft.com/office/drawing/2014/main" id="{EABD6090-B102-4128-B53B-0EE843C0B833}"/>
                </a:ext>
              </a:extLst>
            </p:cNvPr>
            <p:cNvSpPr txBox="1">
              <a:spLocks/>
            </p:cNvSpPr>
            <p:nvPr/>
          </p:nvSpPr>
          <p:spPr>
            <a:xfrm>
              <a:off x="7832273" y="4697506"/>
              <a:ext cx="3270146" cy="1311128"/>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Elon Musk now expects first fully autonomous Tesla by 2019, approved by 2021</a:t>
              </a:r>
              <a:endParaRPr lang="en-GB" sz="2200" dirty="0"/>
            </a:p>
          </p:txBody>
        </p:sp>
      </p:grpSp>
      <p:cxnSp>
        <p:nvCxnSpPr>
          <p:cNvPr id="4" name="Straight Connector 3">
            <a:extLst>
              <a:ext uri="{FF2B5EF4-FFF2-40B4-BE49-F238E27FC236}">
                <a16:creationId xmlns:a16="http://schemas.microsoft.com/office/drawing/2014/main" id="{48E90D84-976F-4BFF-A9D8-1A2C60428D6B}"/>
              </a:ext>
            </a:extLst>
          </p:cNvPr>
          <p:cNvCxnSpPr>
            <a:cxnSpLocks/>
          </p:cNvCxnSpPr>
          <p:nvPr/>
        </p:nvCxnSpPr>
        <p:spPr>
          <a:xfrm>
            <a:off x="1655144" y="3638550"/>
            <a:ext cx="22363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CB0F318-4D2D-484C-BC36-3B2D71CE6F56}"/>
              </a:ext>
            </a:extLst>
          </p:cNvPr>
          <p:cNvCxnSpPr>
            <a:cxnSpLocks/>
          </p:cNvCxnSpPr>
          <p:nvPr/>
        </p:nvCxnSpPr>
        <p:spPr>
          <a:xfrm>
            <a:off x="8349151" y="3638550"/>
            <a:ext cx="223639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61525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FFFF"/>
                </a:solidFill>
              </a:rPr>
              <a:t>Wil</a:t>
            </a:r>
            <a:r>
              <a:rPr lang="en-US" dirty="0"/>
              <a:t>dly Optimistic, But</a:t>
            </a:r>
            <a:r>
              <a:rPr lang="mr-IN" dirty="0"/>
              <a:t>…</a:t>
            </a:r>
            <a:br>
              <a:rPr lang="en-US" dirty="0"/>
            </a:br>
            <a:r>
              <a:rPr lang="en-US" dirty="0"/>
              <a:t>40+ Corporations Working On Autonomous Vehicles</a:t>
            </a:r>
          </a:p>
        </p:txBody>
      </p:sp>
      <p:sp>
        <p:nvSpPr>
          <p:cNvPr id="4" name="Slide Number Placeholder 3"/>
          <p:cNvSpPr>
            <a:spLocks noGrp="1"/>
          </p:cNvSpPr>
          <p:nvPr>
            <p:ph type="sldNum" sz="quarter" idx="12"/>
          </p:nvPr>
        </p:nvSpPr>
        <p:spPr/>
        <p:txBody>
          <a:bodyPr/>
          <a:lstStyle/>
          <a:p>
            <a:fld id="{D9F085D5-EC86-4F6A-B501-C1359CB39116}" type="slidenum">
              <a:rPr lang="en-GB" smtClean="0"/>
              <a:t>13</a:t>
            </a:fld>
            <a:endParaRPr lang="en-GB"/>
          </a:p>
        </p:txBody>
      </p:sp>
      <p:pic>
        <p:nvPicPr>
          <p:cNvPr id="6" name="Picture 5" descr="amaz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9377" y="12544799"/>
            <a:ext cx="3530123" cy="1249664"/>
          </a:xfrm>
          <a:prstGeom prst="rect">
            <a:avLst/>
          </a:prstGeom>
        </p:spPr>
      </p:pic>
      <p:pic>
        <p:nvPicPr>
          <p:cNvPr id="7" name="Picture 6" descr="app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0746" y="2083383"/>
            <a:ext cx="1512910" cy="1512910"/>
          </a:xfrm>
          <a:prstGeom prst="rect">
            <a:avLst/>
          </a:prstGeom>
        </p:spPr>
      </p:pic>
      <p:pic>
        <p:nvPicPr>
          <p:cNvPr id="8" name="Picture 7" descr="aptiv-1024x23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4735" y="-2024994"/>
            <a:ext cx="5185420" cy="1169758"/>
          </a:xfrm>
          <a:prstGeom prst="rect">
            <a:avLst/>
          </a:prstGeom>
        </p:spPr>
      </p:pic>
      <p:pic>
        <p:nvPicPr>
          <p:cNvPr id="9" name="Picture 8" descr="Audi-1024x704.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48481" y="-1841716"/>
            <a:ext cx="5357719" cy="3683432"/>
          </a:xfrm>
          <a:prstGeom prst="rect">
            <a:avLst/>
          </a:prstGeom>
        </p:spPr>
      </p:pic>
      <p:pic>
        <p:nvPicPr>
          <p:cNvPr id="10" name="Picture 9" descr="baidu.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31086" y="-6808647"/>
            <a:ext cx="5200854" cy="1778692"/>
          </a:xfrm>
          <a:prstGeom prst="rect">
            <a:avLst/>
          </a:prstGeom>
        </p:spPr>
      </p:pic>
      <p:pic>
        <p:nvPicPr>
          <p:cNvPr id="11" name="Picture 10" descr="bmwintelmobileye.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67120" y="-3380846"/>
            <a:ext cx="5035628" cy="1233729"/>
          </a:xfrm>
          <a:prstGeom prst="rect">
            <a:avLst/>
          </a:prstGeom>
        </p:spPr>
      </p:pic>
      <p:pic>
        <p:nvPicPr>
          <p:cNvPr id="12" name="Picture 11" descr="bosch.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66085" y="-3828534"/>
            <a:ext cx="7124648" cy="1681417"/>
          </a:xfrm>
          <a:prstGeom prst="rect">
            <a:avLst/>
          </a:prstGeom>
        </p:spPr>
      </p:pic>
      <p:pic>
        <p:nvPicPr>
          <p:cNvPr id="13" name="Picture 12" descr="cisco-1024x541.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07037" y="-6980960"/>
            <a:ext cx="5035627" cy="2660424"/>
          </a:xfrm>
          <a:prstGeom prst="rect">
            <a:avLst/>
          </a:prstGeom>
        </p:spPr>
      </p:pic>
      <p:pic>
        <p:nvPicPr>
          <p:cNvPr id="14" name="Picture 13" descr="continental-1024x315.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19890" y="-6372230"/>
            <a:ext cx="6963419" cy="2142068"/>
          </a:xfrm>
          <a:prstGeom prst="rect">
            <a:avLst/>
          </a:prstGeom>
        </p:spPr>
      </p:pic>
      <p:pic>
        <p:nvPicPr>
          <p:cNvPr id="15" name="Picture 14" descr="daimler.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366983" y="926703"/>
            <a:ext cx="5219607" cy="2494972"/>
          </a:xfrm>
          <a:prstGeom prst="rect">
            <a:avLst/>
          </a:prstGeom>
        </p:spPr>
      </p:pic>
      <p:pic>
        <p:nvPicPr>
          <p:cNvPr id="16" name="Picture 15" descr="didi.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94057" y="7421531"/>
            <a:ext cx="3189252" cy="1033318"/>
          </a:xfrm>
          <a:prstGeom prst="rect">
            <a:avLst/>
          </a:prstGeom>
        </p:spPr>
      </p:pic>
      <p:pic>
        <p:nvPicPr>
          <p:cNvPr id="17" name="Picture 16" descr="ford-1024x576.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22928" y="11259745"/>
            <a:ext cx="4807203" cy="2704052"/>
          </a:xfrm>
          <a:prstGeom prst="rect">
            <a:avLst/>
          </a:prstGeom>
        </p:spPr>
      </p:pic>
      <p:pic>
        <p:nvPicPr>
          <p:cNvPr id="18" name="Picture 17" descr="gmlyft.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99696" y="4126877"/>
            <a:ext cx="4263662" cy="1816320"/>
          </a:xfrm>
          <a:prstGeom prst="rect">
            <a:avLst/>
          </a:prstGeom>
        </p:spPr>
      </p:pic>
      <p:pic>
        <p:nvPicPr>
          <p:cNvPr id="19" name="Picture 18" descr="honda.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518919" y="-6372230"/>
            <a:ext cx="5105981" cy="3436325"/>
          </a:xfrm>
          <a:prstGeom prst="rect">
            <a:avLst/>
          </a:prstGeom>
        </p:spPr>
      </p:pic>
      <p:pic>
        <p:nvPicPr>
          <p:cNvPr id="20" name="Picture 19" descr="huawei-365x365.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09471" y="6575956"/>
            <a:ext cx="1756770" cy="1756770"/>
          </a:xfrm>
          <a:prstGeom prst="rect">
            <a:avLst/>
          </a:prstGeom>
        </p:spPr>
      </p:pic>
      <p:pic>
        <p:nvPicPr>
          <p:cNvPr id="21" name="Picture 20" descr="hyundai-1024x614.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230659" y="1204870"/>
            <a:ext cx="5239891" cy="3141888"/>
          </a:xfrm>
          <a:prstGeom prst="rect">
            <a:avLst/>
          </a:prstGeom>
        </p:spPr>
      </p:pic>
      <p:pic>
        <p:nvPicPr>
          <p:cNvPr id="22" name="Picture 21" descr="jaguar-landrover.jp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60746" y="9171088"/>
            <a:ext cx="6767592" cy="2402495"/>
          </a:xfrm>
          <a:prstGeom prst="rect">
            <a:avLst/>
          </a:prstGeom>
        </p:spPr>
      </p:pic>
      <p:pic>
        <p:nvPicPr>
          <p:cNvPr id="23" name="Picture 22" descr="microsoft.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874261" y="6230226"/>
            <a:ext cx="2992227" cy="3683432"/>
          </a:xfrm>
          <a:prstGeom prst="rect">
            <a:avLst/>
          </a:prstGeom>
        </p:spPr>
      </p:pic>
      <p:pic>
        <p:nvPicPr>
          <p:cNvPr id="24" name="Picture 23" descr="nissanrenault.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437445" y="7487688"/>
            <a:ext cx="4073707" cy="1767989"/>
          </a:xfrm>
          <a:prstGeom prst="rect">
            <a:avLst/>
          </a:prstGeom>
        </p:spPr>
      </p:pic>
      <p:pic>
        <p:nvPicPr>
          <p:cNvPr id="25" name="Picture 24" descr="tesla-1024x407.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346254" y="4012702"/>
            <a:ext cx="4263662" cy="1694639"/>
          </a:xfrm>
          <a:prstGeom prst="rect">
            <a:avLst/>
          </a:prstGeom>
        </p:spPr>
      </p:pic>
      <p:pic>
        <p:nvPicPr>
          <p:cNvPr id="26" name="Picture 25" descr="toyota-1024x837.jp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flipH="1">
            <a:off x="14708373" y="4338943"/>
            <a:ext cx="1810546" cy="1479909"/>
          </a:xfrm>
          <a:prstGeom prst="rect">
            <a:avLst/>
          </a:prstGeom>
        </p:spPr>
      </p:pic>
      <p:pic>
        <p:nvPicPr>
          <p:cNvPr id="27" name="Picture 26" descr="uber-1024x683.jp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967120" y="2083383"/>
            <a:ext cx="2883716" cy="1923416"/>
          </a:xfrm>
          <a:prstGeom prst="rect">
            <a:avLst/>
          </a:prstGeom>
        </p:spPr>
      </p:pic>
      <p:pic>
        <p:nvPicPr>
          <p:cNvPr id="28" name="Picture 27" descr="valeo-1024x447.jp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667502" y="-5919301"/>
            <a:ext cx="4040871" cy="1763935"/>
          </a:xfrm>
          <a:prstGeom prst="rect">
            <a:avLst/>
          </a:prstGeom>
        </p:spPr>
      </p:pic>
      <p:pic>
        <p:nvPicPr>
          <p:cNvPr id="29" name="Picture 28" descr="volkswagen.jp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7173801" y="7827120"/>
            <a:ext cx="1743816" cy="1778692"/>
          </a:xfrm>
          <a:prstGeom prst="rect">
            <a:avLst/>
          </a:prstGeom>
        </p:spPr>
      </p:pic>
      <p:pic>
        <p:nvPicPr>
          <p:cNvPr id="30" name="Picture 29" descr="volvo-1024x990.jp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8045709" y="3596293"/>
            <a:ext cx="1989472" cy="1923415"/>
          </a:xfrm>
          <a:prstGeom prst="rect">
            <a:avLst/>
          </a:prstGeom>
        </p:spPr>
      </p:pic>
      <p:pic>
        <p:nvPicPr>
          <p:cNvPr id="31" name="Picture 30" descr="waymo-1024x662.jp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346254" y="2275201"/>
            <a:ext cx="2521066" cy="1629830"/>
          </a:xfrm>
          <a:prstGeom prst="rect">
            <a:avLst/>
          </a:prstGeom>
        </p:spPr>
      </p:pic>
      <p:pic>
        <p:nvPicPr>
          <p:cNvPr id="32" name="Picture 31" descr="yutong-1024x604.png"/>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337791" y="8204238"/>
            <a:ext cx="2247963" cy="1325947"/>
          </a:xfrm>
          <a:prstGeom prst="rect">
            <a:avLst/>
          </a:prstGeom>
        </p:spPr>
      </p:pic>
    </p:spTree>
    <p:extLst>
      <p:ext uri="{BB962C8B-B14F-4D97-AF65-F5344CB8AC3E}">
        <p14:creationId xmlns:p14="http://schemas.microsoft.com/office/powerpoint/2010/main" val="2966317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664" y="216007"/>
            <a:ext cx="10515600" cy="1325563"/>
          </a:xfrm>
        </p:spPr>
        <p:txBody>
          <a:bodyPr>
            <a:noAutofit/>
          </a:bodyPr>
          <a:lstStyle/>
          <a:p>
            <a:r>
              <a:rPr lang="en-US" dirty="0">
                <a:solidFill>
                  <a:schemeClr val="bg1"/>
                </a:solidFill>
              </a:rPr>
              <a:t>WH</a:t>
            </a:r>
            <a:r>
              <a:rPr lang="en-US" dirty="0"/>
              <a:t>EN?</a:t>
            </a:r>
            <a:br>
              <a:rPr lang="en-US" dirty="0"/>
            </a:br>
            <a:r>
              <a:rPr lang="en-US" dirty="0"/>
              <a:t>What is possible?</a:t>
            </a:r>
          </a:p>
        </p:txBody>
      </p:sp>
      <p:sp>
        <p:nvSpPr>
          <p:cNvPr id="3" name="Content Placeholder 2"/>
          <p:cNvSpPr>
            <a:spLocks noGrp="1"/>
          </p:cNvSpPr>
          <p:nvPr>
            <p:ph idx="1"/>
          </p:nvPr>
        </p:nvSpPr>
        <p:spPr>
          <a:xfrm>
            <a:off x="838200" y="1570730"/>
            <a:ext cx="6183086" cy="4351338"/>
          </a:xfrm>
        </p:spPr>
        <p:txBody>
          <a:bodyPr/>
          <a:lstStyle/>
          <a:p>
            <a:r>
              <a:rPr lang="en-US" dirty="0"/>
              <a:t>By 2025 (?)</a:t>
            </a:r>
          </a:p>
          <a:p>
            <a:r>
              <a:rPr lang="en-US" dirty="0"/>
              <a:t>Potentially 95% of VMT by 2035.</a:t>
            </a:r>
          </a:p>
          <a:p>
            <a:r>
              <a:rPr lang="en-US" dirty="0"/>
              <a:t>Last 5% is going to be very difficult to achieve.</a:t>
            </a:r>
          </a:p>
          <a:p>
            <a:r>
              <a:rPr lang="en-US" dirty="0"/>
              <a:t>Is this possible?</a:t>
            </a:r>
          </a:p>
          <a:p>
            <a:pPr lvl="1"/>
            <a:r>
              <a:rPr lang="en-US" dirty="0"/>
              <a:t>Horses to cars:  10 years – early 1900s</a:t>
            </a:r>
          </a:p>
          <a:p>
            <a:pPr lvl="1"/>
            <a:r>
              <a:rPr lang="en-US" dirty="0"/>
              <a:t>But adoption of EVs is so slow!</a:t>
            </a:r>
          </a:p>
          <a:p>
            <a:pPr lvl="1"/>
            <a:r>
              <a:rPr lang="en-US" dirty="0"/>
              <a:t>Adoption of AVs will be rapid.</a:t>
            </a:r>
          </a:p>
        </p:txBody>
      </p:sp>
      <p:pic>
        <p:nvPicPr>
          <p:cNvPr id="11" name="Picture 10">
            <a:extLst>
              <a:ext uri="{FF2B5EF4-FFF2-40B4-BE49-F238E27FC236}">
                <a16:creationId xmlns:a16="http://schemas.microsoft.com/office/drawing/2014/main" id="{7C6B754F-4CC9-49D6-A4AE-E2E3F9F39470}"/>
              </a:ext>
            </a:extLst>
          </p:cNvPr>
          <p:cNvPicPr>
            <a:picLocks noChangeAspect="1"/>
          </p:cNvPicPr>
          <p:nvPr/>
        </p:nvPicPr>
        <p:blipFill rotWithShape="1">
          <a:blip r:embed="rId2"/>
          <a:srcRect t="8414"/>
          <a:stretch/>
        </p:blipFill>
        <p:spPr>
          <a:xfrm>
            <a:off x="7812723" y="2828101"/>
            <a:ext cx="2444323" cy="1480106"/>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pic>
        <p:nvPicPr>
          <p:cNvPr id="5" name="Picture 4">
            <a:extLst>
              <a:ext uri="{FF2B5EF4-FFF2-40B4-BE49-F238E27FC236}">
                <a16:creationId xmlns:a16="http://schemas.microsoft.com/office/drawing/2014/main" id="{3EB34E24-E81F-45D2-880F-36C8387776B1}"/>
              </a:ext>
            </a:extLst>
          </p:cNvPr>
          <p:cNvPicPr>
            <a:picLocks noChangeAspect="1"/>
          </p:cNvPicPr>
          <p:nvPr/>
        </p:nvPicPr>
        <p:blipFill rotWithShape="1">
          <a:blip r:embed="rId3"/>
          <a:srcRect t="13751"/>
          <a:stretch/>
        </p:blipFill>
        <p:spPr>
          <a:xfrm rot="782420">
            <a:off x="7965511" y="1282510"/>
            <a:ext cx="2444323" cy="1633644"/>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pic>
        <p:nvPicPr>
          <p:cNvPr id="9" name="Picture 8">
            <a:extLst>
              <a:ext uri="{FF2B5EF4-FFF2-40B4-BE49-F238E27FC236}">
                <a16:creationId xmlns:a16="http://schemas.microsoft.com/office/drawing/2014/main" id="{ADEA6771-FDB4-4361-B63F-B9E3CFC7AEA0}"/>
              </a:ext>
            </a:extLst>
          </p:cNvPr>
          <p:cNvPicPr>
            <a:picLocks noChangeAspect="1"/>
          </p:cNvPicPr>
          <p:nvPr/>
        </p:nvPicPr>
        <p:blipFill>
          <a:blip r:embed="rId4"/>
          <a:stretch>
            <a:fillRect/>
          </a:stretch>
        </p:blipFill>
        <p:spPr>
          <a:xfrm rot="775966">
            <a:off x="7614716" y="4417517"/>
            <a:ext cx="2634422" cy="1482803"/>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grpSp>
        <p:nvGrpSpPr>
          <p:cNvPr id="31" name="Group 30">
            <a:extLst>
              <a:ext uri="{FF2B5EF4-FFF2-40B4-BE49-F238E27FC236}">
                <a16:creationId xmlns:a16="http://schemas.microsoft.com/office/drawing/2014/main" id="{1FB4E3AB-1734-48BE-98BF-8250DE861A93}"/>
              </a:ext>
            </a:extLst>
          </p:cNvPr>
          <p:cNvGrpSpPr/>
          <p:nvPr/>
        </p:nvGrpSpPr>
        <p:grpSpPr>
          <a:xfrm>
            <a:off x="7027084" y="1187689"/>
            <a:ext cx="246888" cy="4506691"/>
            <a:chOff x="6918797" y="1283945"/>
            <a:chExt cx="246888" cy="4506691"/>
          </a:xfrm>
        </p:grpSpPr>
        <p:cxnSp>
          <p:nvCxnSpPr>
            <p:cNvPr id="13" name="Straight Arrow Connector 12">
              <a:extLst>
                <a:ext uri="{FF2B5EF4-FFF2-40B4-BE49-F238E27FC236}">
                  <a16:creationId xmlns:a16="http://schemas.microsoft.com/office/drawing/2014/main" id="{14E4D952-4F6F-4A5F-873B-FD571E765677}"/>
                </a:ext>
              </a:extLst>
            </p:cNvPr>
            <p:cNvCxnSpPr>
              <a:cxnSpLocks/>
            </p:cNvCxnSpPr>
            <p:nvPr/>
          </p:nvCxnSpPr>
          <p:spPr>
            <a:xfrm>
              <a:off x="7042241" y="1283945"/>
              <a:ext cx="0" cy="4506691"/>
            </a:xfrm>
            <a:prstGeom prst="straightConnector1">
              <a:avLst/>
            </a:prstGeom>
            <a:ln w="12700">
              <a:solidFill>
                <a:schemeClr val="accent2"/>
              </a:solidFill>
              <a:prstDash val="sysDot"/>
              <a:tailEnd type="non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9C8A1EA1-C73D-4380-B6FB-733142FF7283}"/>
                </a:ext>
              </a:extLst>
            </p:cNvPr>
            <p:cNvGrpSpPr>
              <a:grpSpLocks/>
            </p:cNvGrpSpPr>
            <p:nvPr/>
          </p:nvGrpSpPr>
          <p:grpSpPr>
            <a:xfrm>
              <a:off x="6918797" y="1975888"/>
              <a:ext cx="246888" cy="246888"/>
              <a:chOff x="6549787" y="2210533"/>
              <a:chExt cx="246888" cy="246888"/>
            </a:xfrm>
          </p:grpSpPr>
          <p:sp>
            <p:nvSpPr>
              <p:cNvPr id="16" name="Oval 15">
                <a:extLst>
                  <a:ext uri="{FF2B5EF4-FFF2-40B4-BE49-F238E27FC236}">
                    <a16:creationId xmlns:a16="http://schemas.microsoft.com/office/drawing/2014/main" id="{24C5B361-1EEE-461E-8E9F-7FCDDC5DB8C8}"/>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14338EB9-5EB4-4B00-94D5-BD09D9C53502}"/>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1D364901-79D5-445F-8E0A-D7CD0478FCAB}"/>
                </a:ext>
              </a:extLst>
            </p:cNvPr>
            <p:cNvGrpSpPr>
              <a:grpSpLocks/>
            </p:cNvGrpSpPr>
            <p:nvPr/>
          </p:nvGrpSpPr>
          <p:grpSpPr>
            <a:xfrm>
              <a:off x="6918797" y="3505681"/>
              <a:ext cx="246888" cy="246888"/>
              <a:chOff x="6549787" y="2210533"/>
              <a:chExt cx="246888" cy="246888"/>
            </a:xfrm>
          </p:grpSpPr>
          <p:sp>
            <p:nvSpPr>
              <p:cNvPr id="20" name="Oval 19">
                <a:extLst>
                  <a:ext uri="{FF2B5EF4-FFF2-40B4-BE49-F238E27FC236}">
                    <a16:creationId xmlns:a16="http://schemas.microsoft.com/office/drawing/2014/main" id="{77BDEB11-0CDC-4BE5-BA2D-FBE50BB83651}"/>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9A5C2CDE-2DC2-4F7A-94FE-DA19C01F790C}"/>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FAF56AC4-071C-43C4-9653-6F44C0758612}"/>
                </a:ext>
              </a:extLst>
            </p:cNvPr>
            <p:cNvGrpSpPr>
              <a:grpSpLocks/>
            </p:cNvGrpSpPr>
            <p:nvPr/>
          </p:nvGrpSpPr>
          <p:grpSpPr>
            <a:xfrm>
              <a:off x="6918797" y="5035475"/>
              <a:ext cx="246888" cy="246888"/>
              <a:chOff x="6549787" y="2210533"/>
              <a:chExt cx="246888" cy="246888"/>
            </a:xfrm>
          </p:grpSpPr>
          <p:sp>
            <p:nvSpPr>
              <p:cNvPr id="23" name="Oval 22">
                <a:extLst>
                  <a:ext uri="{FF2B5EF4-FFF2-40B4-BE49-F238E27FC236}">
                    <a16:creationId xmlns:a16="http://schemas.microsoft.com/office/drawing/2014/main" id="{5D9B90AB-11C3-4BB8-B632-69457B8D2511}"/>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F2E9049D-3C96-4B16-8376-F403154D9CAA}"/>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45363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9D772-EC95-DB44-B4EC-148C1488009D}"/>
              </a:ext>
            </a:extLst>
          </p:cNvPr>
          <p:cNvSpPr>
            <a:spLocks noGrp="1"/>
          </p:cNvSpPr>
          <p:nvPr>
            <p:ph type="title"/>
          </p:nvPr>
        </p:nvSpPr>
        <p:spPr/>
        <p:txBody>
          <a:bodyPr/>
          <a:lstStyle/>
          <a:p>
            <a:r>
              <a:rPr lang="en-US" dirty="0">
                <a:solidFill>
                  <a:schemeClr val="bg1"/>
                </a:solidFill>
              </a:rPr>
              <a:t>Rat</a:t>
            </a:r>
            <a:r>
              <a:rPr lang="en-US" dirty="0"/>
              <a:t>e of Technology Adoption – Faster!</a:t>
            </a:r>
          </a:p>
        </p:txBody>
      </p:sp>
      <p:pic>
        <p:nvPicPr>
          <p:cNvPr id="6" name="Content Placeholder 5" descr="Chart, line chart&#10;&#10;Description automatically generated">
            <a:extLst>
              <a:ext uri="{FF2B5EF4-FFF2-40B4-BE49-F238E27FC236}">
                <a16:creationId xmlns:a16="http://schemas.microsoft.com/office/drawing/2014/main" id="{5C4E9095-7D09-5C49-AB35-3F99C28186A8}"/>
              </a:ext>
            </a:extLst>
          </p:cNvPr>
          <p:cNvPicPr>
            <a:picLocks noGrp="1" noChangeAspect="1"/>
          </p:cNvPicPr>
          <p:nvPr>
            <p:ph idx="1"/>
          </p:nvPr>
        </p:nvPicPr>
        <p:blipFill>
          <a:blip r:embed="rId2" r:link="rId3"/>
          <a:stretch>
            <a:fillRect/>
          </a:stretch>
        </p:blipFill>
        <p:spPr>
          <a:xfrm>
            <a:off x="2056553" y="953510"/>
            <a:ext cx="8078894" cy="5276716"/>
          </a:xfrm>
        </p:spPr>
      </p:pic>
      <p:sp>
        <p:nvSpPr>
          <p:cNvPr id="4" name="Slide Number Placeholder 3">
            <a:extLst>
              <a:ext uri="{FF2B5EF4-FFF2-40B4-BE49-F238E27FC236}">
                <a16:creationId xmlns:a16="http://schemas.microsoft.com/office/drawing/2014/main" id="{DFA349B1-4BD3-9946-905C-A7C4B277E952}"/>
              </a:ext>
            </a:extLst>
          </p:cNvPr>
          <p:cNvSpPr>
            <a:spLocks noGrp="1"/>
          </p:cNvSpPr>
          <p:nvPr>
            <p:ph type="sldNum" sz="quarter" idx="12"/>
          </p:nvPr>
        </p:nvSpPr>
        <p:spPr/>
        <p:txBody>
          <a:bodyPr/>
          <a:lstStyle/>
          <a:p>
            <a:fld id="{D9F085D5-EC86-4F6A-B501-C1359CB39116}" type="slidenum">
              <a:rPr lang="en-GB" smtClean="0"/>
              <a:t>15</a:t>
            </a:fld>
            <a:endParaRPr lang="en-GB"/>
          </a:p>
        </p:txBody>
      </p:sp>
    </p:spTree>
    <p:extLst>
      <p:ext uri="{BB962C8B-B14F-4D97-AF65-F5344CB8AC3E}">
        <p14:creationId xmlns:p14="http://schemas.microsoft.com/office/powerpoint/2010/main" val="9782366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488" y="0"/>
            <a:ext cx="10515600" cy="1325563"/>
          </a:xfrm>
        </p:spPr>
        <p:txBody>
          <a:bodyPr/>
          <a:lstStyle/>
          <a:p>
            <a:r>
              <a:rPr lang="en-US" dirty="0">
                <a:solidFill>
                  <a:schemeClr val="bg1"/>
                </a:solidFill>
              </a:rPr>
              <a:t>For</a:t>
            </a:r>
            <a:r>
              <a:rPr lang="en-US" dirty="0"/>
              <a:t>ecast</a:t>
            </a:r>
          </a:p>
        </p:txBody>
      </p:sp>
      <p:sp>
        <p:nvSpPr>
          <p:cNvPr id="4" name="Slide Number Placeholder 3"/>
          <p:cNvSpPr>
            <a:spLocks noGrp="1"/>
          </p:cNvSpPr>
          <p:nvPr>
            <p:ph type="sldNum" sz="quarter" idx="12"/>
          </p:nvPr>
        </p:nvSpPr>
        <p:spPr/>
        <p:txBody>
          <a:bodyPr/>
          <a:lstStyle/>
          <a:p>
            <a:fld id="{D9F085D5-EC86-4F6A-B501-C1359CB39116}" type="slidenum">
              <a:rPr lang="en-GB" smtClean="0"/>
              <a:t>16</a:t>
            </a:fld>
            <a:endParaRPr lang="en-GB"/>
          </a:p>
        </p:txBody>
      </p:sp>
      <p:sp>
        <p:nvSpPr>
          <p:cNvPr id="7" name="TextBox 6"/>
          <p:cNvSpPr txBox="1"/>
          <p:nvPr/>
        </p:nvSpPr>
        <p:spPr>
          <a:xfrm>
            <a:off x="575913" y="2038016"/>
            <a:ext cx="2512376" cy="1938992"/>
          </a:xfrm>
          <a:prstGeom prst="rect">
            <a:avLst/>
          </a:prstGeom>
          <a:noFill/>
        </p:spPr>
        <p:txBody>
          <a:bodyPr wrap="none" rtlCol="0">
            <a:spAutoFit/>
          </a:bodyPr>
          <a:lstStyle/>
          <a:p>
            <a:r>
              <a:rPr lang="en-US" sz="2400" dirty="0"/>
              <a:t>Timing may be off.</a:t>
            </a:r>
          </a:p>
          <a:p>
            <a:endParaRPr lang="en-US" sz="2400" dirty="0"/>
          </a:p>
          <a:p>
            <a:r>
              <a:rPr lang="en-US" sz="2400" dirty="0"/>
              <a:t>But the point is:</a:t>
            </a:r>
          </a:p>
          <a:p>
            <a:endParaRPr lang="en-US" sz="2400" dirty="0"/>
          </a:p>
          <a:p>
            <a:r>
              <a:rPr lang="en-US" sz="2400" dirty="0"/>
              <a:t>RAPID ADOPTION!</a:t>
            </a:r>
          </a:p>
        </p:txBody>
      </p:sp>
      <p:pic>
        <p:nvPicPr>
          <p:cNvPr id="6" name="Picture 5" descr="SpeedOfAdop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9859" y="132914"/>
            <a:ext cx="6725069" cy="6202660"/>
          </a:xfrm>
          <a:prstGeom prst="rect">
            <a:avLst/>
          </a:prstGeom>
        </p:spPr>
      </p:pic>
      <p:sp>
        <p:nvSpPr>
          <p:cNvPr id="3" name="Rounded Rectangle 2">
            <a:extLst>
              <a:ext uri="{FF2B5EF4-FFF2-40B4-BE49-F238E27FC236}">
                <a16:creationId xmlns:a16="http://schemas.microsoft.com/office/drawing/2014/main" id="{49C156AB-59DE-7646-89C0-D074270D5630}"/>
              </a:ext>
            </a:extLst>
          </p:cNvPr>
          <p:cNvSpPr/>
          <p:nvPr/>
        </p:nvSpPr>
        <p:spPr>
          <a:xfrm>
            <a:off x="5433848" y="5286703"/>
            <a:ext cx="557049" cy="451945"/>
          </a:xfrm>
          <a:prstGeom prst="round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FF32761D-FFC7-C940-A0CC-7D02167BF0BF}"/>
              </a:ext>
            </a:extLst>
          </p:cNvPr>
          <p:cNvCxnSpPr>
            <a:cxnSpLocks/>
          </p:cNvCxnSpPr>
          <p:nvPr/>
        </p:nvCxnSpPr>
        <p:spPr>
          <a:xfrm flipH="1" flipV="1">
            <a:off x="5521569" y="4672394"/>
            <a:ext cx="105508" cy="486894"/>
          </a:xfrm>
          <a:prstGeom prst="line">
            <a:avLst/>
          </a:prstGeom>
          <a:ln w="63500">
            <a:head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D151F68-C0FD-FD49-9C75-E04210A40B55}"/>
              </a:ext>
            </a:extLst>
          </p:cNvPr>
          <p:cNvSpPr txBox="1"/>
          <p:nvPr/>
        </p:nvSpPr>
        <p:spPr>
          <a:xfrm>
            <a:off x="4360978" y="4083314"/>
            <a:ext cx="2426690" cy="461665"/>
          </a:xfrm>
          <a:prstGeom prst="rect">
            <a:avLst/>
          </a:prstGeom>
          <a:solidFill>
            <a:schemeClr val="bg1"/>
          </a:solidFill>
        </p:spPr>
        <p:txBody>
          <a:bodyPr wrap="none" rtlCol="0">
            <a:spAutoFit/>
          </a:bodyPr>
          <a:lstStyle/>
          <a:p>
            <a:r>
              <a:rPr lang="en-US" sz="2400" b="1" dirty="0"/>
              <a:t>The Big Unknown</a:t>
            </a:r>
          </a:p>
        </p:txBody>
      </p:sp>
    </p:spTree>
    <p:extLst>
      <p:ext uri="{BB962C8B-B14F-4D97-AF65-F5344CB8AC3E}">
        <p14:creationId xmlns:p14="http://schemas.microsoft.com/office/powerpoint/2010/main" val="233302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9F085D5-EC86-4F6A-B501-C1359CB39116}" type="slidenum">
              <a:rPr lang="en-GB" smtClean="0"/>
              <a:t>17</a:t>
            </a:fld>
            <a:endParaRPr lang="en-GB"/>
          </a:p>
        </p:txBody>
      </p:sp>
      <p:pic>
        <p:nvPicPr>
          <p:cNvPr id="4" name="Picture 3" descr="Screen Shot 2019-10-27 at 11.46.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387" y="859358"/>
            <a:ext cx="7105835" cy="1106048"/>
          </a:xfrm>
          <a:prstGeom prst="rect">
            <a:avLst/>
          </a:prstGeom>
        </p:spPr>
      </p:pic>
      <p:pic>
        <p:nvPicPr>
          <p:cNvPr id="5" name="Picture 4" descr="Screen Shot 2019-10-27 at 11.48.1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1380" y="2700232"/>
            <a:ext cx="8126220" cy="974749"/>
          </a:xfrm>
          <a:prstGeom prst="rect">
            <a:avLst/>
          </a:prstGeom>
        </p:spPr>
      </p:pic>
      <p:pic>
        <p:nvPicPr>
          <p:cNvPr id="6" name="Picture 5" descr="Screen Shot 2019-10-27 at 11.49.3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925" y="4292599"/>
            <a:ext cx="9307279" cy="1587917"/>
          </a:xfrm>
          <a:prstGeom prst="rect">
            <a:avLst/>
          </a:prstGeom>
        </p:spPr>
      </p:pic>
    </p:spTree>
    <p:extLst>
      <p:ext uri="{BB962C8B-B14F-4D97-AF65-F5344CB8AC3E}">
        <p14:creationId xmlns:p14="http://schemas.microsoft.com/office/powerpoint/2010/main" val="354490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will the future look like?</a:t>
            </a:r>
          </a:p>
        </p:txBody>
      </p:sp>
    </p:spTree>
    <p:extLst>
      <p:ext uri="{BB962C8B-B14F-4D97-AF65-F5344CB8AC3E}">
        <p14:creationId xmlns:p14="http://schemas.microsoft.com/office/powerpoint/2010/main" val="15347680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2067" y="0"/>
            <a:ext cx="10515600" cy="1325563"/>
          </a:xfrm>
        </p:spPr>
        <p:txBody>
          <a:bodyPr/>
          <a:lstStyle/>
          <a:p>
            <a:r>
              <a:rPr lang="en-US" dirty="0">
                <a:solidFill>
                  <a:schemeClr val="bg1"/>
                </a:solidFill>
              </a:rPr>
              <a:t>Thi</a:t>
            </a:r>
            <a:r>
              <a:rPr lang="en-US" dirty="0"/>
              <a:t>s:</a:t>
            </a:r>
          </a:p>
        </p:txBody>
      </p:sp>
      <p:pic>
        <p:nvPicPr>
          <p:cNvPr id="4" name="Content Placeholder 3"/>
          <p:cNvPicPr>
            <a:picLocks noGrp="1" noChangeAspect="1"/>
          </p:cNvPicPr>
          <p:nvPr>
            <p:ph idx="1"/>
          </p:nvPr>
        </p:nvPicPr>
        <p:blipFill>
          <a:blip r:embed="rId2"/>
          <a:stretch>
            <a:fillRect/>
          </a:stretch>
        </p:blipFill>
        <p:spPr>
          <a:xfrm>
            <a:off x="12523068" y="1790289"/>
            <a:ext cx="2821210" cy="18653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stretch>
            <a:fillRect/>
          </a:stretch>
        </p:blipFill>
        <p:spPr>
          <a:xfrm>
            <a:off x="17434342" y="18392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a:stretch>
            <a:fillRect/>
          </a:stretch>
        </p:blipFill>
        <p:spPr>
          <a:xfrm>
            <a:off x="12523068" y="41379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5"/>
          <a:stretch>
            <a:fillRect/>
          </a:stretch>
        </p:blipFill>
        <p:spPr>
          <a:xfrm>
            <a:off x="17434342" y="4088103"/>
            <a:ext cx="2821210" cy="1870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6"/>
          <a:stretch>
            <a:fillRect/>
          </a:stretch>
        </p:blipFill>
        <p:spPr>
          <a:xfrm>
            <a:off x="14978702" y="2587635"/>
            <a:ext cx="2821210" cy="1891314"/>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grpSp>
        <p:nvGrpSpPr>
          <p:cNvPr id="18" name="Group 17">
            <a:extLst>
              <a:ext uri="{FF2B5EF4-FFF2-40B4-BE49-F238E27FC236}">
                <a16:creationId xmlns:a16="http://schemas.microsoft.com/office/drawing/2014/main" id="{BBB502FA-5A03-4D79-8C80-05E3F42D35F9}"/>
              </a:ext>
            </a:extLst>
          </p:cNvPr>
          <p:cNvGrpSpPr>
            <a:grpSpLocks/>
          </p:cNvGrpSpPr>
          <p:nvPr/>
        </p:nvGrpSpPr>
        <p:grpSpPr>
          <a:xfrm>
            <a:off x="2000250" y="1076083"/>
            <a:ext cx="8191500" cy="4730036"/>
            <a:chOff x="838200" y="593243"/>
            <a:chExt cx="9291612" cy="5365276"/>
          </a:xfrm>
        </p:grpSpPr>
        <p:pic>
          <p:nvPicPr>
            <p:cNvPr id="9" name="Picture 8">
              <a:extLst>
                <a:ext uri="{FF2B5EF4-FFF2-40B4-BE49-F238E27FC236}">
                  <a16:creationId xmlns:a16="http://schemas.microsoft.com/office/drawing/2014/main" id="{9CE4CBB3-8473-437B-81F6-04677D6A9D2A}"/>
                </a:ext>
              </a:extLst>
            </p:cNvPr>
            <p:cNvPicPr>
              <a:picLocks noChangeAspect="1"/>
            </p:cNvPicPr>
            <p:nvPr/>
          </p:nvPicPr>
          <p:blipFill>
            <a:blip r:embed="rId7"/>
            <a:stretch>
              <a:fillRect/>
            </a:stretch>
          </p:blipFill>
          <p:spPr>
            <a:xfrm>
              <a:off x="6362623" y="3566497"/>
              <a:ext cx="3462389" cy="2308259"/>
            </a:xfrm>
            <a:prstGeom prst="roundRect">
              <a:avLst>
                <a:gd name="adj" fmla="val 8594"/>
              </a:avLst>
            </a:prstGeom>
            <a:solidFill>
              <a:srgbClr val="FFFFFF">
                <a:shade val="85000"/>
              </a:srgbClr>
            </a:solidFill>
            <a:ln>
              <a:solidFill>
                <a:schemeClr val="accent1"/>
              </a:solidFill>
            </a:ln>
            <a:effectLst/>
          </p:spPr>
        </p:pic>
        <p:pic>
          <p:nvPicPr>
            <p:cNvPr id="11" name="Picture 10">
              <a:extLst>
                <a:ext uri="{FF2B5EF4-FFF2-40B4-BE49-F238E27FC236}">
                  <a16:creationId xmlns:a16="http://schemas.microsoft.com/office/drawing/2014/main" id="{565AAC10-552D-405D-BCD3-D386DDE7C201}"/>
                </a:ext>
              </a:extLst>
            </p:cNvPr>
            <p:cNvPicPr>
              <a:picLocks noChangeAspect="1"/>
            </p:cNvPicPr>
            <p:nvPr/>
          </p:nvPicPr>
          <p:blipFill rotWithShape="1">
            <a:blip r:embed="rId8"/>
            <a:srcRect l="9635"/>
            <a:stretch/>
          </p:blipFill>
          <p:spPr>
            <a:xfrm>
              <a:off x="838200" y="3754507"/>
              <a:ext cx="3632204" cy="2204012"/>
            </a:xfrm>
            <a:prstGeom prst="roundRect">
              <a:avLst>
                <a:gd name="adj" fmla="val 8594"/>
              </a:avLst>
            </a:prstGeom>
            <a:solidFill>
              <a:srgbClr val="FFFFFF">
                <a:shade val="85000"/>
              </a:srgbClr>
            </a:solidFill>
            <a:ln>
              <a:solidFill>
                <a:schemeClr val="accent1"/>
              </a:solidFill>
            </a:ln>
            <a:effectLst/>
          </p:spPr>
        </p:pic>
        <p:pic>
          <p:nvPicPr>
            <p:cNvPr id="15" name="Picture 14">
              <a:extLst>
                <a:ext uri="{FF2B5EF4-FFF2-40B4-BE49-F238E27FC236}">
                  <a16:creationId xmlns:a16="http://schemas.microsoft.com/office/drawing/2014/main" id="{D5617708-354B-424B-8007-8DC3BE0B8C39}"/>
                </a:ext>
              </a:extLst>
            </p:cNvPr>
            <p:cNvPicPr>
              <a:picLocks noChangeAspect="1"/>
            </p:cNvPicPr>
            <p:nvPr/>
          </p:nvPicPr>
          <p:blipFill>
            <a:blip r:embed="rId9"/>
            <a:stretch>
              <a:fillRect/>
            </a:stretch>
          </p:blipFill>
          <p:spPr>
            <a:xfrm>
              <a:off x="1823171" y="1074521"/>
              <a:ext cx="3491242" cy="2308259"/>
            </a:xfrm>
            <a:prstGeom prst="roundRect">
              <a:avLst>
                <a:gd name="adj" fmla="val 8594"/>
              </a:avLst>
            </a:prstGeom>
            <a:solidFill>
              <a:srgbClr val="FFFFFF">
                <a:shade val="85000"/>
              </a:srgbClr>
            </a:solidFill>
            <a:ln>
              <a:solidFill>
                <a:schemeClr val="accent1"/>
              </a:solidFill>
            </a:ln>
            <a:effectLst/>
          </p:spPr>
        </p:pic>
        <p:pic>
          <p:nvPicPr>
            <p:cNvPr id="17" name="Picture 16">
              <a:extLst>
                <a:ext uri="{FF2B5EF4-FFF2-40B4-BE49-F238E27FC236}">
                  <a16:creationId xmlns:a16="http://schemas.microsoft.com/office/drawing/2014/main" id="{0EA90AD0-0B07-4EDD-BD4F-C06E14C1905D}"/>
                </a:ext>
              </a:extLst>
            </p:cNvPr>
            <p:cNvPicPr>
              <a:picLocks noChangeAspect="1"/>
            </p:cNvPicPr>
            <p:nvPr/>
          </p:nvPicPr>
          <p:blipFill>
            <a:blip r:embed="rId10"/>
            <a:stretch>
              <a:fillRect/>
            </a:stretch>
          </p:blipFill>
          <p:spPr>
            <a:xfrm>
              <a:off x="6650534" y="593243"/>
              <a:ext cx="3479278" cy="2308259"/>
            </a:xfrm>
            <a:prstGeom prst="roundRect">
              <a:avLst>
                <a:gd name="adj" fmla="val 8594"/>
              </a:avLst>
            </a:prstGeom>
            <a:solidFill>
              <a:srgbClr val="FFFFFF">
                <a:shade val="85000"/>
              </a:srgbClr>
            </a:solidFill>
            <a:ln>
              <a:solidFill>
                <a:schemeClr val="accent1"/>
              </a:solidFill>
            </a:ln>
            <a:effectLst/>
          </p:spPr>
        </p:pic>
        <p:pic>
          <p:nvPicPr>
            <p:cNvPr id="13" name="Picture 12">
              <a:extLst>
                <a:ext uri="{FF2B5EF4-FFF2-40B4-BE49-F238E27FC236}">
                  <a16:creationId xmlns:a16="http://schemas.microsoft.com/office/drawing/2014/main" id="{EB629BD4-42A9-4FC1-BF8F-8980DF585626}"/>
                </a:ext>
              </a:extLst>
            </p:cNvPr>
            <p:cNvPicPr>
              <a:picLocks noChangeAspect="1"/>
            </p:cNvPicPr>
            <p:nvPr/>
          </p:nvPicPr>
          <p:blipFill>
            <a:blip r:embed="rId11"/>
            <a:stretch>
              <a:fillRect/>
            </a:stretch>
          </p:blipFill>
          <p:spPr>
            <a:xfrm>
              <a:off x="4029843" y="2412368"/>
              <a:ext cx="3231563" cy="2308259"/>
            </a:xfrm>
            <a:prstGeom prst="roundRect">
              <a:avLst>
                <a:gd name="adj" fmla="val 8594"/>
              </a:avLst>
            </a:prstGeom>
            <a:solidFill>
              <a:srgbClr val="FFFFFF">
                <a:shade val="85000"/>
              </a:srgbClr>
            </a:solidFill>
            <a:ln>
              <a:solidFill>
                <a:schemeClr val="accent1"/>
              </a:solidFill>
            </a:ln>
            <a:effectLst/>
          </p:spPr>
        </p:pic>
      </p:grpSp>
    </p:spTree>
    <p:extLst>
      <p:ext uri="{BB962C8B-B14F-4D97-AF65-F5344CB8AC3E}">
        <p14:creationId xmlns:p14="http://schemas.microsoft.com/office/powerpoint/2010/main" val="1887802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C583D-6AE7-4448-AEDD-FE436474CED0}"/>
              </a:ext>
            </a:extLst>
          </p:cNvPr>
          <p:cNvSpPr>
            <a:spLocks noGrp="1"/>
          </p:cNvSpPr>
          <p:nvPr>
            <p:ph type="title"/>
          </p:nvPr>
        </p:nvSpPr>
        <p:spPr/>
        <p:txBody>
          <a:bodyPr/>
          <a:lstStyle/>
          <a:p>
            <a:r>
              <a:rPr lang="en-US" dirty="0"/>
              <a:t> </a:t>
            </a:r>
            <a:r>
              <a:rPr lang="en-US" dirty="0">
                <a:solidFill>
                  <a:schemeClr val="bg1"/>
                </a:solidFill>
              </a:rPr>
              <a:t>Na</a:t>
            </a:r>
            <a:r>
              <a:rPr lang="en-US" dirty="0"/>
              <a:t>tional Economic Education Delegation</a:t>
            </a:r>
          </a:p>
        </p:txBody>
      </p:sp>
      <p:sp>
        <p:nvSpPr>
          <p:cNvPr id="3" name="Content Placeholder 2">
            <a:extLst>
              <a:ext uri="{FF2B5EF4-FFF2-40B4-BE49-F238E27FC236}">
                <a16:creationId xmlns:a16="http://schemas.microsoft.com/office/drawing/2014/main" id="{850F53A3-25E4-514D-9477-7626E8A821B7}"/>
              </a:ext>
            </a:extLst>
          </p:cNvPr>
          <p:cNvSpPr>
            <a:spLocks noGrp="1"/>
          </p:cNvSpPr>
          <p:nvPr>
            <p:ph idx="1"/>
          </p:nvPr>
        </p:nvSpPr>
        <p:spPr/>
        <p:txBody>
          <a:bodyPr>
            <a:normAutofit lnSpcReduction="10000"/>
          </a:bodyPr>
          <a:lstStyle/>
          <a:p>
            <a:r>
              <a:rPr lang="en-US" dirty="0"/>
              <a:t>Vision</a:t>
            </a:r>
          </a:p>
          <a:p>
            <a:pPr lvl="1"/>
            <a:r>
              <a:rPr lang="en-US" dirty="0"/>
              <a:t>One day, the public discussion of policy issues will be grounded in an accurate perception of the underlying economic principles and data.</a:t>
            </a:r>
          </a:p>
          <a:p>
            <a:pPr lvl="1"/>
            <a:endParaRPr lang="en-US" dirty="0"/>
          </a:p>
          <a:p>
            <a:r>
              <a:rPr lang="en-US" dirty="0"/>
              <a:t>Mission</a:t>
            </a:r>
          </a:p>
          <a:p>
            <a:pPr lvl="1"/>
            <a:r>
              <a:rPr lang="en-US" dirty="0">
                <a:solidFill>
                  <a:schemeClr val="tx1"/>
                </a:solidFill>
                <a:latin typeface="Calibri" panose="020F0502020204030204" pitchFamily="34" charset="0"/>
                <a:cs typeface="Calibri" panose="020F0502020204030204" pitchFamily="34" charset="0"/>
              </a:rPr>
              <a:t>NEED unites the skills and knowledge of </a:t>
            </a:r>
            <a:r>
              <a:rPr lang="en-US">
                <a:solidFill>
                  <a:schemeClr val="tx1"/>
                </a:solidFill>
                <a:latin typeface="Calibri" panose="020F0502020204030204" pitchFamily="34" charset="0"/>
                <a:cs typeface="Calibri" panose="020F0502020204030204" pitchFamily="34" charset="0"/>
              </a:rPr>
              <a:t>a vast </a:t>
            </a:r>
            <a:r>
              <a:rPr lang="en-US" dirty="0">
                <a:solidFill>
                  <a:schemeClr val="tx1"/>
                </a:solidFill>
                <a:latin typeface="Calibri" panose="020F0502020204030204" pitchFamily="34" charset="0"/>
                <a:cs typeface="Calibri" panose="020F0502020204030204" pitchFamily="34" charset="0"/>
              </a:rPr>
              <a:t>network of professional economists to promote understanding of the economics of policy issues in the United States.</a:t>
            </a:r>
          </a:p>
          <a:p>
            <a:pPr lvl="1"/>
            <a:endParaRPr lang="en-US" dirty="0"/>
          </a:p>
          <a:p>
            <a:r>
              <a:rPr lang="en-US" dirty="0"/>
              <a:t>NEED Presentations</a:t>
            </a:r>
          </a:p>
          <a:p>
            <a:pPr lvl="1"/>
            <a:r>
              <a:rPr lang="en-US" dirty="0"/>
              <a:t>Are </a:t>
            </a:r>
            <a:r>
              <a:rPr lang="en-US" b="1" dirty="0"/>
              <a:t>nonpartisan</a:t>
            </a:r>
            <a:r>
              <a:rPr lang="en-US" dirty="0"/>
              <a:t> and intended to reflect the consensus of the economics profession.</a:t>
            </a:r>
          </a:p>
        </p:txBody>
      </p:sp>
      <p:sp>
        <p:nvSpPr>
          <p:cNvPr id="4" name="Slide Number Placeholder 3">
            <a:extLst>
              <a:ext uri="{FF2B5EF4-FFF2-40B4-BE49-F238E27FC236}">
                <a16:creationId xmlns:a16="http://schemas.microsoft.com/office/drawing/2014/main" id="{B129E664-8C6A-8F44-80D0-F3209C458790}"/>
              </a:ext>
            </a:extLst>
          </p:cNvPr>
          <p:cNvSpPr>
            <a:spLocks noGrp="1"/>
          </p:cNvSpPr>
          <p:nvPr>
            <p:ph type="sldNum" sz="quarter" idx="12"/>
          </p:nvPr>
        </p:nvSpPr>
        <p:spPr/>
        <p:txBody>
          <a:bodyPr/>
          <a:lstStyle/>
          <a:p>
            <a:fld id="{D9F085D5-EC86-4F6A-B501-C1359CB39116}" type="slidenum">
              <a:rPr lang="en-GB" smtClean="0"/>
              <a:t>2</a:t>
            </a:fld>
            <a:endParaRPr lang="en-GB"/>
          </a:p>
        </p:txBody>
      </p:sp>
    </p:spTree>
    <p:extLst>
      <p:ext uri="{BB962C8B-B14F-4D97-AF65-F5344CB8AC3E}">
        <p14:creationId xmlns:p14="http://schemas.microsoft.com/office/powerpoint/2010/main" val="1566639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C1BE7DB-A22E-4DD0-8EDF-2B3AFF315B46}"/>
              </a:ext>
            </a:extLst>
          </p:cNvPr>
          <p:cNvPicPr>
            <a:picLocks noChangeAspect="1"/>
          </p:cNvPicPr>
          <p:nvPr/>
        </p:nvPicPr>
        <p:blipFill>
          <a:blip r:embed="rId2"/>
          <a:stretch>
            <a:fillRect/>
          </a:stretch>
        </p:blipFill>
        <p:spPr>
          <a:xfrm flipH="1">
            <a:off x="3048000" y="1590202"/>
            <a:ext cx="6096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775854" y="0"/>
            <a:ext cx="10515600" cy="1325563"/>
          </a:xfrm>
        </p:spPr>
        <p:txBody>
          <a:bodyPr/>
          <a:lstStyle/>
          <a:p>
            <a:r>
              <a:rPr lang="en-US" dirty="0">
                <a:solidFill>
                  <a:schemeClr val="bg1"/>
                </a:solidFill>
              </a:rPr>
              <a:t>But</a:t>
            </a:r>
            <a:r>
              <a:rPr lang="en-US" dirty="0"/>
              <a:t>, will it be:</a:t>
            </a:r>
          </a:p>
        </p:txBody>
      </p:sp>
      <p:pic>
        <p:nvPicPr>
          <p:cNvPr id="8" name="Picture 7">
            <a:extLst>
              <a:ext uri="{FF2B5EF4-FFF2-40B4-BE49-F238E27FC236}">
                <a16:creationId xmlns:a16="http://schemas.microsoft.com/office/drawing/2014/main" id="{C2E96709-639C-4112-91CB-6C136E6FFFCE}"/>
              </a:ext>
            </a:extLst>
          </p:cNvPr>
          <p:cNvPicPr>
            <a:picLocks noChangeAspect="1"/>
          </p:cNvPicPr>
          <p:nvPr/>
        </p:nvPicPr>
        <p:blipFill>
          <a:blip r:embed="rId3"/>
          <a:stretch>
            <a:fillRect/>
          </a:stretch>
        </p:blipFill>
        <p:spPr>
          <a:xfrm>
            <a:off x="863600" y="7367918"/>
            <a:ext cx="4368800" cy="3318076"/>
          </a:xfrm>
          <a:prstGeom prst="rect">
            <a:avLst/>
          </a:prstGeom>
        </p:spPr>
      </p:pic>
      <p:pic>
        <p:nvPicPr>
          <p:cNvPr id="14" name="Picture 13">
            <a:extLst>
              <a:ext uri="{FF2B5EF4-FFF2-40B4-BE49-F238E27FC236}">
                <a16:creationId xmlns:a16="http://schemas.microsoft.com/office/drawing/2014/main" id="{B5510918-6EAA-4501-8775-246BCD8AE1A7}"/>
              </a:ext>
            </a:extLst>
          </p:cNvPr>
          <p:cNvPicPr>
            <a:picLocks noChangeAspect="1"/>
          </p:cNvPicPr>
          <p:nvPr/>
        </p:nvPicPr>
        <p:blipFill>
          <a:blip r:embed="rId4"/>
          <a:stretch>
            <a:fillRect/>
          </a:stretch>
        </p:blipFill>
        <p:spPr>
          <a:xfrm>
            <a:off x="5448300" y="7367918"/>
            <a:ext cx="6743700" cy="3048000"/>
          </a:xfrm>
          <a:prstGeom prst="rect">
            <a:avLst/>
          </a:prstGeom>
        </p:spPr>
      </p:pic>
      <p:sp>
        <p:nvSpPr>
          <p:cNvPr id="7" name="Content Placeholder 2">
            <a:extLst>
              <a:ext uri="{FF2B5EF4-FFF2-40B4-BE49-F238E27FC236}">
                <a16:creationId xmlns:a16="http://schemas.microsoft.com/office/drawing/2014/main" id="{EB315240-8510-4947-B846-EF7CAE9B1294}"/>
              </a:ext>
            </a:extLst>
          </p:cNvPr>
          <p:cNvSpPr txBox="1">
            <a:spLocks/>
          </p:cNvSpPr>
          <p:nvPr/>
        </p:nvSpPr>
        <p:spPr>
          <a:xfrm>
            <a:off x="3610423" y="2957755"/>
            <a:ext cx="18886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Heaven?     </a:t>
            </a:r>
          </a:p>
        </p:txBody>
      </p:sp>
      <p:sp>
        <p:nvSpPr>
          <p:cNvPr id="9" name="Content Placeholder 2">
            <a:extLst>
              <a:ext uri="{FF2B5EF4-FFF2-40B4-BE49-F238E27FC236}">
                <a16:creationId xmlns:a16="http://schemas.microsoft.com/office/drawing/2014/main" id="{05D5D66B-08B0-4BC0-9A5A-4BDAAD2E4E17}"/>
              </a:ext>
            </a:extLst>
          </p:cNvPr>
          <p:cNvSpPr txBox="1">
            <a:spLocks/>
          </p:cNvSpPr>
          <p:nvPr/>
        </p:nvSpPr>
        <p:spPr>
          <a:xfrm>
            <a:off x="5383884" y="2957755"/>
            <a:ext cx="13552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solidFill>
                  <a:schemeClr val="bg1"/>
                </a:solidFill>
              </a:rPr>
              <a:t>OR</a:t>
            </a:r>
            <a:endParaRPr lang="en-US" sz="3600" dirty="0"/>
          </a:p>
        </p:txBody>
      </p:sp>
      <p:sp>
        <p:nvSpPr>
          <p:cNvPr id="10" name="Content Placeholder 2">
            <a:extLst>
              <a:ext uri="{FF2B5EF4-FFF2-40B4-BE49-F238E27FC236}">
                <a16:creationId xmlns:a16="http://schemas.microsoft.com/office/drawing/2014/main" id="{2E267BDB-D5C1-4AA5-AE1F-4FF578209343}"/>
              </a:ext>
            </a:extLst>
          </p:cNvPr>
          <p:cNvSpPr txBox="1">
            <a:spLocks/>
          </p:cNvSpPr>
          <p:nvPr/>
        </p:nvSpPr>
        <p:spPr>
          <a:xfrm>
            <a:off x="6988623" y="2957755"/>
            <a:ext cx="13171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Hell?</a:t>
            </a:r>
          </a:p>
        </p:txBody>
      </p:sp>
    </p:spTree>
    <p:extLst>
      <p:ext uri="{BB962C8B-B14F-4D97-AF65-F5344CB8AC3E}">
        <p14:creationId xmlns:p14="http://schemas.microsoft.com/office/powerpoint/2010/main" val="10497621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345" y="0"/>
            <a:ext cx="10515600" cy="1325563"/>
          </a:xfrm>
        </p:spPr>
        <p:txBody>
          <a:bodyPr/>
          <a:lstStyle/>
          <a:p>
            <a:pPr>
              <a:tabLst>
                <a:tab pos="2808288" algn="l"/>
              </a:tabLst>
            </a:pPr>
            <a:r>
              <a:rPr lang="en-US" dirty="0">
                <a:solidFill>
                  <a:schemeClr val="bg1"/>
                </a:solidFill>
              </a:rPr>
              <a:t>Hel</a:t>
            </a:r>
            <a:r>
              <a:rPr lang="en-US" dirty="0"/>
              <a:t>l</a:t>
            </a:r>
          </a:p>
        </p:txBody>
      </p:sp>
      <p:sp>
        <p:nvSpPr>
          <p:cNvPr id="3" name="Content Placeholder 2"/>
          <p:cNvSpPr>
            <a:spLocks noGrp="1"/>
          </p:cNvSpPr>
          <p:nvPr>
            <p:ph sz="half" idx="1"/>
          </p:nvPr>
        </p:nvSpPr>
        <p:spPr>
          <a:xfrm>
            <a:off x="838199" y="1325563"/>
            <a:ext cx="5388429" cy="4529579"/>
          </a:xfrm>
        </p:spPr>
        <p:txBody>
          <a:bodyPr>
            <a:normAutofit/>
          </a:bodyPr>
          <a:lstStyle/>
          <a:p>
            <a:r>
              <a:rPr lang="en-US" dirty="0"/>
              <a:t>Primarily individual private car ownership</a:t>
            </a:r>
          </a:p>
          <a:p>
            <a:pPr lvl="1">
              <a:buClr>
                <a:srgbClr val="0C4C88"/>
              </a:buClr>
              <a:buSzPct val="80000"/>
              <a:buFont typeface="Wingdings" panose="05000000000000000000" pitchFamily="2" charset="2"/>
              <a:buChar char="§"/>
            </a:pPr>
            <a:r>
              <a:rPr lang="en-US" dirty="0"/>
              <a:t>Much as today.</a:t>
            </a:r>
          </a:p>
          <a:p>
            <a:r>
              <a:rPr lang="en-US" dirty="0"/>
              <a:t>Internal combustion engines</a:t>
            </a:r>
          </a:p>
          <a:p>
            <a:endParaRPr lang="en-US" dirty="0"/>
          </a:p>
          <a:p>
            <a:r>
              <a:rPr lang="en-US" dirty="0"/>
              <a:t>Why Hell?</a:t>
            </a:r>
          </a:p>
          <a:p>
            <a:pPr lvl="1">
              <a:buClr>
                <a:srgbClr val="0C4C88"/>
              </a:buClr>
              <a:buSzPct val="80000"/>
              <a:buFont typeface="Wingdings" panose="05000000000000000000" pitchFamily="2" charset="2"/>
              <a:buChar char="§"/>
            </a:pPr>
            <a:r>
              <a:rPr lang="en-US" dirty="0"/>
              <a:t>Dramatically increased VMT and       pollution.</a:t>
            </a:r>
          </a:p>
          <a:p>
            <a:pPr lvl="1">
              <a:buClr>
                <a:srgbClr val="0C4C88"/>
              </a:buClr>
              <a:buSzPct val="80000"/>
              <a:buFont typeface="Wingdings" panose="05000000000000000000" pitchFamily="2" charset="2"/>
              <a:buChar char="§"/>
            </a:pPr>
            <a:r>
              <a:rPr lang="en-US" dirty="0"/>
              <a:t>Potentially increased congestion</a:t>
            </a:r>
          </a:p>
          <a:p>
            <a:pPr lvl="1">
              <a:buClr>
                <a:srgbClr val="0C4C88"/>
              </a:buClr>
              <a:buSzPct val="80000"/>
              <a:buFont typeface="Wingdings" panose="05000000000000000000" pitchFamily="2" charset="2"/>
              <a:buChar char="§"/>
            </a:pPr>
            <a:r>
              <a:rPr lang="en-US" dirty="0"/>
              <a:t>Parking.</a:t>
            </a:r>
          </a:p>
        </p:txBody>
      </p:sp>
      <p:pic>
        <p:nvPicPr>
          <p:cNvPr id="9" name="Picture 8">
            <a:extLst>
              <a:ext uri="{FF2B5EF4-FFF2-40B4-BE49-F238E27FC236}">
                <a16:creationId xmlns:a16="http://schemas.microsoft.com/office/drawing/2014/main" id="{D39A0200-3997-46B9-B0D7-531DE87F12ED}"/>
              </a:ext>
            </a:extLst>
          </p:cNvPr>
          <p:cNvPicPr>
            <a:picLocks noChangeAspect="1"/>
          </p:cNvPicPr>
          <p:nvPr/>
        </p:nvPicPr>
        <p:blipFill>
          <a:blip r:embed="rId2"/>
          <a:stretch>
            <a:fillRect/>
          </a:stretch>
        </p:blipFill>
        <p:spPr>
          <a:xfrm>
            <a:off x="6226629" y="1872343"/>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146459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4C265-D407-F940-9793-0FDFEB2244B6}"/>
              </a:ext>
            </a:extLst>
          </p:cNvPr>
          <p:cNvSpPr>
            <a:spLocks noGrp="1"/>
          </p:cNvSpPr>
          <p:nvPr>
            <p:ph type="title"/>
          </p:nvPr>
        </p:nvSpPr>
        <p:spPr/>
        <p:txBody>
          <a:bodyPr/>
          <a:lstStyle/>
          <a:p>
            <a:r>
              <a:rPr lang="en-US" dirty="0">
                <a:solidFill>
                  <a:schemeClr val="bg1"/>
                </a:solidFill>
              </a:rPr>
              <a:t>Tw</a:t>
            </a:r>
            <a:r>
              <a:rPr lang="en-US" dirty="0"/>
              <a:t>o Adults and a Child: Morning Miles</a:t>
            </a:r>
          </a:p>
        </p:txBody>
      </p:sp>
      <p:sp>
        <p:nvSpPr>
          <p:cNvPr id="5" name="Slide Number Placeholder 4">
            <a:extLst>
              <a:ext uri="{FF2B5EF4-FFF2-40B4-BE49-F238E27FC236}">
                <a16:creationId xmlns:a16="http://schemas.microsoft.com/office/drawing/2014/main" id="{9E5C7229-8536-3247-8AFA-1E44851CC297}"/>
              </a:ext>
            </a:extLst>
          </p:cNvPr>
          <p:cNvSpPr>
            <a:spLocks noGrp="1"/>
          </p:cNvSpPr>
          <p:nvPr>
            <p:ph type="sldNum" sz="quarter" idx="12"/>
          </p:nvPr>
        </p:nvSpPr>
        <p:spPr/>
        <p:txBody>
          <a:bodyPr/>
          <a:lstStyle/>
          <a:p>
            <a:fld id="{D9F085D5-EC86-4F6A-B501-C1359CB39116}" type="slidenum">
              <a:rPr lang="en-GB" smtClean="0"/>
              <a:t>22</a:t>
            </a:fld>
            <a:endParaRPr lang="en-GB"/>
          </a:p>
        </p:txBody>
      </p:sp>
      <p:sp>
        <p:nvSpPr>
          <p:cNvPr id="6" name="Rectangle 5">
            <a:extLst>
              <a:ext uri="{FF2B5EF4-FFF2-40B4-BE49-F238E27FC236}">
                <a16:creationId xmlns:a16="http://schemas.microsoft.com/office/drawing/2014/main" id="{FC3AD1D9-9F8A-7F41-BD72-AB8053D10EA5}"/>
              </a:ext>
            </a:extLst>
          </p:cNvPr>
          <p:cNvSpPr/>
          <p:nvPr/>
        </p:nvSpPr>
        <p:spPr>
          <a:xfrm>
            <a:off x="4010308" y="1236209"/>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2D2C04-5403-EF41-98A0-7C267862CE0A}"/>
              </a:ext>
            </a:extLst>
          </p:cNvPr>
          <p:cNvSpPr/>
          <p:nvPr/>
        </p:nvSpPr>
        <p:spPr>
          <a:xfrm>
            <a:off x="2255697" y="3377492"/>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65443A8-E79F-4E47-8BD8-D9D4E689BCD6}"/>
              </a:ext>
            </a:extLst>
          </p:cNvPr>
          <p:cNvSpPr/>
          <p:nvPr/>
        </p:nvSpPr>
        <p:spPr>
          <a:xfrm>
            <a:off x="8063883" y="4363669"/>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07FE6FB-ADCB-BE45-BE3B-A0BE97B9B579}"/>
              </a:ext>
            </a:extLst>
          </p:cNvPr>
          <p:cNvSpPr/>
          <p:nvPr/>
        </p:nvSpPr>
        <p:spPr>
          <a:xfrm>
            <a:off x="8063883" y="2996361"/>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9FC0947-E872-DE47-BEAC-BC082E16CEC6}"/>
              </a:ext>
            </a:extLst>
          </p:cNvPr>
          <p:cNvSpPr/>
          <p:nvPr/>
        </p:nvSpPr>
        <p:spPr>
          <a:xfrm>
            <a:off x="8063883" y="1668848"/>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C305BEC-ED8D-094C-BAFE-4AC2A866D4C2}"/>
              </a:ext>
            </a:extLst>
          </p:cNvPr>
          <p:cNvSpPr txBox="1"/>
          <p:nvPr/>
        </p:nvSpPr>
        <p:spPr>
          <a:xfrm>
            <a:off x="4176224" y="1299516"/>
            <a:ext cx="877035" cy="369332"/>
          </a:xfrm>
          <a:prstGeom prst="rect">
            <a:avLst/>
          </a:prstGeom>
          <a:noFill/>
        </p:spPr>
        <p:txBody>
          <a:bodyPr wrap="none" rtlCol="0">
            <a:spAutoFit/>
          </a:bodyPr>
          <a:lstStyle/>
          <a:p>
            <a:r>
              <a:rPr lang="en-US" dirty="0"/>
              <a:t>Parking</a:t>
            </a:r>
          </a:p>
        </p:txBody>
      </p:sp>
      <p:sp>
        <p:nvSpPr>
          <p:cNvPr id="12" name="TextBox 11">
            <a:extLst>
              <a:ext uri="{FF2B5EF4-FFF2-40B4-BE49-F238E27FC236}">
                <a16:creationId xmlns:a16="http://schemas.microsoft.com/office/drawing/2014/main" id="{0E30B36E-B8BA-8847-BABB-FBD4498FB5CB}"/>
              </a:ext>
            </a:extLst>
          </p:cNvPr>
          <p:cNvSpPr txBox="1"/>
          <p:nvPr/>
        </p:nvSpPr>
        <p:spPr>
          <a:xfrm>
            <a:off x="2484868" y="3429000"/>
            <a:ext cx="750526" cy="369332"/>
          </a:xfrm>
          <a:prstGeom prst="rect">
            <a:avLst/>
          </a:prstGeom>
          <a:noFill/>
        </p:spPr>
        <p:txBody>
          <a:bodyPr wrap="none" rtlCol="0">
            <a:spAutoFit/>
          </a:bodyPr>
          <a:lstStyle/>
          <a:p>
            <a:r>
              <a:rPr lang="en-US" dirty="0"/>
              <a:t>Home</a:t>
            </a:r>
          </a:p>
        </p:txBody>
      </p:sp>
      <p:sp>
        <p:nvSpPr>
          <p:cNvPr id="13" name="TextBox 12">
            <a:extLst>
              <a:ext uri="{FF2B5EF4-FFF2-40B4-BE49-F238E27FC236}">
                <a16:creationId xmlns:a16="http://schemas.microsoft.com/office/drawing/2014/main" id="{DD2DE925-4957-434C-A23D-411615CE5D0B}"/>
              </a:ext>
            </a:extLst>
          </p:cNvPr>
          <p:cNvSpPr txBox="1"/>
          <p:nvPr/>
        </p:nvSpPr>
        <p:spPr>
          <a:xfrm>
            <a:off x="8212423" y="1732155"/>
            <a:ext cx="911788" cy="369332"/>
          </a:xfrm>
          <a:prstGeom prst="rect">
            <a:avLst/>
          </a:prstGeom>
          <a:noFill/>
        </p:spPr>
        <p:txBody>
          <a:bodyPr wrap="none" rtlCol="0">
            <a:spAutoFit/>
          </a:bodyPr>
          <a:lstStyle/>
          <a:p>
            <a:r>
              <a:rPr lang="en-US" dirty="0"/>
              <a:t>Office 1</a:t>
            </a:r>
          </a:p>
        </p:txBody>
      </p:sp>
      <p:sp>
        <p:nvSpPr>
          <p:cNvPr id="14" name="TextBox 13">
            <a:extLst>
              <a:ext uri="{FF2B5EF4-FFF2-40B4-BE49-F238E27FC236}">
                <a16:creationId xmlns:a16="http://schemas.microsoft.com/office/drawing/2014/main" id="{9FBED8ED-745F-BA48-A180-5C7F15E162D9}"/>
              </a:ext>
            </a:extLst>
          </p:cNvPr>
          <p:cNvSpPr txBox="1"/>
          <p:nvPr/>
        </p:nvSpPr>
        <p:spPr>
          <a:xfrm>
            <a:off x="8212423" y="4426976"/>
            <a:ext cx="911788" cy="369332"/>
          </a:xfrm>
          <a:prstGeom prst="rect">
            <a:avLst/>
          </a:prstGeom>
          <a:noFill/>
        </p:spPr>
        <p:txBody>
          <a:bodyPr wrap="none" rtlCol="0">
            <a:spAutoFit/>
          </a:bodyPr>
          <a:lstStyle/>
          <a:p>
            <a:r>
              <a:rPr lang="en-US" dirty="0"/>
              <a:t>Office 2</a:t>
            </a:r>
          </a:p>
        </p:txBody>
      </p:sp>
      <p:sp>
        <p:nvSpPr>
          <p:cNvPr id="15" name="TextBox 14">
            <a:extLst>
              <a:ext uri="{FF2B5EF4-FFF2-40B4-BE49-F238E27FC236}">
                <a16:creationId xmlns:a16="http://schemas.microsoft.com/office/drawing/2014/main" id="{0A6AD846-6D8A-FB4E-AE77-FDBB0F901B01}"/>
              </a:ext>
            </a:extLst>
          </p:cNvPr>
          <p:cNvSpPr txBox="1"/>
          <p:nvPr/>
        </p:nvSpPr>
        <p:spPr>
          <a:xfrm>
            <a:off x="8265001" y="3059668"/>
            <a:ext cx="806631" cy="369332"/>
          </a:xfrm>
          <a:prstGeom prst="rect">
            <a:avLst/>
          </a:prstGeom>
          <a:noFill/>
        </p:spPr>
        <p:txBody>
          <a:bodyPr wrap="none" rtlCol="0">
            <a:spAutoFit/>
          </a:bodyPr>
          <a:lstStyle/>
          <a:p>
            <a:r>
              <a:rPr lang="en-US" dirty="0"/>
              <a:t>School</a:t>
            </a:r>
          </a:p>
        </p:txBody>
      </p:sp>
      <p:cxnSp>
        <p:nvCxnSpPr>
          <p:cNvPr id="17" name="Straight Connector 16">
            <a:extLst>
              <a:ext uri="{FF2B5EF4-FFF2-40B4-BE49-F238E27FC236}">
                <a16:creationId xmlns:a16="http://schemas.microsoft.com/office/drawing/2014/main" id="{40DBC459-D566-6641-91D6-3CD428B5FA49}"/>
              </a:ext>
            </a:extLst>
          </p:cNvPr>
          <p:cNvCxnSpPr>
            <a:cxnSpLocks/>
          </p:cNvCxnSpPr>
          <p:nvPr/>
        </p:nvCxnSpPr>
        <p:spPr>
          <a:xfrm flipH="1">
            <a:off x="3020931" y="1950542"/>
            <a:ext cx="741405" cy="1109126"/>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8AE68D4-835F-9743-8670-4B2DAD4A8709}"/>
              </a:ext>
            </a:extLst>
          </p:cNvPr>
          <p:cNvCxnSpPr>
            <a:cxnSpLocks/>
          </p:cNvCxnSpPr>
          <p:nvPr/>
        </p:nvCxnSpPr>
        <p:spPr>
          <a:xfrm flipV="1">
            <a:off x="3762336" y="1950542"/>
            <a:ext cx="3963806" cy="1057618"/>
          </a:xfrm>
          <a:prstGeom prst="line">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0948DAA-6300-AF44-8ED2-8D0BA404C57C}"/>
              </a:ext>
            </a:extLst>
          </p:cNvPr>
          <p:cNvCxnSpPr>
            <a:cxnSpLocks/>
          </p:cNvCxnSpPr>
          <p:nvPr/>
        </p:nvCxnSpPr>
        <p:spPr>
          <a:xfrm flipH="1">
            <a:off x="3762336" y="2251490"/>
            <a:ext cx="3963806" cy="1054696"/>
          </a:xfrm>
          <a:prstGeom prst="line">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13570C2-11EF-F545-9D14-3D56A4B89C7E}"/>
              </a:ext>
            </a:extLst>
          </p:cNvPr>
          <p:cNvCxnSpPr>
            <a:cxnSpLocks/>
          </p:cNvCxnSpPr>
          <p:nvPr/>
        </p:nvCxnSpPr>
        <p:spPr>
          <a:xfrm flipV="1">
            <a:off x="4355460" y="3160560"/>
            <a:ext cx="3571800" cy="145626"/>
          </a:xfrm>
          <a:prstGeom prst="line">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74DB90B-B388-844B-BEE0-3A92E61C8D0C}"/>
              </a:ext>
            </a:extLst>
          </p:cNvPr>
          <p:cNvCxnSpPr>
            <a:cxnSpLocks/>
          </p:cNvCxnSpPr>
          <p:nvPr/>
        </p:nvCxnSpPr>
        <p:spPr>
          <a:xfrm flipH="1">
            <a:off x="4355460" y="3529753"/>
            <a:ext cx="3385330" cy="77381"/>
          </a:xfrm>
          <a:prstGeom prst="line">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58C5052-FDF7-C748-85A8-9C67693CB97B}"/>
              </a:ext>
            </a:extLst>
          </p:cNvPr>
          <p:cNvCxnSpPr>
            <a:cxnSpLocks/>
          </p:cNvCxnSpPr>
          <p:nvPr/>
        </p:nvCxnSpPr>
        <p:spPr>
          <a:xfrm>
            <a:off x="3830172" y="4019245"/>
            <a:ext cx="3764117" cy="366071"/>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6EC4227-1B49-FD4F-BE79-CF57E637FA02}"/>
              </a:ext>
            </a:extLst>
          </p:cNvPr>
          <p:cNvCxnSpPr>
            <a:cxnSpLocks/>
          </p:cNvCxnSpPr>
          <p:nvPr/>
        </p:nvCxnSpPr>
        <p:spPr>
          <a:xfrm flipH="1" flipV="1">
            <a:off x="4775590" y="1939509"/>
            <a:ext cx="2818699" cy="2778158"/>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67966FE9-8606-7742-82F6-9557277277DD}"/>
              </a:ext>
            </a:extLst>
          </p:cNvPr>
          <p:cNvSpPr txBox="1"/>
          <p:nvPr/>
        </p:nvSpPr>
        <p:spPr>
          <a:xfrm>
            <a:off x="3177808" y="5369661"/>
            <a:ext cx="6028830" cy="646331"/>
          </a:xfrm>
          <a:prstGeom prst="rect">
            <a:avLst/>
          </a:prstGeom>
          <a:noFill/>
        </p:spPr>
        <p:txBody>
          <a:bodyPr wrap="none" rtlCol="0">
            <a:spAutoFit/>
          </a:bodyPr>
          <a:lstStyle/>
          <a:p>
            <a:r>
              <a:rPr lang="en-US" sz="3600" b="1" i="1" dirty="0"/>
              <a:t>And this is just the morning…..</a:t>
            </a:r>
          </a:p>
        </p:txBody>
      </p:sp>
      <p:sp>
        <p:nvSpPr>
          <p:cNvPr id="43" name="TextBox 42">
            <a:extLst>
              <a:ext uri="{FF2B5EF4-FFF2-40B4-BE49-F238E27FC236}">
                <a16:creationId xmlns:a16="http://schemas.microsoft.com/office/drawing/2014/main" id="{048C453A-788E-5747-8F6E-97AEEAE48B2B}"/>
              </a:ext>
            </a:extLst>
          </p:cNvPr>
          <p:cNvSpPr txBox="1"/>
          <p:nvPr/>
        </p:nvSpPr>
        <p:spPr>
          <a:xfrm>
            <a:off x="2919249" y="2330757"/>
            <a:ext cx="340158" cy="461665"/>
          </a:xfrm>
          <a:prstGeom prst="rect">
            <a:avLst/>
          </a:prstGeom>
          <a:noFill/>
        </p:spPr>
        <p:txBody>
          <a:bodyPr wrap="none" rtlCol="0">
            <a:spAutoFit/>
          </a:bodyPr>
          <a:lstStyle/>
          <a:p>
            <a:r>
              <a:rPr lang="en-US" sz="2400" b="1" dirty="0"/>
              <a:t>1</a:t>
            </a:r>
          </a:p>
        </p:txBody>
      </p:sp>
      <p:sp>
        <p:nvSpPr>
          <p:cNvPr id="44" name="TextBox 43">
            <a:extLst>
              <a:ext uri="{FF2B5EF4-FFF2-40B4-BE49-F238E27FC236}">
                <a16:creationId xmlns:a16="http://schemas.microsoft.com/office/drawing/2014/main" id="{831D5101-C046-1149-B366-338283633D94}"/>
              </a:ext>
            </a:extLst>
          </p:cNvPr>
          <p:cNvSpPr txBox="1"/>
          <p:nvPr/>
        </p:nvSpPr>
        <p:spPr>
          <a:xfrm>
            <a:off x="4406068" y="2330757"/>
            <a:ext cx="340158" cy="461665"/>
          </a:xfrm>
          <a:prstGeom prst="rect">
            <a:avLst/>
          </a:prstGeom>
          <a:noFill/>
        </p:spPr>
        <p:txBody>
          <a:bodyPr wrap="none" rtlCol="0">
            <a:spAutoFit/>
          </a:bodyPr>
          <a:lstStyle/>
          <a:p>
            <a:r>
              <a:rPr lang="en-US" sz="2400" b="1" dirty="0"/>
              <a:t>2</a:t>
            </a:r>
          </a:p>
        </p:txBody>
      </p:sp>
      <p:sp>
        <p:nvSpPr>
          <p:cNvPr id="45" name="TextBox 44">
            <a:extLst>
              <a:ext uri="{FF2B5EF4-FFF2-40B4-BE49-F238E27FC236}">
                <a16:creationId xmlns:a16="http://schemas.microsoft.com/office/drawing/2014/main" id="{9AE7BE8D-AA7D-6646-8F93-2E36F3AA1E38}"/>
              </a:ext>
            </a:extLst>
          </p:cNvPr>
          <p:cNvSpPr txBox="1"/>
          <p:nvPr/>
        </p:nvSpPr>
        <p:spPr>
          <a:xfrm>
            <a:off x="6357290" y="2606716"/>
            <a:ext cx="340158" cy="461665"/>
          </a:xfrm>
          <a:prstGeom prst="rect">
            <a:avLst/>
          </a:prstGeom>
          <a:noFill/>
        </p:spPr>
        <p:txBody>
          <a:bodyPr wrap="none" rtlCol="0">
            <a:spAutoFit/>
          </a:bodyPr>
          <a:lstStyle/>
          <a:p>
            <a:r>
              <a:rPr lang="en-US" sz="2400" b="1" dirty="0"/>
              <a:t>3</a:t>
            </a:r>
          </a:p>
        </p:txBody>
      </p:sp>
      <p:sp>
        <p:nvSpPr>
          <p:cNvPr id="46" name="TextBox 45">
            <a:extLst>
              <a:ext uri="{FF2B5EF4-FFF2-40B4-BE49-F238E27FC236}">
                <a16:creationId xmlns:a16="http://schemas.microsoft.com/office/drawing/2014/main" id="{310E545D-7D59-B44D-B71C-25698389E9F2}"/>
              </a:ext>
            </a:extLst>
          </p:cNvPr>
          <p:cNvSpPr txBox="1"/>
          <p:nvPr/>
        </p:nvSpPr>
        <p:spPr>
          <a:xfrm>
            <a:off x="6928263" y="2810691"/>
            <a:ext cx="340158" cy="461665"/>
          </a:xfrm>
          <a:prstGeom prst="rect">
            <a:avLst/>
          </a:prstGeom>
          <a:noFill/>
        </p:spPr>
        <p:txBody>
          <a:bodyPr wrap="none" rtlCol="0">
            <a:spAutoFit/>
          </a:bodyPr>
          <a:lstStyle/>
          <a:p>
            <a:r>
              <a:rPr lang="en-US" sz="2400" b="1" dirty="0"/>
              <a:t>4</a:t>
            </a:r>
          </a:p>
        </p:txBody>
      </p:sp>
      <p:sp>
        <p:nvSpPr>
          <p:cNvPr id="47" name="TextBox 46">
            <a:extLst>
              <a:ext uri="{FF2B5EF4-FFF2-40B4-BE49-F238E27FC236}">
                <a16:creationId xmlns:a16="http://schemas.microsoft.com/office/drawing/2014/main" id="{A3D2DE28-B4A7-5742-9494-9B5838AB2FA6}"/>
              </a:ext>
            </a:extLst>
          </p:cNvPr>
          <p:cNvSpPr txBox="1"/>
          <p:nvPr/>
        </p:nvSpPr>
        <p:spPr>
          <a:xfrm>
            <a:off x="7207687" y="3591112"/>
            <a:ext cx="340158" cy="461665"/>
          </a:xfrm>
          <a:prstGeom prst="rect">
            <a:avLst/>
          </a:prstGeom>
          <a:noFill/>
        </p:spPr>
        <p:txBody>
          <a:bodyPr wrap="none" rtlCol="0">
            <a:spAutoFit/>
          </a:bodyPr>
          <a:lstStyle/>
          <a:p>
            <a:r>
              <a:rPr lang="en-US" sz="2400" b="1" dirty="0"/>
              <a:t>5</a:t>
            </a:r>
          </a:p>
        </p:txBody>
      </p:sp>
      <p:sp>
        <p:nvSpPr>
          <p:cNvPr id="48" name="TextBox 47">
            <a:extLst>
              <a:ext uri="{FF2B5EF4-FFF2-40B4-BE49-F238E27FC236}">
                <a16:creationId xmlns:a16="http://schemas.microsoft.com/office/drawing/2014/main" id="{EA8DA72B-F7EF-8049-82CA-87226C374915}"/>
              </a:ext>
            </a:extLst>
          </p:cNvPr>
          <p:cNvSpPr txBox="1"/>
          <p:nvPr/>
        </p:nvSpPr>
        <p:spPr>
          <a:xfrm>
            <a:off x="5561387" y="4311588"/>
            <a:ext cx="340158" cy="461665"/>
          </a:xfrm>
          <a:prstGeom prst="rect">
            <a:avLst/>
          </a:prstGeom>
          <a:noFill/>
        </p:spPr>
        <p:txBody>
          <a:bodyPr wrap="none" rtlCol="0">
            <a:spAutoFit/>
          </a:bodyPr>
          <a:lstStyle/>
          <a:p>
            <a:r>
              <a:rPr lang="en-US" sz="2400" b="1" dirty="0"/>
              <a:t>6</a:t>
            </a:r>
          </a:p>
        </p:txBody>
      </p:sp>
      <p:sp>
        <p:nvSpPr>
          <p:cNvPr id="49" name="TextBox 48">
            <a:extLst>
              <a:ext uri="{FF2B5EF4-FFF2-40B4-BE49-F238E27FC236}">
                <a16:creationId xmlns:a16="http://schemas.microsoft.com/office/drawing/2014/main" id="{A7651579-D878-2140-87B5-0188295854F6}"/>
              </a:ext>
            </a:extLst>
          </p:cNvPr>
          <p:cNvSpPr txBox="1"/>
          <p:nvPr/>
        </p:nvSpPr>
        <p:spPr>
          <a:xfrm>
            <a:off x="6237910" y="3751335"/>
            <a:ext cx="340158" cy="461665"/>
          </a:xfrm>
          <a:prstGeom prst="rect">
            <a:avLst/>
          </a:prstGeom>
          <a:noFill/>
        </p:spPr>
        <p:txBody>
          <a:bodyPr wrap="none" rtlCol="0">
            <a:spAutoFit/>
          </a:bodyPr>
          <a:lstStyle/>
          <a:p>
            <a:r>
              <a:rPr lang="en-US" sz="2400" b="1" dirty="0"/>
              <a:t>7</a:t>
            </a:r>
          </a:p>
        </p:txBody>
      </p:sp>
    </p:spTree>
    <p:extLst>
      <p:ext uri="{BB962C8B-B14F-4D97-AF65-F5344CB8AC3E}">
        <p14:creationId xmlns:p14="http://schemas.microsoft.com/office/powerpoint/2010/main" val="194091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p:bldP spid="12" grpId="0"/>
      <p:bldP spid="13" grpId="0"/>
      <p:bldP spid="14" grpId="0"/>
      <p:bldP spid="15" grpId="0"/>
      <p:bldP spid="42" grpId="0"/>
      <p:bldP spid="43" grpId="0"/>
      <p:bldP spid="44" grpId="0"/>
      <p:bldP spid="45" grpId="0"/>
      <p:bldP spid="46" grpId="0"/>
      <p:bldP spid="47" grpId="0"/>
      <p:bldP spid="48" grpId="0"/>
      <p:bldP spid="4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834D35-4D8F-429B-B967-BE7F9547C7EB}"/>
              </a:ext>
            </a:extLst>
          </p:cNvPr>
          <p:cNvPicPr>
            <a:picLocks noChangeAspect="1"/>
          </p:cNvPicPr>
          <p:nvPr/>
        </p:nvPicPr>
        <p:blipFill>
          <a:blip r:embed="rId2"/>
          <a:stretch>
            <a:fillRect/>
          </a:stretch>
        </p:blipFill>
        <p:spPr>
          <a:xfrm>
            <a:off x="968832" y="1927239"/>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729016" y="0"/>
            <a:ext cx="10515600" cy="1325563"/>
          </a:xfrm>
        </p:spPr>
        <p:txBody>
          <a:bodyPr/>
          <a:lstStyle/>
          <a:p>
            <a:r>
              <a:rPr lang="en-US" dirty="0">
                <a:solidFill>
                  <a:schemeClr val="bg1"/>
                </a:solidFill>
              </a:rPr>
              <a:t>Hea</a:t>
            </a:r>
            <a:r>
              <a:rPr lang="en-US" dirty="0"/>
              <a:t>ven</a:t>
            </a:r>
          </a:p>
        </p:txBody>
      </p:sp>
      <p:sp>
        <p:nvSpPr>
          <p:cNvPr id="3" name="Content Placeholder 2"/>
          <p:cNvSpPr>
            <a:spLocks noGrp="1"/>
          </p:cNvSpPr>
          <p:nvPr>
            <p:ph sz="half" idx="1"/>
          </p:nvPr>
        </p:nvSpPr>
        <p:spPr>
          <a:xfrm>
            <a:off x="5715000" y="1665980"/>
            <a:ext cx="5181600" cy="4189162"/>
          </a:xfrm>
        </p:spPr>
        <p:txBody>
          <a:bodyPr>
            <a:normAutofit fontScale="92500" lnSpcReduction="20000"/>
          </a:bodyPr>
          <a:lstStyle/>
          <a:p>
            <a:r>
              <a:rPr lang="en-US" dirty="0"/>
              <a:t>Vehicle ownership will be very limited</a:t>
            </a:r>
          </a:p>
          <a:p>
            <a:pPr lvl="1">
              <a:buClr>
                <a:srgbClr val="0C4C88"/>
              </a:buClr>
              <a:buSzPct val="80000"/>
              <a:buFont typeface="Wingdings" panose="05000000000000000000" pitchFamily="2" charset="2"/>
              <a:buChar char="§"/>
            </a:pPr>
            <a:r>
              <a:rPr lang="en-US" dirty="0"/>
              <a:t>Private ownership for those with specialized vehicle needs.</a:t>
            </a:r>
          </a:p>
          <a:p>
            <a:pPr lvl="1">
              <a:buClr>
                <a:srgbClr val="0C4C88"/>
              </a:buClr>
              <a:buSzPct val="80000"/>
              <a:buFont typeface="Wingdings" panose="05000000000000000000" pitchFamily="2" charset="2"/>
              <a:buChar char="§"/>
            </a:pPr>
            <a:r>
              <a:rPr lang="en-US" dirty="0"/>
              <a:t>Fleet ownership will serve everybody else.</a:t>
            </a:r>
          </a:p>
          <a:p>
            <a:r>
              <a:rPr lang="en-US" dirty="0"/>
              <a:t>Engines: electric</a:t>
            </a:r>
          </a:p>
          <a:p>
            <a:r>
              <a:rPr lang="en-US" dirty="0"/>
              <a:t>Insurance: product liability</a:t>
            </a:r>
          </a:p>
          <a:p>
            <a:endParaRPr lang="en-US" dirty="0"/>
          </a:p>
          <a:p>
            <a:r>
              <a:rPr lang="en-US" dirty="0"/>
              <a:t>Not clear when we will get there,           but this is the likely model.</a:t>
            </a:r>
          </a:p>
          <a:p>
            <a:pPr lvl="1">
              <a:buClr>
                <a:srgbClr val="0C4C88"/>
              </a:buClr>
              <a:buSzPct val="80000"/>
              <a:buFont typeface="Wingdings" panose="05000000000000000000" pitchFamily="2" charset="2"/>
              <a:buChar char="§"/>
            </a:pPr>
            <a:r>
              <a:rPr lang="en-US" dirty="0"/>
              <a:t>2030 for widespread adoption in many regions.</a:t>
            </a:r>
          </a:p>
        </p:txBody>
      </p:sp>
    </p:spTree>
    <p:extLst>
      <p:ext uri="{BB962C8B-B14F-4D97-AF65-F5344CB8AC3E}">
        <p14:creationId xmlns:p14="http://schemas.microsoft.com/office/powerpoint/2010/main" val="608226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904" y="0"/>
            <a:ext cx="10515600" cy="1325563"/>
          </a:xfrm>
        </p:spPr>
        <p:txBody>
          <a:bodyPr/>
          <a:lstStyle/>
          <a:p>
            <a:r>
              <a:rPr lang="en-US" dirty="0">
                <a:solidFill>
                  <a:schemeClr val="bg1"/>
                </a:solidFill>
              </a:rPr>
              <a:t>Wh</a:t>
            </a:r>
            <a:r>
              <a:rPr lang="en-US" dirty="0"/>
              <a:t>y is this Heaven?</a:t>
            </a:r>
          </a:p>
        </p:txBody>
      </p:sp>
      <p:sp>
        <p:nvSpPr>
          <p:cNvPr id="3" name="Content Placeholder 2"/>
          <p:cNvSpPr>
            <a:spLocks noGrp="1"/>
          </p:cNvSpPr>
          <p:nvPr>
            <p:ph idx="1"/>
          </p:nvPr>
        </p:nvSpPr>
        <p:spPr/>
        <p:txBody>
          <a:bodyPr>
            <a:normAutofit lnSpcReduction="10000"/>
          </a:bodyPr>
          <a:lstStyle/>
          <a:p>
            <a:r>
              <a:rPr lang="en-US" dirty="0"/>
              <a:t>Not only autonomous, but:</a:t>
            </a:r>
          </a:p>
          <a:p>
            <a:pPr lvl="1"/>
            <a:r>
              <a:rPr lang="en-US" dirty="0"/>
              <a:t>Shared</a:t>
            </a:r>
          </a:p>
          <a:p>
            <a:pPr lvl="1"/>
            <a:r>
              <a:rPr lang="en-US" dirty="0"/>
              <a:t>Connected</a:t>
            </a:r>
          </a:p>
          <a:p>
            <a:pPr lvl="1"/>
            <a:r>
              <a:rPr lang="en-US" dirty="0"/>
              <a:t>Green</a:t>
            </a:r>
          </a:p>
          <a:p>
            <a:r>
              <a:rPr lang="en-US" dirty="0"/>
              <a:t>Far fewer cars in existence.</a:t>
            </a:r>
          </a:p>
          <a:p>
            <a:pPr lvl="1"/>
            <a:r>
              <a:rPr lang="en-US" dirty="0"/>
              <a:t>Better resource utilization.</a:t>
            </a:r>
          </a:p>
          <a:p>
            <a:r>
              <a:rPr lang="en-US" dirty="0"/>
              <a:t>VMT could go up or down, but more productive than in Hell.</a:t>
            </a:r>
          </a:p>
          <a:p>
            <a:r>
              <a:rPr lang="en-US" dirty="0"/>
              <a:t>Congestion effects </a:t>
            </a:r>
            <a:r>
              <a:rPr lang="mr-IN" dirty="0"/>
              <a:t>–</a:t>
            </a:r>
            <a:r>
              <a:rPr lang="en-US" dirty="0"/>
              <a:t> unclear, but likely reduced.</a:t>
            </a:r>
          </a:p>
          <a:p>
            <a:pPr lvl="1"/>
            <a:r>
              <a:rPr lang="en-US" dirty="0"/>
              <a:t>Right-sized vehicles, platooning, sharing, V2V communication</a:t>
            </a:r>
          </a:p>
          <a:p>
            <a:r>
              <a:rPr lang="en-US" dirty="0"/>
              <a:t>Minimal need for parking.</a:t>
            </a:r>
          </a:p>
          <a:p>
            <a:endParaRPr lang="en-US" dirty="0"/>
          </a:p>
        </p:txBody>
      </p:sp>
    </p:spTree>
    <p:extLst>
      <p:ext uri="{BB962C8B-B14F-4D97-AF65-F5344CB8AC3E}">
        <p14:creationId xmlns:p14="http://schemas.microsoft.com/office/powerpoint/2010/main" val="168311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144" y="0"/>
            <a:ext cx="10515600" cy="1325563"/>
          </a:xfrm>
        </p:spPr>
        <p:txBody>
          <a:bodyPr/>
          <a:lstStyle/>
          <a:p>
            <a:r>
              <a:rPr lang="en-US" dirty="0">
                <a:solidFill>
                  <a:schemeClr val="bg1"/>
                </a:solidFill>
              </a:rPr>
              <a:t>Tra</a:t>
            </a:r>
            <a:r>
              <a:rPr lang="en-US" dirty="0"/>
              <a:t>nsition</a:t>
            </a:r>
          </a:p>
        </p:txBody>
      </p:sp>
      <p:sp>
        <p:nvSpPr>
          <p:cNvPr id="3" name="Content Placeholder 2"/>
          <p:cNvSpPr>
            <a:spLocks noGrp="1"/>
          </p:cNvSpPr>
          <p:nvPr>
            <p:ph idx="1"/>
          </p:nvPr>
        </p:nvSpPr>
        <p:spPr/>
        <p:txBody>
          <a:bodyPr>
            <a:normAutofit/>
          </a:bodyPr>
          <a:lstStyle/>
          <a:p>
            <a:r>
              <a:rPr lang="en-US" dirty="0"/>
              <a:t>Short term: Tesla model of highway autonomy</a:t>
            </a:r>
          </a:p>
          <a:p>
            <a:pPr lvl="1"/>
            <a:r>
              <a:rPr lang="en-US" dirty="0"/>
              <a:t>Level 2, adaptive cruise control</a:t>
            </a:r>
          </a:p>
          <a:p>
            <a:pPr lvl="1"/>
            <a:endParaRPr lang="en-US" dirty="0"/>
          </a:p>
          <a:p>
            <a:r>
              <a:rPr lang="en-US" dirty="0"/>
              <a:t>Medium term: </a:t>
            </a:r>
          </a:p>
          <a:p>
            <a:pPr lvl="1"/>
            <a:r>
              <a:rPr lang="en-US" dirty="0"/>
              <a:t>short period of personal vehicle ownership with level 3 capability</a:t>
            </a:r>
          </a:p>
          <a:p>
            <a:pPr lvl="1"/>
            <a:r>
              <a:rPr lang="en-US" dirty="0"/>
              <a:t>introduction of independent private fleets – Uber, Lyft, Google, </a:t>
            </a:r>
            <a:r>
              <a:rPr lang="en-US" dirty="0" err="1"/>
              <a:t>nuTonomy</a:t>
            </a:r>
            <a:r>
              <a:rPr lang="en-US" dirty="0"/>
              <a:t>, etc., with level 4/5 capability</a:t>
            </a:r>
          </a:p>
          <a:p>
            <a:pPr lvl="1"/>
            <a:endParaRPr lang="en-US" dirty="0"/>
          </a:p>
          <a:p>
            <a:r>
              <a:rPr lang="en-US" dirty="0"/>
              <a:t>Long term:</a:t>
            </a:r>
          </a:p>
          <a:p>
            <a:pPr lvl="1"/>
            <a:r>
              <a:rPr lang="en-US" dirty="0"/>
              <a:t>Personal vehicle ownership is largely a thing of the past</a:t>
            </a:r>
          </a:p>
        </p:txBody>
      </p:sp>
    </p:spTree>
    <p:extLst>
      <p:ext uri="{BB962C8B-B14F-4D97-AF65-F5344CB8AC3E}">
        <p14:creationId xmlns:p14="http://schemas.microsoft.com/office/powerpoint/2010/main" val="20962867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904" y="216007"/>
            <a:ext cx="10515600" cy="1325563"/>
          </a:xfrm>
        </p:spPr>
        <p:txBody>
          <a:bodyPr>
            <a:noAutofit/>
          </a:bodyPr>
          <a:lstStyle/>
          <a:p>
            <a:r>
              <a:rPr lang="en-US" dirty="0">
                <a:solidFill>
                  <a:schemeClr val="bg1"/>
                </a:solidFill>
              </a:rPr>
              <a:t>Eco</a:t>
            </a:r>
            <a:r>
              <a:rPr lang="en-US" dirty="0"/>
              <a:t>nomics Drives Transition: Private</a:t>
            </a:r>
          </a:p>
        </p:txBody>
      </p:sp>
      <p:sp>
        <p:nvSpPr>
          <p:cNvPr id="3" name="Content Placeholder 2"/>
          <p:cNvSpPr>
            <a:spLocks noGrp="1"/>
          </p:cNvSpPr>
          <p:nvPr>
            <p:ph idx="1"/>
          </p:nvPr>
        </p:nvSpPr>
        <p:spPr/>
        <p:txBody>
          <a:bodyPr>
            <a:normAutofit/>
          </a:bodyPr>
          <a:lstStyle/>
          <a:p>
            <a:r>
              <a:rPr lang="en-US" dirty="0"/>
              <a:t>Adoption dividend for private individuals</a:t>
            </a:r>
          </a:p>
          <a:p>
            <a:pPr lvl="1"/>
            <a:r>
              <a:rPr lang="en-US" sz="2600" dirty="0"/>
              <a:t>Eliminate car ownership</a:t>
            </a:r>
          </a:p>
          <a:p>
            <a:pPr lvl="2"/>
            <a:r>
              <a:rPr lang="en-US" dirty="0"/>
              <a:t>Ave annual cost of owning a car:  $9,561</a:t>
            </a:r>
          </a:p>
          <a:p>
            <a:pPr lvl="2"/>
            <a:r>
              <a:rPr lang="en-US" dirty="0"/>
              <a:t>Cost per mile will fall:  $0.64 to $0.19</a:t>
            </a:r>
          </a:p>
          <a:p>
            <a:pPr lvl="1"/>
            <a:r>
              <a:rPr lang="en-US" sz="2600" dirty="0"/>
              <a:t>Repurpose your garage</a:t>
            </a:r>
          </a:p>
          <a:p>
            <a:pPr lvl="2"/>
            <a:r>
              <a:rPr lang="en-US" dirty="0"/>
              <a:t>$50,000 from transition to bedroom</a:t>
            </a:r>
          </a:p>
          <a:p>
            <a:pPr lvl="2"/>
            <a:endParaRPr lang="en-US" dirty="0"/>
          </a:p>
          <a:p>
            <a:r>
              <a:rPr lang="en-US" dirty="0"/>
              <a:t>Time recovery</a:t>
            </a:r>
          </a:p>
          <a:p>
            <a:pPr lvl="1"/>
            <a:r>
              <a:rPr lang="en-US" sz="2600" dirty="0"/>
              <a:t>50% of Bay Area workforce has a commute in excess of 30 minutes</a:t>
            </a:r>
          </a:p>
        </p:txBody>
      </p:sp>
      <p:pic>
        <p:nvPicPr>
          <p:cNvPr id="5" name="Picture 4" descr="Table, calendar&#10;&#10;Description automatically generated">
            <a:extLst>
              <a:ext uri="{FF2B5EF4-FFF2-40B4-BE49-F238E27FC236}">
                <a16:creationId xmlns:a16="http://schemas.microsoft.com/office/drawing/2014/main" id="{88682820-E18A-D54A-B8BC-FAABD2EC391E}"/>
              </a:ext>
            </a:extLst>
          </p:cNvPr>
          <p:cNvPicPr>
            <a:picLocks noChangeAspect="1"/>
          </p:cNvPicPr>
          <p:nvPr/>
        </p:nvPicPr>
        <p:blipFill>
          <a:blip r:embed="rId3" r:link="rId4"/>
          <a:stretch>
            <a:fillRect/>
          </a:stretch>
        </p:blipFill>
        <p:spPr>
          <a:xfrm>
            <a:off x="7424748" y="2372032"/>
            <a:ext cx="3929052" cy="1492045"/>
          </a:xfrm>
          <a:prstGeom prst="rect">
            <a:avLst/>
          </a:prstGeom>
        </p:spPr>
      </p:pic>
      <p:sp>
        <p:nvSpPr>
          <p:cNvPr id="6" name="TextBox 5">
            <a:extLst>
              <a:ext uri="{FF2B5EF4-FFF2-40B4-BE49-F238E27FC236}">
                <a16:creationId xmlns:a16="http://schemas.microsoft.com/office/drawing/2014/main" id="{54B45F01-4D78-5949-9F17-9DA79D4BB9B9}"/>
              </a:ext>
            </a:extLst>
          </p:cNvPr>
          <p:cNvSpPr txBox="1"/>
          <p:nvPr/>
        </p:nvSpPr>
        <p:spPr>
          <a:xfrm>
            <a:off x="7077327" y="6535565"/>
            <a:ext cx="4249177" cy="276999"/>
          </a:xfrm>
          <a:prstGeom prst="rect">
            <a:avLst/>
          </a:prstGeom>
          <a:noFill/>
        </p:spPr>
        <p:txBody>
          <a:bodyPr wrap="none" rtlCol="0">
            <a:spAutoFit/>
          </a:bodyPr>
          <a:lstStyle/>
          <a:p>
            <a:r>
              <a:rPr lang="en-US" sz="1200" dirty="0"/>
              <a:t>Source: NEED Calculations and AAA Driving Cost Fact Sheet, 2020</a:t>
            </a:r>
          </a:p>
        </p:txBody>
      </p:sp>
    </p:spTree>
    <p:extLst>
      <p:ext uri="{BB962C8B-B14F-4D97-AF65-F5344CB8AC3E}">
        <p14:creationId xmlns:p14="http://schemas.microsoft.com/office/powerpoint/2010/main" val="10912380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ts val="5200"/>
              </a:lnSpc>
              <a:tabLst>
                <a:tab pos="2693988" algn="l"/>
              </a:tabLst>
            </a:pPr>
            <a:r>
              <a:rPr lang="en-US">
                <a:solidFill>
                  <a:schemeClr val="bg1"/>
                </a:solidFill>
              </a:rPr>
              <a:t>Eco</a:t>
            </a:r>
            <a:r>
              <a:rPr lang="en-US"/>
              <a:t>nomics Drives Transition: Public</a:t>
            </a:r>
            <a:endParaRPr lang="en-US" dirty="0"/>
          </a:p>
        </p:txBody>
      </p:sp>
      <p:sp>
        <p:nvSpPr>
          <p:cNvPr id="3" name="Content Placeholder 2"/>
          <p:cNvSpPr>
            <a:spLocks noGrp="1"/>
          </p:cNvSpPr>
          <p:nvPr>
            <p:ph idx="1"/>
          </p:nvPr>
        </p:nvSpPr>
        <p:spPr>
          <a:xfrm>
            <a:off x="854528" y="1384972"/>
            <a:ext cx="6264729" cy="4351338"/>
          </a:xfrm>
        </p:spPr>
        <p:txBody>
          <a:bodyPr/>
          <a:lstStyle/>
          <a:p>
            <a:r>
              <a:rPr lang="en-US" dirty="0"/>
              <a:t>Economic and social costs associated with human drivers are enormous:</a:t>
            </a:r>
          </a:p>
          <a:p>
            <a:pPr lvl="1"/>
            <a:r>
              <a:rPr lang="en-US" dirty="0"/>
              <a:t>ACCIDENTS:</a:t>
            </a:r>
          </a:p>
          <a:p>
            <a:pPr lvl="2"/>
            <a:r>
              <a:rPr lang="en-US" dirty="0"/>
              <a:t>Drive 25% of congestion.</a:t>
            </a:r>
          </a:p>
          <a:p>
            <a:pPr lvl="2"/>
            <a:r>
              <a:rPr lang="en-US" dirty="0"/>
              <a:t>Result in 40,000 deaths.</a:t>
            </a:r>
          </a:p>
          <a:p>
            <a:pPr lvl="2"/>
            <a:r>
              <a:rPr lang="en-US" dirty="0"/>
              <a:t>And 2 million injuries.</a:t>
            </a:r>
          </a:p>
          <a:p>
            <a:pPr lvl="2"/>
            <a:r>
              <a:rPr lang="en-US" dirty="0"/>
              <a:t>90+% caused by human error.</a:t>
            </a:r>
          </a:p>
          <a:p>
            <a:pPr lvl="1"/>
            <a:r>
              <a:rPr lang="en-US" dirty="0"/>
              <a:t>Increased productivity from not driving.</a:t>
            </a:r>
          </a:p>
          <a:p>
            <a:pPr marL="914400" lvl="2" indent="0">
              <a:buNone/>
            </a:pPr>
            <a:endParaRPr lang="en-US" dirty="0"/>
          </a:p>
          <a:p>
            <a:pPr lvl="1"/>
            <a:r>
              <a:rPr lang="en-US" dirty="0"/>
              <a:t>Costs of human drivers estimated at up to $1.3 </a:t>
            </a:r>
            <a:r>
              <a:rPr lang="en-US" b="1" dirty="0" err="1">
                <a:solidFill>
                  <a:srgbClr val="0C4C88"/>
                </a:solidFill>
              </a:rPr>
              <a:t>TR</a:t>
            </a:r>
            <a:r>
              <a:rPr lang="en-US" dirty="0" err="1"/>
              <a:t>illion</a:t>
            </a:r>
            <a:r>
              <a:rPr lang="en-US" dirty="0"/>
              <a:t> each year</a:t>
            </a:r>
          </a:p>
        </p:txBody>
      </p:sp>
      <p:pic>
        <p:nvPicPr>
          <p:cNvPr id="5" name="Picture 4">
            <a:extLst>
              <a:ext uri="{FF2B5EF4-FFF2-40B4-BE49-F238E27FC236}">
                <a16:creationId xmlns:a16="http://schemas.microsoft.com/office/drawing/2014/main" id="{AFD2EC52-239C-4AFF-8404-377E1197F352}"/>
              </a:ext>
            </a:extLst>
          </p:cNvPr>
          <p:cNvPicPr>
            <a:picLocks noChangeAspect="1"/>
          </p:cNvPicPr>
          <p:nvPr/>
        </p:nvPicPr>
        <p:blipFill rotWithShape="1">
          <a:blip r:embed="rId2"/>
          <a:srcRect t="9402"/>
          <a:stretch/>
        </p:blipFill>
        <p:spPr>
          <a:xfrm>
            <a:off x="7388679" y="3670860"/>
            <a:ext cx="3695699" cy="2232161"/>
          </a:xfrm>
          <a:prstGeom prst="roundRect">
            <a:avLst>
              <a:gd name="adj" fmla="val 8594"/>
            </a:avLst>
          </a:prstGeom>
          <a:solidFill>
            <a:srgbClr val="FFFFFF">
              <a:shade val="85000"/>
            </a:srgbClr>
          </a:solidFill>
          <a:ln>
            <a:noFill/>
          </a:ln>
          <a:effectLst/>
        </p:spPr>
      </p:pic>
      <p:pic>
        <p:nvPicPr>
          <p:cNvPr id="9" name="Picture 8">
            <a:extLst>
              <a:ext uri="{FF2B5EF4-FFF2-40B4-BE49-F238E27FC236}">
                <a16:creationId xmlns:a16="http://schemas.microsoft.com/office/drawing/2014/main" id="{43CA028A-8981-4600-872A-4FDEEF97A261}"/>
              </a:ext>
            </a:extLst>
          </p:cNvPr>
          <p:cNvPicPr>
            <a:picLocks noChangeAspect="1"/>
          </p:cNvPicPr>
          <p:nvPr/>
        </p:nvPicPr>
        <p:blipFill>
          <a:blip r:embed="rId3"/>
          <a:stretch>
            <a:fillRect/>
          </a:stretch>
        </p:blipFill>
        <p:spPr>
          <a:xfrm>
            <a:off x="7388679" y="1493116"/>
            <a:ext cx="3695699" cy="2067525"/>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58201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tabLst>
                <a:tab pos="2351088" algn="l"/>
              </a:tabLst>
            </a:pPr>
            <a:r>
              <a:rPr lang="en-US" dirty="0">
                <a:solidFill>
                  <a:schemeClr val="bg1"/>
                </a:solidFill>
              </a:rPr>
              <a:t>Pot</a:t>
            </a:r>
            <a:r>
              <a:rPr lang="en-US" dirty="0"/>
              <a:t>ential Savings</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2055"/>
          <a:stretch/>
        </p:blipFill>
        <p:spPr>
          <a:xfrm>
            <a:off x="2293189" y="940796"/>
            <a:ext cx="6486593" cy="5015286"/>
          </a:xfrm>
        </p:spPr>
      </p:pic>
      <p:sp>
        <p:nvSpPr>
          <p:cNvPr id="3" name="TextBox 2"/>
          <p:cNvSpPr txBox="1"/>
          <p:nvPr/>
        </p:nvSpPr>
        <p:spPr>
          <a:xfrm>
            <a:off x="9631754" y="6488668"/>
            <a:ext cx="1722046" cy="369332"/>
          </a:xfrm>
          <a:prstGeom prst="rect">
            <a:avLst/>
          </a:prstGeom>
          <a:noFill/>
        </p:spPr>
        <p:txBody>
          <a:bodyPr wrap="none" rtlCol="0">
            <a:spAutoFit/>
          </a:bodyPr>
          <a:lstStyle/>
          <a:p>
            <a:r>
              <a:rPr lang="en-US" dirty="0"/>
              <a:t>Morgan Stanley </a:t>
            </a:r>
          </a:p>
        </p:txBody>
      </p:sp>
      <p:cxnSp>
        <p:nvCxnSpPr>
          <p:cNvPr id="5" name="Straight Connector 4"/>
          <p:cNvCxnSpPr/>
          <p:nvPr/>
        </p:nvCxnSpPr>
        <p:spPr>
          <a:xfrm flipH="1">
            <a:off x="3809877" y="4484454"/>
            <a:ext cx="3370880" cy="250878"/>
          </a:xfrm>
          <a:prstGeom prst="line">
            <a:avLst/>
          </a:prstGeom>
          <a:ln w="127000">
            <a:tailEnd type="triangle" w="lg"/>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6428190" y="3778858"/>
            <a:ext cx="752567" cy="136720"/>
          </a:xfrm>
          <a:prstGeom prst="line">
            <a:avLst/>
          </a:prstGeom>
          <a:ln w="127000">
            <a:tailEnd type="triangle" w="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721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360" y="0"/>
            <a:ext cx="10515600" cy="1325563"/>
          </a:xfrm>
        </p:spPr>
        <p:txBody>
          <a:bodyPr/>
          <a:lstStyle/>
          <a:p>
            <a:r>
              <a:rPr lang="en-US" dirty="0">
                <a:solidFill>
                  <a:schemeClr val="bg1"/>
                </a:solidFill>
              </a:rPr>
              <a:t>Pub</a:t>
            </a:r>
            <a:r>
              <a:rPr lang="en-US" dirty="0"/>
              <a:t>lic Policy/Planning Issues</a:t>
            </a:r>
          </a:p>
        </p:txBody>
      </p:sp>
      <p:sp>
        <p:nvSpPr>
          <p:cNvPr id="3" name="Content Placeholder 2"/>
          <p:cNvSpPr>
            <a:spLocks noGrp="1"/>
          </p:cNvSpPr>
          <p:nvPr>
            <p:ph idx="1"/>
          </p:nvPr>
        </p:nvSpPr>
        <p:spPr/>
        <p:txBody>
          <a:bodyPr>
            <a:normAutofit/>
          </a:bodyPr>
          <a:lstStyle/>
          <a:p>
            <a:r>
              <a:rPr lang="en-US" dirty="0"/>
              <a:t>Government buy-in:</a:t>
            </a:r>
          </a:p>
          <a:p>
            <a:pPr lvl="1"/>
            <a:r>
              <a:rPr lang="en-US" dirty="0"/>
              <a:t>Essential – gov’t must encourage progress</a:t>
            </a:r>
          </a:p>
          <a:p>
            <a:pPr lvl="1"/>
            <a:r>
              <a:rPr lang="en-US" dirty="0"/>
              <a:t>Difficult – because of displacement issue</a:t>
            </a:r>
          </a:p>
          <a:p>
            <a:endParaRPr lang="en-US" dirty="0"/>
          </a:p>
          <a:p>
            <a:r>
              <a:rPr lang="en-US" dirty="0"/>
              <a:t>Important transitional issues:</a:t>
            </a:r>
          </a:p>
          <a:p>
            <a:pPr lvl="1"/>
            <a:r>
              <a:rPr lang="en-US" dirty="0"/>
              <a:t>What infrastructure should be developed?</a:t>
            </a:r>
          </a:p>
          <a:p>
            <a:pPr lvl="1"/>
            <a:r>
              <a:rPr lang="en-US" dirty="0"/>
              <a:t>What to do about public transportation?</a:t>
            </a:r>
          </a:p>
          <a:p>
            <a:pPr lvl="1"/>
            <a:r>
              <a:rPr lang="en-US" dirty="0"/>
              <a:t>What to do with all of the parking spaces?</a:t>
            </a:r>
          </a:p>
          <a:p>
            <a:endParaRPr lang="en-US" dirty="0"/>
          </a:p>
        </p:txBody>
      </p:sp>
      <p:pic>
        <p:nvPicPr>
          <p:cNvPr id="5" name="Picture 4">
            <a:extLst>
              <a:ext uri="{FF2B5EF4-FFF2-40B4-BE49-F238E27FC236}">
                <a16:creationId xmlns:a16="http://schemas.microsoft.com/office/drawing/2014/main" id="{C2D7693A-8ED0-4146-9E0C-DDF4EEB6059E}"/>
              </a:ext>
            </a:extLst>
          </p:cNvPr>
          <p:cNvPicPr>
            <a:picLocks noChangeAspect="1"/>
          </p:cNvPicPr>
          <p:nvPr/>
        </p:nvPicPr>
        <p:blipFill>
          <a:blip r:embed="rId2"/>
          <a:stretch>
            <a:fillRect/>
          </a:stretch>
        </p:blipFill>
        <p:spPr>
          <a:xfrm>
            <a:off x="13129146" y="2038350"/>
            <a:ext cx="6096000" cy="3048000"/>
          </a:xfrm>
          <a:prstGeom prst="rect">
            <a:avLst/>
          </a:prstGeom>
        </p:spPr>
      </p:pic>
      <p:pic>
        <p:nvPicPr>
          <p:cNvPr id="7" name="Picture 6">
            <a:extLst>
              <a:ext uri="{FF2B5EF4-FFF2-40B4-BE49-F238E27FC236}">
                <a16:creationId xmlns:a16="http://schemas.microsoft.com/office/drawing/2014/main" id="{D34D7D7D-0219-47B8-9AC8-B3472B23D3A2}"/>
              </a:ext>
            </a:extLst>
          </p:cNvPr>
          <p:cNvPicPr>
            <a:picLocks noChangeAspect="1"/>
          </p:cNvPicPr>
          <p:nvPr/>
        </p:nvPicPr>
        <p:blipFill>
          <a:blip r:embed="rId3"/>
          <a:stretch>
            <a:fillRect/>
          </a:stretch>
        </p:blipFill>
        <p:spPr>
          <a:xfrm>
            <a:off x="7095414" y="2485879"/>
            <a:ext cx="4504804" cy="18140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63113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B01C3-FF41-4249-9398-889388F4BD6B}"/>
              </a:ext>
            </a:extLst>
          </p:cNvPr>
          <p:cNvSpPr>
            <a:spLocks noGrp="1"/>
          </p:cNvSpPr>
          <p:nvPr>
            <p:ph type="title"/>
          </p:nvPr>
        </p:nvSpPr>
        <p:spPr/>
        <p:txBody>
          <a:bodyPr/>
          <a:lstStyle/>
          <a:p>
            <a:r>
              <a:rPr lang="en-US" dirty="0">
                <a:solidFill>
                  <a:schemeClr val="bg1"/>
                </a:solidFill>
              </a:rPr>
              <a:t>Wh</a:t>
            </a:r>
            <a:r>
              <a:rPr lang="en-US" dirty="0"/>
              <a:t>o Are We?</a:t>
            </a:r>
          </a:p>
        </p:txBody>
      </p:sp>
      <p:sp>
        <p:nvSpPr>
          <p:cNvPr id="3" name="Content Placeholder 2">
            <a:extLst>
              <a:ext uri="{FF2B5EF4-FFF2-40B4-BE49-F238E27FC236}">
                <a16:creationId xmlns:a16="http://schemas.microsoft.com/office/drawing/2014/main" id="{2B04F465-072B-E84A-A927-098D0F973836}"/>
              </a:ext>
            </a:extLst>
          </p:cNvPr>
          <p:cNvSpPr>
            <a:spLocks noGrp="1"/>
          </p:cNvSpPr>
          <p:nvPr>
            <p:ph idx="1"/>
          </p:nvPr>
        </p:nvSpPr>
        <p:spPr>
          <a:xfrm>
            <a:off x="838200" y="1177447"/>
            <a:ext cx="10515600" cy="4960306"/>
          </a:xfrm>
        </p:spPr>
        <p:txBody>
          <a:bodyPr>
            <a:normAutofit lnSpcReduction="10000"/>
          </a:bodyPr>
          <a:lstStyle/>
          <a:p>
            <a:r>
              <a:rPr lang="en-US" dirty="0"/>
              <a:t>Honorary Board: 54 members</a:t>
            </a:r>
          </a:p>
          <a:p>
            <a:pPr lvl="1"/>
            <a:r>
              <a:rPr lang="en-US" dirty="0"/>
              <a:t>2 Fed Chairs: Janet Yellen, Ben Bernanke</a:t>
            </a:r>
          </a:p>
          <a:p>
            <a:pPr lvl="1"/>
            <a:r>
              <a:rPr lang="en-US" dirty="0"/>
              <a:t>6 Chairs Council of Economic Advisers</a:t>
            </a:r>
          </a:p>
          <a:p>
            <a:pPr lvl="2"/>
            <a:r>
              <a:rPr lang="en-US" dirty="0"/>
              <a:t>Furman (D), Rosen (R), Bernanke (R), Yellen (D), Tyson (D), </a:t>
            </a:r>
            <a:r>
              <a:rPr lang="en-US" dirty="0" err="1"/>
              <a:t>Goolsbee</a:t>
            </a:r>
            <a:r>
              <a:rPr lang="en-US" dirty="0"/>
              <a:t> (D)</a:t>
            </a:r>
          </a:p>
          <a:p>
            <a:pPr lvl="1"/>
            <a:r>
              <a:rPr lang="en-US" dirty="0"/>
              <a:t>3 Nobel Prize Winners</a:t>
            </a:r>
          </a:p>
          <a:p>
            <a:pPr lvl="2"/>
            <a:r>
              <a:rPr lang="en-US" dirty="0" err="1"/>
              <a:t>Akerlof</a:t>
            </a:r>
            <a:r>
              <a:rPr lang="en-US" dirty="0"/>
              <a:t>, Smith, </a:t>
            </a:r>
            <a:r>
              <a:rPr lang="en-US" dirty="0" err="1"/>
              <a:t>Maskin</a:t>
            </a:r>
            <a:endParaRPr lang="en-US" dirty="0"/>
          </a:p>
          <a:p>
            <a:r>
              <a:rPr lang="en-US" dirty="0"/>
              <a:t>Delegates: 600+ members</a:t>
            </a:r>
          </a:p>
          <a:p>
            <a:pPr lvl="1"/>
            <a:r>
              <a:rPr lang="en-US" dirty="0"/>
              <a:t>At all levels of academia and some in government service</a:t>
            </a:r>
          </a:p>
          <a:p>
            <a:pPr lvl="1"/>
            <a:r>
              <a:rPr lang="en-US" dirty="0"/>
              <a:t>All have a Ph.D. in economics</a:t>
            </a:r>
          </a:p>
          <a:p>
            <a:pPr lvl="1"/>
            <a:r>
              <a:rPr lang="en-US" dirty="0"/>
              <a:t>Crowdsource slide decks</a:t>
            </a:r>
          </a:p>
          <a:p>
            <a:pPr lvl="1"/>
            <a:r>
              <a:rPr lang="en-US" dirty="0"/>
              <a:t>Give presentations</a:t>
            </a:r>
          </a:p>
          <a:p>
            <a:r>
              <a:rPr lang="en-US" dirty="0"/>
              <a:t>Global Partners: 45 Ph.D. Economists</a:t>
            </a:r>
          </a:p>
          <a:p>
            <a:pPr lvl="1"/>
            <a:r>
              <a:rPr lang="en-US" dirty="0"/>
              <a:t>Aid in slide deck development</a:t>
            </a:r>
          </a:p>
          <a:p>
            <a:pPr marL="457200" lvl="1" indent="0">
              <a:buNone/>
            </a:pPr>
            <a:endParaRPr lang="en-US" dirty="0"/>
          </a:p>
        </p:txBody>
      </p:sp>
      <p:sp>
        <p:nvSpPr>
          <p:cNvPr id="4" name="Slide Number Placeholder 3">
            <a:extLst>
              <a:ext uri="{FF2B5EF4-FFF2-40B4-BE49-F238E27FC236}">
                <a16:creationId xmlns:a16="http://schemas.microsoft.com/office/drawing/2014/main" id="{E4A7D279-C637-1E48-898C-9051ECD0374E}"/>
              </a:ext>
            </a:extLst>
          </p:cNvPr>
          <p:cNvSpPr>
            <a:spLocks noGrp="1"/>
          </p:cNvSpPr>
          <p:nvPr>
            <p:ph type="sldNum" sz="quarter" idx="12"/>
          </p:nvPr>
        </p:nvSpPr>
        <p:spPr/>
        <p:txBody>
          <a:bodyPr/>
          <a:lstStyle/>
          <a:p>
            <a:fld id="{D9F085D5-EC86-4F6A-B501-C1359CB39116}" type="slidenum">
              <a:rPr lang="en-GB" smtClean="0"/>
              <a:t>3</a:t>
            </a:fld>
            <a:endParaRPr lang="en-GB"/>
          </a:p>
        </p:txBody>
      </p:sp>
    </p:spTree>
    <p:extLst>
      <p:ext uri="{BB962C8B-B14F-4D97-AF65-F5344CB8AC3E}">
        <p14:creationId xmlns:p14="http://schemas.microsoft.com/office/powerpoint/2010/main" val="13550386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144" y="0"/>
            <a:ext cx="10515600" cy="1325563"/>
          </a:xfrm>
        </p:spPr>
        <p:txBody>
          <a:bodyPr/>
          <a:lstStyle/>
          <a:p>
            <a:r>
              <a:rPr lang="en-US" dirty="0">
                <a:solidFill>
                  <a:schemeClr val="bg1"/>
                </a:solidFill>
              </a:rPr>
              <a:t>Pla</a:t>
            </a:r>
            <a:r>
              <a:rPr lang="en-US" dirty="0"/>
              <a:t>nning</a:t>
            </a:r>
          </a:p>
        </p:txBody>
      </p:sp>
      <p:sp>
        <p:nvSpPr>
          <p:cNvPr id="3" name="Content Placeholder 2"/>
          <p:cNvSpPr>
            <a:spLocks noGrp="1"/>
          </p:cNvSpPr>
          <p:nvPr>
            <p:ph idx="1"/>
          </p:nvPr>
        </p:nvSpPr>
        <p:spPr/>
        <p:txBody>
          <a:bodyPr/>
          <a:lstStyle/>
          <a:p>
            <a:r>
              <a:rPr lang="en-US" dirty="0"/>
              <a:t>Respond to the coming changes</a:t>
            </a:r>
          </a:p>
          <a:p>
            <a:pPr lvl="1"/>
            <a:r>
              <a:rPr lang="en-US" dirty="0"/>
              <a:t>The planning horizon for any investment in transportation infrastructure based on today’s predominant technology has changed.</a:t>
            </a:r>
          </a:p>
          <a:p>
            <a:pPr lvl="2">
              <a:tabLst>
                <a:tab pos="4284663" algn="l"/>
              </a:tabLst>
            </a:pPr>
            <a:r>
              <a:rPr lang="en-US" sz="2200" dirty="0"/>
              <a:t>It may have gotten </a:t>
            </a:r>
            <a:r>
              <a:rPr lang="en-US" sz="2200" b="1" dirty="0"/>
              <a:t>MUCH shorter.</a:t>
            </a:r>
          </a:p>
          <a:p>
            <a:pPr lvl="2">
              <a:tabLst>
                <a:tab pos="4284663" algn="l"/>
              </a:tabLst>
            </a:pPr>
            <a:endParaRPr lang="en-US" sz="2200" b="1" dirty="0"/>
          </a:p>
          <a:p>
            <a:r>
              <a:rPr lang="en-US" dirty="0"/>
              <a:t>Encourage the changes to happen more quickly</a:t>
            </a:r>
          </a:p>
          <a:p>
            <a:pPr lvl="1"/>
            <a:r>
              <a:rPr lang="en-US" dirty="0"/>
              <a:t>Mobility, safety, productivity, and environmental benefits abound.</a:t>
            </a:r>
          </a:p>
        </p:txBody>
      </p:sp>
    </p:spTree>
    <p:extLst>
      <p:ext uri="{BB962C8B-B14F-4D97-AF65-F5344CB8AC3E}">
        <p14:creationId xmlns:p14="http://schemas.microsoft.com/office/powerpoint/2010/main" val="2216443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608" y="0"/>
            <a:ext cx="10515600" cy="1325563"/>
          </a:xfrm>
        </p:spPr>
        <p:txBody>
          <a:bodyPr>
            <a:normAutofit/>
          </a:bodyPr>
          <a:lstStyle/>
          <a:p>
            <a:r>
              <a:rPr lang="en-US" dirty="0">
                <a:solidFill>
                  <a:schemeClr val="bg1"/>
                </a:solidFill>
              </a:rPr>
              <a:t>Res</a:t>
            </a:r>
            <a:r>
              <a:rPr lang="en-US" dirty="0"/>
              <a:t>ponding to the coming changes:</a:t>
            </a:r>
          </a:p>
        </p:txBody>
      </p:sp>
      <p:sp>
        <p:nvSpPr>
          <p:cNvPr id="3" name="Content Placeholder 2"/>
          <p:cNvSpPr>
            <a:spLocks noGrp="1"/>
          </p:cNvSpPr>
          <p:nvPr>
            <p:ph idx="1"/>
          </p:nvPr>
        </p:nvSpPr>
        <p:spPr>
          <a:xfrm>
            <a:off x="5124450" y="1570730"/>
            <a:ext cx="6553200" cy="4351338"/>
          </a:xfrm>
        </p:spPr>
        <p:txBody>
          <a:bodyPr>
            <a:normAutofit/>
          </a:bodyPr>
          <a:lstStyle/>
          <a:p>
            <a:r>
              <a:rPr lang="en-US" dirty="0"/>
              <a:t>Transportation organizations must develop a forecast for adoption in </a:t>
            </a:r>
            <a:br>
              <a:rPr lang="en-US" dirty="0"/>
            </a:br>
            <a:r>
              <a:rPr lang="en-US" dirty="0"/>
              <a:t>their specific geography</a:t>
            </a:r>
          </a:p>
          <a:p>
            <a:pPr lvl="1"/>
            <a:r>
              <a:rPr lang="en-US" dirty="0"/>
              <a:t>San Francisco – faster than Chicago</a:t>
            </a:r>
          </a:p>
          <a:p>
            <a:pPr lvl="1"/>
            <a:r>
              <a:rPr lang="en-US" dirty="0"/>
              <a:t>Chicago – faster than Fresno</a:t>
            </a:r>
          </a:p>
          <a:p>
            <a:pPr lvl="1"/>
            <a:r>
              <a:rPr lang="en-US" dirty="0"/>
              <a:t>Fresno - faster than Kansas</a:t>
            </a:r>
          </a:p>
          <a:p>
            <a:r>
              <a:rPr lang="en-US" dirty="0"/>
              <a:t>How does this affect the ROR </a:t>
            </a:r>
            <a:br>
              <a:rPr lang="en-US" dirty="0"/>
            </a:br>
            <a:r>
              <a:rPr lang="en-US" dirty="0"/>
              <a:t>calculation on projects?</a:t>
            </a:r>
          </a:p>
          <a:p>
            <a:pPr lvl="1"/>
            <a:r>
              <a:rPr lang="en-US" dirty="0"/>
              <a:t>Highway expansion? Public Transportation?</a:t>
            </a:r>
          </a:p>
        </p:txBody>
      </p:sp>
      <p:pic>
        <p:nvPicPr>
          <p:cNvPr id="5" name="Picture 4">
            <a:extLst>
              <a:ext uri="{FF2B5EF4-FFF2-40B4-BE49-F238E27FC236}">
                <a16:creationId xmlns:a16="http://schemas.microsoft.com/office/drawing/2014/main" id="{0BC241BB-9067-4E50-B8C7-29EDAD0B7D8E}"/>
              </a:ext>
            </a:extLst>
          </p:cNvPr>
          <p:cNvPicPr>
            <a:picLocks noChangeAspect="1"/>
          </p:cNvPicPr>
          <p:nvPr/>
        </p:nvPicPr>
        <p:blipFill>
          <a:blip r:embed="rId2"/>
          <a:stretch>
            <a:fillRect/>
          </a:stretch>
        </p:blipFill>
        <p:spPr>
          <a:xfrm>
            <a:off x="838200" y="1995220"/>
            <a:ext cx="3939086" cy="26260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871089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256" y="0"/>
            <a:ext cx="10515600" cy="1325563"/>
          </a:xfrm>
        </p:spPr>
        <p:txBody>
          <a:bodyPr>
            <a:normAutofit/>
          </a:bodyPr>
          <a:lstStyle/>
          <a:p>
            <a:pPr>
              <a:tabLst>
                <a:tab pos="4408488" algn="l"/>
                <a:tab pos="5208588" algn="l"/>
              </a:tabLst>
            </a:pPr>
            <a:r>
              <a:rPr lang="en-US" dirty="0">
                <a:solidFill>
                  <a:schemeClr val="bg1"/>
                </a:solidFill>
              </a:rPr>
              <a:t>Enc</a:t>
            </a:r>
            <a:r>
              <a:rPr lang="en-US" dirty="0"/>
              <a:t>ourage Change</a:t>
            </a:r>
          </a:p>
        </p:txBody>
      </p:sp>
      <p:sp>
        <p:nvSpPr>
          <p:cNvPr id="3" name="Content Placeholder 2"/>
          <p:cNvSpPr>
            <a:spLocks noGrp="1"/>
          </p:cNvSpPr>
          <p:nvPr>
            <p:ph idx="1"/>
          </p:nvPr>
        </p:nvSpPr>
        <p:spPr>
          <a:xfrm>
            <a:off x="838200" y="1570730"/>
            <a:ext cx="10515600" cy="3768713"/>
          </a:xfrm>
        </p:spPr>
        <p:txBody>
          <a:bodyPr>
            <a:normAutofit/>
          </a:bodyPr>
          <a:lstStyle/>
          <a:p>
            <a:r>
              <a:rPr lang="en-US" b="1" dirty="0"/>
              <a:t>Mobility</a:t>
            </a:r>
            <a:r>
              <a:rPr lang="en-US" dirty="0"/>
              <a:t> and </a:t>
            </a:r>
            <a:r>
              <a:rPr lang="en-US" b="1" dirty="0"/>
              <a:t>equity</a:t>
            </a:r>
            <a:r>
              <a:rPr lang="en-US" dirty="0"/>
              <a:t> considerations.</a:t>
            </a:r>
          </a:p>
          <a:p>
            <a:pPr lvl="1"/>
            <a:r>
              <a:rPr lang="en-US" dirty="0"/>
              <a:t>Elderly/disabled/impoverished</a:t>
            </a:r>
          </a:p>
          <a:p>
            <a:r>
              <a:rPr lang="en-US" b="1" dirty="0"/>
              <a:t>Safety</a:t>
            </a:r>
            <a:r>
              <a:rPr lang="en-US" dirty="0"/>
              <a:t>: </a:t>
            </a:r>
            <a:r>
              <a:rPr lang="en-US" b="0" dirty="0">
                <a:solidFill>
                  <a:srgbClr val="2B414D"/>
                </a:solidFill>
              </a:rPr>
              <a:t>only way to reduce traffic fatalities is by coordinated effort.</a:t>
            </a:r>
          </a:p>
          <a:p>
            <a:r>
              <a:rPr lang="en-US" b="1" dirty="0"/>
              <a:t>Productivity</a:t>
            </a:r>
            <a:r>
              <a:rPr lang="en-US" dirty="0"/>
              <a:t>: </a:t>
            </a:r>
            <a:r>
              <a:rPr lang="en-US" b="0" dirty="0">
                <a:solidFill>
                  <a:srgbClr val="2B414D"/>
                </a:solidFill>
              </a:rPr>
              <a:t>reduced congestion.</a:t>
            </a:r>
          </a:p>
          <a:p>
            <a:r>
              <a:rPr lang="en-US" b="1" dirty="0"/>
              <a:t>Environment</a:t>
            </a:r>
            <a:r>
              <a:rPr lang="en-US" dirty="0"/>
              <a:t>: </a:t>
            </a:r>
            <a:r>
              <a:rPr lang="en-US" b="0" dirty="0">
                <a:solidFill>
                  <a:srgbClr val="2B414D"/>
                </a:solidFill>
              </a:rPr>
              <a:t>speed transition to electric vehicles.</a:t>
            </a:r>
          </a:p>
          <a:p>
            <a:endParaRPr lang="en-US" dirty="0"/>
          </a:p>
        </p:txBody>
      </p:sp>
      <p:sp>
        <p:nvSpPr>
          <p:cNvPr id="4" name="Rectangle: Rounded Corners 3"/>
          <p:cNvSpPr/>
          <p:nvPr/>
        </p:nvSpPr>
        <p:spPr>
          <a:xfrm>
            <a:off x="979714" y="4972286"/>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These are all societal benefits that come about too slowly </a:t>
            </a:r>
            <a:br>
              <a:rPr lang="en-US" sz="2400" dirty="0">
                <a:solidFill>
                  <a:schemeClr val="bg1"/>
                </a:solidFill>
                <a:latin typeface="Roboto Condensed" panose="02000000000000000000" pitchFamily="2" charset="0"/>
                <a:ea typeface="Roboto Condensed" panose="02000000000000000000" pitchFamily="2" charset="0"/>
              </a:rPr>
            </a:br>
            <a:r>
              <a:rPr lang="en-US" sz="2400" dirty="0">
                <a:solidFill>
                  <a:schemeClr val="bg1"/>
                </a:solidFill>
                <a:latin typeface="Roboto Condensed" panose="02000000000000000000" pitchFamily="2" charset="0"/>
                <a:ea typeface="Roboto Condensed" panose="02000000000000000000" pitchFamily="2" charset="0"/>
              </a:rPr>
              <a:t>if the private market is left to itself.</a:t>
            </a:r>
          </a:p>
        </p:txBody>
      </p:sp>
    </p:spTree>
    <p:extLst>
      <p:ext uri="{BB962C8B-B14F-4D97-AF65-F5344CB8AC3E}">
        <p14:creationId xmlns:p14="http://schemas.microsoft.com/office/powerpoint/2010/main" val="9722175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552" y="0"/>
            <a:ext cx="10515600" cy="1325563"/>
          </a:xfrm>
        </p:spPr>
        <p:txBody>
          <a:bodyPr/>
          <a:lstStyle/>
          <a:p>
            <a:r>
              <a:rPr lang="en-US" dirty="0">
                <a:solidFill>
                  <a:schemeClr val="bg1"/>
                </a:solidFill>
              </a:rPr>
              <a:t>Mo</a:t>
            </a:r>
            <a:r>
              <a:rPr lang="en-US" dirty="0"/>
              <a:t>bility and Equity</a:t>
            </a:r>
          </a:p>
        </p:txBody>
      </p:sp>
      <p:sp>
        <p:nvSpPr>
          <p:cNvPr id="3" name="Content Placeholder 2"/>
          <p:cNvSpPr>
            <a:spLocks noGrp="1"/>
          </p:cNvSpPr>
          <p:nvPr>
            <p:ph idx="1"/>
          </p:nvPr>
        </p:nvSpPr>
        <p:spPr>
          <a:xfrm>
            <a:off x="838200" y="1570730"/>
            <a:ext cx="6020397" cy="4351338"/>
          </a:xfrm>
        </p:spPr>
        <p:txBody>
          <a:bodyPr/>
          <a:lstStyle/>
          <a:p>
            <a:r>
              <a:rPr lang="en-US" dirty="0"/>
              <a:t>Mobility</a:t>
            </a:r>
          </a:p>
          <a:p>
            <a:pPr lvl="1"/>
            <a:r>
              <a:rPr lang="en-US" dirty="0"/>
              <a:t>Handicapped</a:t>
            </a:r>
          </a:p>
          <a:p>
            <a:pPr lvl="1"/>
            <a:r>
              <a:rPr lang="en-US" dirty="0"/>
              <a:t>Elderly</a:t>
            </a:r>
          </a:p>
          <a:p>
            <a:pPr lvl="1"/>
            <a:r>
              <a:rPr lang="en-US" dirty="0"/>
              <a:t>Lower income</a:t>
            </a:r>
          </a:p>
          <a:p>
            <a:r>
              <a:rPr lang="en-US" dirty="0"/>
              <a:t>Equity</a:t>
            </a:r>
          </a:p>
          <a:p>
            <a:pPr lvl="1"/>
            <a:r>
              <a:rPr lang="en-US" dirty="0"/>
              <a:t>Public Transportation often does not work well for low-income workers/residential workers</a:t>
            </a:r>
          </a:p>
          <a:p>
            <a:pPr lvl="2"/>
            <a:r>
              <a:rPr lang="en-US" dirty="0"/>
              <a:t>Does not go from residential to residential, but from residential to commercial</a:t>
            </a:r>
          </a:p>
        </p:txBody>
      </p:sp>
      <p:pic>
        <p:nvPicPr>
          <p:cNvPr id="9" name="Picture 8">
            <a:extLst>
              <a:ext uri="{FF2B5EF4-FFF2-40B4-BE49-F238E27FC236}">
                <a16:creationId xmlns:a16="http://schemas.microsoft.com/office/drawing/2014/main" id="{1F859A9E-F698-4B96-9F57-5267766721D7}"/>
              </a:ext>
            </a:extLst>
          </p:cNvPr>
          <p:cNvPicPr>
            <a:picLocks noChangeAspect="1"/>
          </p:cNvPicPr>
          <p:nvPr/>
        </p:nvPicPr>
        <p:blipFill>
          <a:blip r:embed="rId2"/>
          <a:stretch>
            <a:fillRect/>
          </a:stretch>
        </p:blipFill>
        <p:spPr>
          <a:xfrm>
            <a:off x="12766531" y="0"/>
            <a:ext cx="3041650" cy="2033415"/>
          </a:xfrm>
          <a:prstGeom prst="roundRect">
            <a:avLst>
              <a:gd name="adj" fmla="val 8594"/>
            </a:avLst>
          </a:prstGeom>
          <a:solidFill>
            <a:srgbClr val="FFFFFF">
              <a:shade val="85000"/>
            </a:srgbClr>
          </a:solidFill>
          <a:ln>
            <a:noFill/>
          </a:ln>
          <a:effectLst/>
        </p:spPr>
      </p:pic>
      <p:pic>
        <p:nvPicPr>
          <p:cNvPr id="7" name="Picture 6">
            <a:extLst>
              <a:ext uri="{FF2B5EF4-FFF2-40B4-BE49-F238E27FC236}">
                <a16:creationId xmlns:a16="http://schemas.microsoft.com/office/drawing/2014/main" id="{D08D68D8-D554-43DE-BF0D-5D323EBE50E3}"/>
              </a:ext>
            </a:extLst>
          </p:cNvPr>
          <p:cNvPicPr>
            <a:picLocks noChangeAspect="1"/>
          </p:cNvPicPr>
          <p:nvPr/>
        </p:nvPicPr>
        <p:blipFill>
          <a:blip r:embed="rId3"/>
          <a:stretch>
            <a:fillRect/>
          </a:stretch>
        </p:blipFill>
        <p:spPr>
          <a:xfrm>
            <a:off x="13273469" y="5922068"/>
            <a:ext cx="3050123" cy="2033415"/>
          </a:xfrm>
          <a:prstGeom prst="roundRect">
            <a:avLst>
              <a:gd name="adj" fmla="val 8594"/>
            </a:avLst>
          </a:prstGeom>
          <a:solidFill>
            <a:srgbClr val="FFFFFF">
              <a:shade val="85000"/>
            </a:srgbClr>
          </a:solidFill>
          <a:ln>
            <a:noFill/>
          </a:ln>
          <a:effectLst/>
        </p:spPr>
      </p:pic>
      <p:pic>
        <p:nvPicPr>
          <p:cNvPr id="5" name="Picture 4">
            <a:extLst>
              <a:ext uri="{FF2B5EF4-FFF2-40B4-BE49-F238E27FC236}">
                <a16:creationId xmlns:a16="http://schemas.microsoft.com/office/drawing/2014/main" id="{09E0F5A8-3626-42D3-A580-546C7EE8F5B6}"/>
              </a:ext>
            </a:extLst>
          </p:cNvPr>
          <p:cNvPicPr>
            <a:picLocks noChangeAspect="1"/>
          </p:cNvPicPr>
          <p:nvPr/>
        </p:nvPicPr>
        <p:blipFill>
          <a:blip r:embed="rId4"/>
          <a:stretch>
            <a:fillRect/>
          </a:stretch>
        </p:blipFill>
        <p:spPr>
          <a:xfrm>
            <a:off x="6706197" y="1276350"/>
            <a:ext cx="2152053" cy="3228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F42AD599-68A1-4C66-AE96-475D79988EEC}"/>
              </a:ext>
            </a:extLst>
          </p:cNvPr>
          <p:cNvPicPr>
            <a:picLocks noChangeAspect="1"/>
          </p:cNvPicPr>
          <p:nvPr/>
        </p:nvPicPr>
        <p:blipFill>
          <a:blip r:embed="rId5"/>
          <a:stretch>
            <a:fillRect/>
          </a:stretch>
        </p:blipFill>
        <p:spPr>
          <a:xfrm>
            <a:off x="9031394" y="2400300"/>
            <a:ext cx="2246206" cy="3228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C411DD0-79D3-4BBB-84CF-3D7EF5EAA344}"/>
              </a:ext>
            </a:extLst>
          </p:cNvPr>
          <p:cNvPicPr>
            <a:picLocks noChangeAspect="1"/>
          </p:cNvPicPr>
          <p:nvPr/>
        </p:nvPicPr>
        <p:blipFill>
          <a:blip r:embed="rId6"/>
          <a:stretch>
            <a:fillRect/>
          </a:stretch>
        </p:blipFill>
        <p:spPr>
          <a:xfrm>
            <a:off x="13642831" y="2286000"/>
            <a:ext cx="2032000" cy="3048000"/>
          </a:xfrm>
          <a:prstGeom prst="rect">
            <a:avLst/>
          </a:prstGeom>
        </p:spPr>
      </p:pic>
    </p:spTree>
    <p:extLst>
      <p:ext uri="{BB962C8B-B14F-4D97-AF65-F5344CB8AC3E}">
        <p14:creationId xmlns:p14="http://schemas.microsoft.com/office/powerpoint/2010/main" val="8267321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96352" y="1137353"/>
            <a:ext cx="5181600" cy="3886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851848" y="0"/>
            <a:ext cx="10515600" cy="1325563"/>
          </a:xfrm>
        </p:spPr>
        <p:txBody>
          <a:bodyPr/>
          <a:lstStyle/>
          <a:p>
            <a:r>
              <a:rPr lang="en-US" dirty="0">
                <a:solidFill>
                  <a:schemeClr val="bg1"/>
                </a:solidFill>
              </a:rPr>
              <a:t>Saf</a:t>
            </a:r>
            <a:r>
              <a:rPr lang="en-US" dirty="0"/>
              <a:t>ety and Productivity</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39" r="7143"/>
          <a:stretch/>
        </p:blipFill>
        <p:spPr>
          <a:xfrm>
            <a:off x="18388692" y="2078149"/>
            <a:ext cx="5176158" cy="391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2F5AE254-70FE-441D-B11E-8A2E6AE6C8F0}"/>
              </a:ext>
            </a:extLst>
          </p:cNvPr>
          <p:cNvPicPr>
            <a:picLocks noChangeAspect="1"/>
          </p:cNvPicPr>
          <p:nvPr/>
        </p:nvPicPr>
        <p:blipFill>
          <a:blip r:embed="rId4"/>
          <a:stretch>
            <a:fillRect/>
          </a:stretch>
        </p:blipFill>
        <p:spPr>
          <a:xfrm>
            <a:off x="4079244" y="2404859"/>
            <a:ext cx="6667500" cy="3752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4423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608" y="0"/>
            <a:ext cx="10515600" cy="1325563"/>
          </a:xfrm>
        </p:spPr>
        <p:txBody>
          <a:bodyPr/>
          <a:lstStyle/>
          <a:p>
            <a:r>
              <a:rPr lang="en-US" dirty="0">
                <a:solidFill>
                  <a:schemeClr val="bg1"/>
                </a:solidFill>
              </a:rPr>
              <a:t>Env</a:t>
            </a:r>
            <a:r>
              <a:rPr lang="en-US" dirty="0"/>
              <a:t>ironment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100" y="1170991"/>
            <a:ext cx="8305800" cy="467585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138559"/>
            <a:ext cx="9144000" cy="4876800"/>
          </a:xfrm>
          <a:prstGeom prst="rect">
            <a:avLst/>
          </a:prstGeom>
        </p:spPr>
      </p:pic>
      <p:grpSp>
        <p:nvGrpSpPr>
          <p:cNvPr id="4" name="Group 3">
            <a:extLst>
              <a:ext uri="{FF2B5EF4-FFF2-40B4-BE49-F238E27FC236}">
                <a16:creationId xmlns:a16="http://schemas.microsoft.com/office/drawing/2014/main" id="{E969803A-6BE4-4E74-88B3-03813AF26CF0}"/>
              </a:ext>
            </a:extLst>
          </p:cNvPr>
          <p:cNvGrpSpPr>
            <a:grpSpLocks/>
          </p:cNvGrpSpPr>
          <p:nvPr/>
        </p:nvGrpSpPr>
        <p:grpSpPr>
          <a:xfrm>
            <a:off x="3014291" y="1477545"/>
            <a:ext cx="6163418" cy="4198829"/>
            <a:chOff x="3201545" y="1137557"/>
            <a:chExt cx="6163418" cy="4198829"/>
          </a:xfrm>
        </p:grpSpPr>
        <p:pic>
          <p:nvPicPr>
            <p:cNvPr id="9" name="Picture 8"/>
            <p:cNvPicPr>
              <a:picLocks noChangeAspect="1"/>
            </p:cNvPicPr>
            <p:nvPr/>
          </p:nvPicPr>
          <p:blipFill>
            <a:blip r:embed="rId5"/>
            <a:stretch>
              <a:fillRect/>
            </a:stretch>
          </p:blipFill>
          <p:spPr>
            <a:xfrm>
              <a:off x="3201545" y="1137557"/>
              <a:ext cx="6163418" cy="4198829"/>
            </a:xfrm>
            <a:prstGeom prst="roundRect">
              <a:avLst>
                <a:gd name="adj" fmla="val 729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Oval 2"/>
            <p:cNvSpPr/>
            <p:nvPr/>
          </p:nvSpPr>
          <p:spPr>
            <a:xfrm>
              <a:off x="5727031" y="1887190"/>
              <a:ext cx="2419120" cy="1556419"/>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5692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665981"/>
            <a:ext cx="5181600" cy="3436938"/>
          </a:xfrm>
        </p:spPr>
        <p:txBody>
          <a:bodyPr>
            <a:normAutofit/>
          </a:bodyPr>
          <a:lstStyle/>
          <a:p>
            <a:r>
              <a:rPr lang="en-US" dirty="0"/>
              <a:t>Improved resource utilization</a:t>
            </a:r>
          </a:p>
          <a:p>
            <a:r>
              <a:rPr lang="en-US" dirty="0"/>
              <a:t>More efficient travel </a:t>
            </a:r>
          </a:p>
          <a:p>
            <a:pPr lvl="1"/>
            <a:r>
              <a:rPr lang="en-US" dirty="0"/>
              <a:t>Right sized vehicles</a:t>
            </a:r>
          </a:p>
          <a:p>
            <a:pPr lvl="1"/>
            <a:r>
              <a:rPr lang="en-US" dirty="0"/>
              <a:t>Optimized routes</a:t>
            </a:r>
          </a:p>
          <a:p>
            <a:pPr lvl="1"/>
            <a:r>
              <a:rPr lang="en-US" dirty="0"/>
              <a:t>Reduced congestion</a:t>
            </a:r>
          </a:p>
          <a:p>
            <a:pPr lvl="1"/>
            <a:r>
              <a:rPr lang="en-US" dirty="0"/>
              <a:t>No searching for parking</a:t>
            </a:r>
          </a:p>
          <a:p>
            <a:r>
              <a:rPr lang="en-US" dirty="0"/>
              <a:t>Increased VMT</a:t>
            </a:r>
          </a:p>
        </p:txBody>
      </p:sp>
      <p:sp>
        <p:nvSpPr>
          <p:cNvPr id="4" name="Content Placeholder 3"/>
          <p:cNvSpPr>
            <a:spLocks noGrp="1"/>
          </p:cNvSpPr>
          <p:nvPr>
            <p:ph sz="half" idx="2"/>
          </p:nvPr>
        </p:nvSpPr>
        <p:spPr>
          <a:xfrm>
            <a:off x="6172202" y="1545728"/>
            <a:ext cx="5181600" cy="3796357"/>
          </a:xfrm>
        </p:spPr>
        <p:txBody>
          <a:bodyPr>
            <a:normAutofit/>
          </a:bodyPr>
          <a:lstStyle/>
          <a:p>
            <a:r>
              <a:rPr lang="en-US" dirty="0"/>
              <a:t>Cleaner technologies</a:t>
            </a:r>
          </a:p>
          <a:p>
            <a:pPr lvl="1"/>
            <a:r>
              <a:rPr lang="en-US" dirty="0"/>
              <a:t>Electric</a:t>
            </a:r>
          </a:p>
          <a:p>
            <a:pPr lvl="1"/>
            <a:r>
              <a:rPr lang="en-US" dirty="0"/>
              <a:t>Lighter vehicles</a:t>
            </a:r>
          </a:p>
          <a:p>
            <a:r>
              <a:rPr lang="en-US" dirty="0"/>
              <a:t>Energy use of onboard electronics</a:t>
            </a:r>
          </a:p>
          <a:p>
            <a:pPr lvl="1"/>
            <a:r>
              <a:rPr lang="en-US" dirty="0"/>
              <a:t>Weight and functional</a:t>
            </a:r>
          </a:p>
          <a:p>
            <a:r>
              <a:rPr lang="en-US" dirty="0"/>
              <a:t>Increased urban sprawl</a:t>
            </a:r>
          </a:p>
        </p:txBody>
      </p:sp>
      <p:sp>
        <p:nvSpPr>
          <p:cNvPr id="2" name="Title 1"/>
          <p:cNvSpPr>
            <a:spLocks noGrp="1"/>
          </p:cNvSpPr>
          <p:nvPr>
            <p:ph type="title"/>
          </p:nvPr>
        </p:nvSpPr>
        <p:spPr>
          <a:xfrm>
            <a:off x="769960" y="216007"/>
            <a:ext cx="10515600" cy="1325563"/>
          </a:xfrm>
        </p:spPr>
        <p:txBody>
          <a:bodyPr>
            <a:noAutofit/>
          </a:bodyPr>
          <a:lstStyle/>
          <a:p>
            <a:r>
              <a:rPr lang="en-US" dirty="0">
                <a:solidFill>
                  <a:schemeClr val="bg1"/>
                </a:solidFill>
              </a:rPr>
              <a:t>Env</a:t>
            </a:r>
            <a:r>
              <a:rPr lang="en-US" dirty="0"/>
              <a:t>ironmental Implications</a:t>
            </a:r>
            <a:br>
              <a:rPr lang="en-US" dirty="0"/>
            </a:br>
            <a:r>
              <a:rPr lang="en-US" dirty="0"/>
              <a:t>Depends: Heaven or Hell</a:t>
            </a:r>
            <a:br>
              <a:rPr lang="en-US" dirty="0"/>
            </a:br>
            <a:endParaRPr lang="en-US" dirty="0"/>
          </a:p>
        </p:txBody>
      </p:sp>
      <p:sp>
        <p:nvSpPr>
          <p:cNvPr id="6" name="Rectangle: Rounded Corners 5">
            <a:extLst>
              <a:ext uri="{FF2B5EF4-FFF2-40B4-BE49-F238E27FC236}">
                <a16:creationId xmlns:a16="http://schemas.microsoft.com/office/drawing/2014/main" id="{183276E4-810D-4765-9C3B-56F1D9147C45}"/>
              </a:ext>
            </a:extLst>
          </p:cNvPr>
          <p:cNvSpPr/>
          <p:nvPr/>
        </p:nvSpPr>
        <p:spPr>
          <a:xfrm>
            <a:off x="979714" y="5007668"/>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Bottom line: push governments at all levels to embrace and to implement </a:t>
            </a:r>
            <a:br>
              <a:rPr lang="en-US" sz="2400" dirty="0">
                <a:solidFill>
                  <a:schemeClr val="bg1"/>
                </a:solidFill>
                <a:latin typeface="Roboto Condensed" panose="02000000000000000000" pitchFamily="2" charset="0"/>
                <a:ea typeface="Roboto Condensed" panose="02000000000000000000" pitchFamily="2" charset="0"/>
              </a:rPr>
            </a:br>
            <a:r>
              <a:rPr lang="en-US" sz="2400" dirty="0">
                <a:solidFill>
                  <a:schemeClr val="bg1"/>
                </a:solidFill>
                <a:latin typeface="Roboto Condensed" panose="02000000000000000000" pitchFamily="2" charset="0"/>
                <a:ea typeface="Roboto Condensed" panose="02000000000000000000" pitchFamily="2" charset="0"/>
              </a:rPr>
              <a:t>policies deterring private vehicle ownership and zero passenger miles</a:t>
            </a:r>
          </a:p>
        </p:txBody>
      </p:sp>
    </p:spTree>
    <p:extLst>
      <p:ext uri="{BB962C8B-B14F-4D97-AF65-F5344CB8AC3E}">
        <p14:creationId xmlns:p14="http://schemas.microsoft.com/office/powerpoint/2010/main" val="21436915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440" y="0"/>
            <a:ext cx="10515600" cy="1325563"/>
          </a:xfrm>
        </p:spPr>
        <p:txBody>
          <a:bodyPr/>
          <a:lstStyle/>
          <a:p>
            <a:r>
              <a:rPr lang="en-US" dirty="0">
                <a:solidFill>
                  <a:schemeClr val="bg1"/>
                </a:solidFill>
              </a:rPr>
              <a:t>Inc</a:t>
            </a:r>
            <a:r>
              <a:rPr lang="en-US" dirty="0"/>
              <a:t>entives Through Policy and Planning</a:t>
            </a:r>
          </a:p>
        </p:txBody>
      </p:sp>
      <p:sp>
        <p:nvSpPr>
          <p:cNvPr id="3" name="Content Placeholder 2"/>
          <p:cNvSpPr>
            <a:spLocks noGrp="1"/>
          </p:cNvSpPr>
          <p:nvPr>
            <p:ph idx="1"/>
          </p:nvPr>
        </p:nvSpPr>
        <p:spPr/>
        <p:txBody>
          <a:bodyPr/>
          <a:lstStyle/>
          <a:p>
            <a:r>
              <a:rPr lang="en-US" dirty="0"/>
              <a:t>Allow vehicles equipped with ACC into HOV lanes</a:t>
            </a:r>
          </a:p>
          <a:p>
            <a:pPr lvl="1"/>
            <a:r>
              <a:rPr lang="en-US" dirty="0"/>
              <a:t>Eventual conversion of HOV lanes to ACC/AV lanes</a:t>
            </a:r>
          </a:p>
          <a:p>
            <a:r>
              <a:rPr lang="en-US" dirty="0"/>
              <a:t>Allow ACC equipped vehicles to travel faster in HOV lanes</a:t>
            </a:r>
          </a:p>
          <a:p>
            <a:r>
              <a:rPr lang="en-US" dirty="0"/>
              <a:t>Subsidize ACC upgrades</a:t>
            </a:r>
          </a:p>
          <a:p>
            <a:pPr lvl="1"/>
            <a:r>
              <a:rPr lang="en-US" dirty="0"/>
              <a:t>Arguably more concrete benefits than electric vehicles</a:t>
            </a:r>
          </a:p>
          <a:p>
            <a:r>
              <a:rPr lang="en-US" dirty="0"/>
              <a:t>Sticks: higher costs of vehicle ownership</a:t>
            </a:r>
          </a:p>
          <a:p>
            <a:pPr lvl="1"/>
            <a:r>
              <a:rPr lang="en-US" dirty="0"/>
              <a:t>Registration fees, VMT taxes, etc.</a:t>
            </a:r>
          </a:p>
        </p:txBody>
      </p:sp>
      <p:sp>
        <p:nvSpPr>
          <p:cNvPr id="4" name="TextBox 3">
            <a:extLst>
              <a:ext uri="{FF2B5EF4-FFF2-40B4-BE49-F238E27FC236}">
                <a16:creationId xmlns:a16="http://schemas.microsoft.com/office/drawing/2014/main" id="{27FC610F-ED28-1D45-B58A-987B2C0B21A3}"/>
              </a:ext>
            </a:extLst>
          </p:cNvPr>
          <p:cNvSpPr txBox="1"/>
          <p:nvPr/>
        </p:nvSpPr>
        <p:spPr>
          <a:xfrm>
            <a:off x="7924800" y="5982569"/>
            <a:ext cx="3629070" cy="369332"/>
          </a:xfrm>
          <a:prstGeom prst="rect">
            <a:avLst/>
          </a:prstGeom>
          <a:noFill/>
        </p:spPr>
        <p:txBody>
          <a:bodyPr wrap="none" rtlCol="0">
            <a:spAutoFit/>
          </a:bodyPr>
          <a:lstStyle/>
          <a:p>
            <a:r>
              <a:rPr lang="en-US" dirty="0"/>
              <a:t>Note:  ACC = Adaptive Cruise Control</a:t>
            </a:r>
          </a:p>
        </p:txBody>
      </p:sp>
    </p:spTree>
    <p:extLst>
      <p:ext uri="{BB962C8B-B14F-4D97-AF65-F5344CB8AC3E}">
        <p14:creationId xmlns:p14="http://schemas.microsoft.com/office/powerpoint/2010/main" val="5194437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9040" y="0"/>
            <a:ext cx="10515600" cy="1325563"/>
          </a:xfrm>
        </p:spPr>
        <p:txBody>
          <a:bodyPr/>
          <a:lstStyle/>
          <a:p>
            <a:r>
              <a:rPr lang="en-US" dirty="0">
                <a:solidFill>
                  <a:schemeClr val="bg1"/>
                </a:solidFill>
              </a:rPr>
              <a:t>Int</a:t>
            </a:r>
            <a:r>
              <a:rPr lang="en-US" dirty="0"/>
              <a:t>erim Summary</a:t>
            </a:r>
          </a:p>
        </p:txBody>
      </p:sp>
      <p:sp>
        <p:nvSpPr>
          <p:cNvPr id="3" name="Content Placeholder 2"/>
          <p:cNvSpPr>
            <a:spLocks noGrp="1"/>
          </p:cNvSpPr>
          <p:nvPr>
            <p:ph idx="1"/>
          </p:nvPr>
        </p:nvSpPr>
        <p:spPr/>
        <p:txBody>
          <a:bodyPr/>
          <a:lstStyle/>
          <a:p>
            <a:r>
              <a:rPr lang="en-US" dirty="0"/>
              <a:t>Transition is coming very quickly!</a:t>
            </a:r>
          </a:p>
          <a:p>
            <a:pPr lvl="1"/>
            <a:r>
              <a:rPr lang="en-US" dirty="0"/>
              <a:t>Most reports are extremely conservative</a:t>
            </a:r>
          </a:p>
          <a:p>
            <a:pPr lvl="1"/>
            <a:r>
              <a:rPr lang="en-US" dirty="0"/>
              <a:t>Apply generally, but faster in many regions.</a:t>
            </a:r>
          </a:p>
          <a:p>
            <a:pPr lvl="1"/>
            <a:endParaRPr lang="en-US" dirty="0"/>
          </a:p>
          <a:p>
            <a:r>
              <a:rPr lang="en-US" dirty="0"/>
              <a:t>Very important to start incorporating AVs into planning now.</a:t>
            </a:r>
          </a:p>
          <a:p>
            <a:pPr lvl="1"/>
            <a:r>
              <a:rPr lang="en-US" dirty="0"/>
              <a:t>To realize the benefits of AVS.</a:t>
            </a:r>
          </a:p>
          <a:p>
            <a:pPr lvl="1"/>
            <a:r>
              <a:rPr lang="en-US" dirty="0"/>
              <a:t>Sacrifice expansion for maintenance.</a:t>
            </a:r>
          </a:p>
        </p:txBody>
      </p:sp>
    </p:spTree>
    <p:extLst>
      <p:ext uri="{BB962C8B-B14F-4D97-AF65-F5344CB8AC3E}">
        <p14:creationId xmlns:p14="http://schemas.microsoft.com/office/powerpoint/2010/main" val="33149219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428" y="0"/>
            <a:ext cx="10515600" cy="1325563"/>
          </a:xfrm>
        </p:spPr>
        <p:txBody>
          <a:bodyPr>
            <a:normAutofit/>
          </a:bodyPr>
          <a:lstStyle/>
          <a:p>
            <a:r>
              <a:rPr lang="en-US" dirty="0">
                <a:solidFill>
                  <a:schemeClr val="bg1"/>
                </a:solidFill>
              </a:rPr>
              <a:t>Wh</a:t>
            </a:r>
            <a:r>
              <a:rPr lang="en-US" dirty="0"/>
              <a:t>at Changes Will This Bring?</a:t>
            </a:r>
          </a:p>
        </p:txBody>
      </p:sp>
      <p:sp>
        <p:nvSpPr>
          <p:cNvPr id="3" name="Content Placeholder 2"/>
          <p:cNvSpPr>
            <a:spLocks noGrp="1"/>
          </p:cNvSpPr>
          <p:nvPr>
            <p:ph sz="half" idx="1"/>
          </p:nvPr>
        </p:nvSpPr>
        <p:spPr>
          <a:xfrm>
            <a:off x="838200" y="1665980"/>
            <a:ext cx="5181600" cy="3050399"/>
          </a:xfrm>
        </p:spPr>
        <p:txBody>
          <a:bodyPr/>
          <a:lstStyle/>
          <a:p>
            <a:r>
              <a:rPr lang="en-US" dirty="0"/>
              <a:t>Disposable income</a:t>
            </a:r>
          </a:p>
          <a:p>
            <a:r>
              <a:rPr lang="en-US" dirty="0"/>
              <a:t>Government finances</a:t>
            </a:r>
          </a:p>
          <a:p>
            <a:r>
              <a:rPr lang="en-US" dirty="0"/>
              <a:t>Transportation</a:t>
            </a:r>
          </a:p>
          <a:p>
            <a:r>
              <a:rPr lang="en-US" dirty="0"/>
              <a:t>Infrastructure</a:t>
            </a:r>
          </a:p>
        </p:txBody>
      </p:sp>
      <p:sp>
        <p:nvSpPr>
          <p:cNvPr id="4" name="Content Placeholder 3"/>
          <p:cNvSpPr>
            <a:spLocks noGrp="1"/>
          </p:cNvSpPr>
          <p:nvPr>
            <p:ph sz="half" idx="2"/>
          </p:nvPr>
        </p:nvSpPr>
        <p:spPr>
          <a:xfrm>
            <a:off x="6172200" y="1665980"/>
            <a:ext cx="5181600" cy="3050399"/>
          </a:xfrm>
        </p:spPr>
        <p:txBody>
          <a:bodyPr/>
          <a:lstStyle/>
          <a:p>
            <a:r>
              <a:rPr lang="en-US"/>
              <a:t>Public transportation</a:t>
            </a:r>
            <a:endParaRPr lang="en-US" dirty="0"/>
          </a:p>
          <a:p>
            <a:r>
              <a:rPr lang="en-US" dirty="0"/>
              <a:t>Employment</a:t>
            </a:r>
          </a:p>
          <a:p>
            <a:r>
              <a:rPr lang="en-US" dirty="0"/>
              <a:t>Housing</a:t>
            </a:r>
          </a:p>
          <a:p>
            <a:r>
              <a:rPr lang="en-US" dirty="0"/>
              <a:t>Parking</a:t>
            </a:r>
          </a:p>
        </p:txBody>
      </p:sp>
      <p:sp>
        <p:nvSpPr>
          <p:cNvPr id="8" name="Rectangle: Rounded Corners 7">
            <a:extLst>
              <a:ext uri="{FF2B5EF4-FFF2-40B4-BE49-F238E27FC236}">
                <a16:creationId xmlns:a16="http://schemas.microsoft.com/office/drawing/2014/main" id="{25619D25-282E-4C36-8956-631DCC03FE69}"/>
              </a:ext>
            </a:extLst>
          </p:cNvPr>
          <p:cNvSpPr/>
          <p:nvPr/>
        </p:nvSpPr>
        <p:spPr>
          <a:xfrm>
            <a:off x="979714" y="4972286"/>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Potentially dramatic improvements in infrastructure planning and maintenance - Data sharing and integration</a:t>
            </a:r>
          </a:p>
        </p:txBody>
      </p:sp>
    </p:spTree>
    <p:extLst>
      <p:ext uri="{BB962C8B-B14F-4D97-AF65-F5344CB8AC3E}">
        <p14:creationId xmlns:p14="http://schemas.microsoft.com/office/powerpoint/2010/main" val="2665750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B23E-7084-7944-A45B-C6D0E0A6BF2E}"/>
              </a:ext>
            </a:extLst>
          </p:cNvPr>
          <p:cNvSpPr>
            <a:spLocks noGrp="1"/>
          </p:cNvSpPr>
          <p:nvPr>
            <p:ph type="title"/>
          </p:nvPr>
        </p:nvSpPr>
        <p:spPr/>
        <p:txBody>
          <a:bodyPr/>
          <a:lstStyle/>
          <a:p>
            <a:r>
              <a:rPr lang="en-US" dirty="0">
                <a:solidFill>
                  <a:schemeClr val="bg1"/>
                </a:solidFill>
              </a:rPr>
              <a:t>Wh</a:t>
            </a:r>
            <a:r>
              <a:rPr lang="en-US" dirty="0"/>
              <a:t>ere Are We?</a:t>
            </a:r>
          </a:p>
        </p:txBody>
      </p:sp>
      <p:pic>
        <p:nvPicPr>
          <p:cNvPr id="6" name="Content Placeholder 5">
            <a:extLst>
              <a:ext uri="{FF2B5EF4-FFF2-40B4-BE49-F238E27FC236}">
                <a16:creationId xmlns:a16="http://schemas.microsoft.com/office/drawing/2014/main" id="{C4594F58-9AA6-F24A-964E-3AC22CA41A9A}"/>
              </a:ext>
            </a:extLst>
          </p:cNvPr>
          <p:cNvPicPr>
            <a:picLocks noGrp="1" noChangeAspect="1"/>
          </p:cNvPicPr>
          <p:nvPr>
            <p:ph idx="1"/>
          </p:nvPr>
        </p:nvPicPr>
        <p:blipFill>
          <a:blip r:embed="rId2" r:link="rId3"/>
          <a:srcRect/>
          <a:stretch>
            <a:fillRect/>
          </a:stretch>
        </p:blipFill>
        <p:spPr>
          <a:xfrm>
            <a:off x="1744845" y="1047352"/>
            <a:ext cx="7728643" cy="4786033"/>
          </a:xfrm>
        </p:spPr>
      </p:pic>
      <p:sp>
        <p:nvSpPr>
          <p:cNvPr id="4" name="Slide Number Placeholder 3">
            <a:extLst>
              <a:ext uri="{FF2B5EF4-FFF2-40B4-BE49-F238E27FC236}">
                <a16:creationId xmlns:a16="http://schemas.microsoft.com/office/drawing/2014/main" id="{B35876C4-A3D6-7242-9D80-C8D64A70ECD1}"/>
              </a:ext>
            </a:extLst>
          </p:cNvPr>
          <p:cNvSpPr>
            <a:spLocks noGrp="1"/>
          </p:cNvSpPr>
          <p:nvPr>
            <p:ph type="sldNum" sz="quarter" idx="12"/>
          </p:nvPr>
        </p:nvSpPr>
        <p:spPr/>
        <p:txBody>
          <a:bodyPr/>
          <a:lstStyle/>
          <a:p>
            <a:fld id="{D9F085D5-EC86-4F6A-B501-C1359CB39116}" type="slidenum">
              <a:rPr lang="en-GB" smtClean="0"/>
              <a:t>4</a:t>
            </a:fld>
            <a:endParaRPr lang="en-GB"/>
          </a:p>
        </p:txBody>
      </p:sp>
      <p:pic>
        <p:nvPicPr>
          <p:cNvPr id="8" name="Picture 7">
            <a:extLst>
              <a:ext uri="{FF2B5EF4-FFF2-40B4-BE49-F238E27FC236}">
                <a16:creationId xmlns:a16="http://schemas.microsoft.com/office/drawing/2014/main" id="{657DAB63-0268-1544-985C-0D4232ED6F4E}"/>
              </a:ext>
            </a:extLst>
          </p:cNvPr>
          <p:cNvPicPr>
            <a:picLocks noChangeAspect="1"/>
          </p:cNvPicPr>
          <p:nvPr/>
        </p:nvPicPr>
        <p:blipFill>
          <a:blip r:embed="rId4" r:link="rId5"/>
          <a:srcRect/>
          <a:stretch>
            <a:fillRect/>
          </a:stretch>
        </p:blipFill>
        <p:spPr>
          <a:xfrm>
            <a:off x="8806449" y="3937439"/>
            <a:ext cx="2241495" cy="1498600"/>
          </a:xfrm>
          <a:prstGeom prst="rect">
            <a:avLst/>
          </a:prstGeom>
        </p:spPr>
      </p:pic>
    </p:spTree>
    <p:extLst>
      <p:ext uri="{BB962C8B-B14F-4D97-AF65-F5344CB8AC3E}">
        <p14:creationId xmlns:p14="http://schemas.microsoft.com/office/powerpoint/2010/main" val="32706168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910" y="0"/>
            <a:ext cx="10515600" cy="1325563"/>
          </a:xfrm>
        </p:spPr>
        <p:txBody>
          <a:bodyPr/>
          <a:lstStyle/>
          <a:p>
            <a:r>
              <a:rPr lang="en-US" dirty="0">
                <a:solidFill>
                  <a:schemeClr val="bg1"/>
                </a:solidFill>
              </a:rPr>
              <a:t>Dis</a:t>
            </a:r>
            <a:r>
              <a:rPr lang="en-US" dirty="0"/>
              <a:t>posable Income</a:t>
            </a:r>
          </a:p>
        </p:txBody>
      </p:sp>
      <p:sp>
        <p:nvSpPr>
          <p:cNvPr id="3" name="Content Placeholder 2"/>
          <p:cNvSpPr>
            <a:spLocks noGrp="1"/>
          </p:cNvSpPr>
          <p:nvPr>
            <p:ph idx="1"/>
          </p:nvPr>
        </p:nvSpPr>
        <p:spPr>
          <a:xfrm>
            <a:off x="5124450" y="1570730"/>
            <a:ext cx="6229350" cy="4351338"/>
          </a:xfrm>
        </p:spPr>
        <p:txBody>
          <a:bodyPr/>
          <a:lstStyle/>
          <a:p>
            <a:r>
              <a:rPr lang="en-US" dirty="0"/>
              <a:t>Costs $9,282 to own a car</a:t>
            </a:r>
          </a:p>
          <a:p>
            <a:r>
              <a:rPr lang="en-US" dirty="0"/>
              <a:t>Will cost $3,000 to use </a:t>
            </a:r>
            <a:r>
              <a:rPr lang="en-US" dirty="0" err="1"/>
              <a:t>TaaS</a:t>
            </a:r>
            <a:endParaRPr lang="en-US" dirty="0"/>
          </a:p>
          <a:p>
            <a:r>
              <a:rPr lang="en-US" dirty="0"/>
              <a:t>Net increase in disposable income </a:t>
            </a:r>
            <a:br>
              <a:rPr lang="en-US" dirty="0"/>
            </a:br>
            <a:r>
              <a:rPr lang="en-US" dirty="0"/>
              <a:t>of &gt; $6,000</a:t>
            </a:r>
          </a:p>
          <a:p>
            <a:r>
              <a:rPr lang="en-US" dirty="0"/>
              <a:t>Spread across all households: </a:t>
            </a:r>
            <a:br>
              <a:rPr lang="en-US" dirty="0"/>
            </a:br>
            <a:r>
              <a:rPr lang="en-US" dirty="0"/>
              <a:t>more than $1 trillion in new spending in the economy</a:t>
            </a:r>
          </a:p>
          <a:p>
            <a:r>
              <a:rPr lang="en-US" dirty="0"/>
              <a:t>Major boost to economic activity</a:t>
            </a:r>
          </a:p>
          <a:p>
            <a:pPr lvl="1"/>
            <a:r>
              <a:rPr lang="en-US" b="1" dirty="0"/>
              <a:t>CREATING JOBS!</a:t>
            </a:r>
          </a:p>
        </p:txBody>
      </p:sp>
      <p:pic>
        <p:nvPicPr>
          <p:cNvPr id="7" name="Picture 6">
            <a:extLst>
              <a:ext uri="{FF2B5EF4-FFF2-40B4-BE49-F238E27FC236}">
                <a16:creationId xmlns:a16="http://schemas.microsoft.com/office/drawing/2014/main" id="{BDC71B54-4208-4694-8F54-5F7B79FB576D}"/>
              </a:ext>
            </a:extLst>
          </p:cNvPr>
          <p:cNvPicPr>
            <a:picLocks noChangeAspect="1"/>
          </p:cNvPicPr>
          <p:nvPr/>
        </p:nvPicPr>
        <p:blipFill>
          <a:blip r:embed="rId2"/>
          <a:stretch>
            <a:fillRect/>
          </a:stretch>
        </p:blipFill>
        <p:spPr>
          <a:xfrm>
            <a:off x="552450" y="1790700"/>
            <a:ext cx="4257675" cy="2838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B3E8FEF9-9FDA-4F98-B685-BD4165081AA9}"/>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13087350" y="1828800"/>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095834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1330" y="0"/>
            <a:ext cx="10515600" cy="1325563"/>
          </a:xfrm>
        </p:spPr>
        <p:txBody>
          <a:bodyPr/>
          <a:lstStyle/>
          <a:p>
            <a:r>
              <a:rPr lang="en-US" dirty="0">
                <a:solidFill>
                  <a:schemeClr val="bg1"/>
                </a:solidFill>
              </a:rPr>
              <a:t>Go</a:t>
            </a:r>
            <a:r>
              <a:rPr lang="en-US" dirty="0"/>
              <a:t>vernment Finances</a:t>
            </a:r>
          </a:p>
        </p:txBody>
      </p:sp>
      <p:sp>
        <p:nvSpPr>
          <p:cNvPr id="3" name="Content Placeholder 2"/>
          <p:cNvSpPr>
            <a:spLocks noGrp="1"/>
          </p:cNvSpPr>
          <p:nvPr>
            <p:ph idx="1"/>
          </p:nvPr>
        </p:nvSpPr>
        <p:spPr>
          <a:xfrm>
            <a:off x="4626770" y="1325563"/>
            <a:ext cx="6917530" cy="4596505"/>
          </a:xfrm>
        </p:spPr>
        <p:txBody>
          <a:bodyPr>
            <a:normAutofit/>
          </a:bodyPr>
          <a:lstStyle/>
          <a:p>
            <a:r>
              <a:rPr lang="en-US" dirty="0"/>
              <a:t>Government finances thrown for a loop:</a:t>
            </a:r>
          </a:p>
          <a:p>
            <a:pPr lvl="1"/>
            <a:r>
              <a:rPr lang="en-US" dirty="0"/>
              <a:t>Revenues up and down:</a:t>
            </a:r>
          </a:p>
          <a:p>
            <a:pPr lvl="2"/>
            <a:r>
              <a:rPr lang="en-US" sz="2200" dirty="0"/>
              <a:t>Parking revenue, tickets, traffic violation revenues</a:t>
            </a:r>
          </a:p>
          <a:p>
            <a:pPr lvl="2"/>
            <a:r>
              <a:rPr lang="en-US" sz="2200" dirty="0"/>
              <a:t>More commercial, retail and residential space</a:t>
            </a:r>
          </a:p>
          <a:p>
            <a:pPr marL="914400" lvl="2" indent="0">
              <a:buNone/>
            </a:pPr>
            <a:endParaRPr lang="en-US" sz="2200" dirty="0"/>
          </a:p>
          <a:p>
            <a:pPr lvl="1"/>
            <a:r>
              <a:rPr lang="en-US" dirty="0"/>
              <a:t>Less spending on road development</a:t>
            </a:r>
          </a:p>
          <a:p>
            <a:pPr marL="457200" lvl="1" indent="0">
              <a:buNone/>
            </a:pPr>
            <a:endParaRPr lang="en-US" dirty="0"/>
          </a:p>
          <a:p>
            <a:pPr lvl="1"/>
            <a:r>
              <a:rPr lang="en-US" dirty="0"/>
              <a:t>More (maybe less) spent on road maintenance</a:t>
            </a:r>
          </a:p>
          <a:p>
            <a:pPr lvl="2"/>
            <a:r>
              <a:rPr lang="en-US" sz="2200" dirty="0"/>
              <a:t>Fewer road miles</a:t>
            </a:r>
          </a:p>
          <a:p>
            <a:pPr lvl="2"/>
            <a:r>
              <a:rPr lang="en-US" sz="2200" dirty="0"/>
              <a:t>but perhaps more VMT</a:t>
            </a:r>
          </a:p>
        </p:txBody>
      </p:sp>
      <p:pic>
        <p:nvPicPr>
          <p:cNvPr id="7" name="Picture 6">
            <a:extLst>
              <a:ext uri="{FF2B5EF4-FFF2-40B4-BE49-F238E27FC236}">
                <a16:creationId xmlns:a16="http://schemas.microsoft.com/office/drawing/2014/main" id="{F02F5D39-2492-47F9-B11E-20F0BC453390}"/>
              </a:ext>
            </a:extLst>
          </p:cNvPr>
          <p:cNvPicPr>
            <a:picLocks noChangeAspect="1"/>
          </p:cNvPicPr>
          <p:nvPr/>
        </p:nvPicPr>
        <p:blipFill>
          <a:blip r:embed="rId2"/>
          <a:stretch>
            <a:fillRect/>
          </a:stretch>
        </p:blipFill>
        <p:spPr>
          <a:xfrm>
            <a:off x="838200" y="2038349"/>
            <a:ext cx="3788570" cy="25257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284719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144" y="0"/>
            <a:ext cx="10515600" cy="1325563"/>
          </a:xfrm>
        </p:spPr>
        <p:txBody>
          <a:bodyPr/>
          <a:lstStyle/>
          <a:p>
            <a:r>
              <a:rPr lang="en-US" dirty="0">
                <a:solidFill>
                  <a:schemeClr val="bg1"/>
                </a:solidFill>
              </a:rPr>
              <a:t>Tra</a:t>
            </a:r>
            <a:r>
              <a:rPr lang="en-US" dirty="0"/>
              <a:t>nsportation</a:t>
            </a:r>
          </a:p>
        </p:txBody>
      </p:sp>
      <p:sp>
        <p:nvSpPr>
          <p:cNvPr id="3" name="Content Placeholder 2"/>
          <p:cNvSpPr>
            <a:spLocks noGrp="1"/>
          </p:cNvSpPr>
          <p:nvPr>
            <p:ph idx="1"/>
          </p:nvPr>
        </p:nvSpPr>
        <p:spPr>
          <a:xfrm>
            <a:off x="838200" y="1570730"/>
            <a:ext cx="6534150" cy="4351338"/>
          </a:xfrm>
        </p:spPr>
        <p:txBody>
          <a:bodyPr>
            <a:normAutofit lnSpcReduction="10000"/>
          </a:bodyPr>
          <a:lstStyle/>
          <a:p>
            <a:r>
              <a:rPr lang="en-US" dirty="0"/>
              <a:t>Demand for transportation will likely increase significantly: </a:t>
            </a:r>
            <a:br>
              <a:rPr lang="en-US" dirty="0"/>
            </a:br>
            <a:r>
              <a:rPr lang="en-US" dirty="0"/>
              <a:t>price falls, demand rises</a:t>
            </a:r>
          </a:p>
          <a:p>
            <a:pPr lvl="1"/>
            <a:r>
              <a:rPr lang="en-US" dirty="0"/>
              <a:t>Commutes may increase in distance, but </a:t>
            </a:r>
            <a:br>
              <a:rPr lang="en-US" dirty="0"/>
            </a:br>
            <a:r>
              <a:rPr lang="en-US" dirty="0"/>
              <a:t>not necessarily in duration</a:t>
            </a:r>
          </a:p>
          <a:p>
            <a:pPr lvl="1"/>
            <a:r>
              <a:rPr lang="en-US" dirty="0"/>
              <a:t>Zero passenger trips will arise</a:t>
            </a:r>
          </a:p>
          <a:p>
            <a:pPr lvl="2"/>
            <a:r>
              <a:rPr lang="en-US" dirty="0"/>
              <a:t>Deliveries</a:t>
            </a:r>
          </a:p>
          <a:p>
            <a:r>
              <a:rPr lang="en-US" dirty="0"/>
              <a:t>At the same time, demand for roadway lane-miles will likely decrease</a:t>
            </a:r>
          </a:p>
          <a:p>
            <a:pPr lvl="1"/>
            <a:r>
              <a:rPr lang="en-US" dirty="0"/>
              <a:t>AVs make significantly more efficient use of space</a:t>
            </a:r>
          </a:p>
          <a:p>
            <a:pPr lvl="1"/>
            <a:r>
              <a:rPr lang="en-US" dirty="0"/>
              <a:t>Front to back and side to side</a:t>
            </a:r>
          </a:p>
        </p:txBody>
      </p:sp>
      <p:pic>
        <p:nvPicPr>
          <p:cNvPr id="5" name="Picture 4">
            <a:extLst>
              <a:ext uri="{FF2B5EF4-FFF2-40B4-BE49-F238E27FC236}">
                <a16:creationId xmlns:a16="http://schemas.microsoft.com/office/drawing/2014/main" id="{7F19FC4D-E27C-47D1-A900-D48B48356A5D}"/>
              </a:ext>
            </a:extLst>
          </p:cNvPr>
          <p:cNvPicPr>
            <a:picLocks noChangeAspect="1"/>
          </p:cNvPicPr>
          <p:nvPr/>
        </p:nvPicPr>
        <p:blipFill>
          <a:blip r:embed="rId2"/>
          <a:stretch>
            <a:fillRect/>
          </a:stretch>
        </p:blipFill>
        <p:spPr>
          <a:xfrm>
            <a:off x="13125450" y="1875530"/>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FC9478C-0C39-4ACA-A3EA-44646AFAFF9C}"/>
              </a:ext>
            </a:extLst>
          </p:cNvPr>
          <p:cNvPicPr>
            <a:picLocks noChangeAspect="1"/>
          </p:cNvPicPr>
          <p:nvPr/>
        </p:nvPicPr>
        <p:blipFill>
          <a:blip r:embed="rId3"/>
          <a:stretch>
            <a:fillRect/>
          </a:stretch>
        </p:blipFill>
        <p:spPr>
          <a:xfrm>
            <a:off x="7137644" y="1875530"/>
            <a:ext cx="4216155" cy="28107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905228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780" y="0"/>
            <a:ext cx="10515600" cy="1325563"/>
          </a:xfrm>
        </p:spPr>
        <p:txBody>
          <a:bodyPr/>
          <a:lstStyle/>
          <a:p>
            <a:r>
              <a:rPr lang="en-US" dirty="0">
                <a:solidFill>
                  <a:schemeClr val="bg1"/>
                </a:solidFill>
              </a:rPr>
              <a:t>Infr</a:t>
            </a:r>
            <a:r>
              <a:rPr lang="en-US" dirty="0"/>
              <a:t>astructure</a:t>
            </a:r>
          </a:p>
        </p:txBody>
      </p:sp>
      <p:sp>
        <p:nvSpPr>
          <p:cNvPr id="3" name="Content Placeholder 2"/>
          <p:cNvSpPr>
            <a:spLocks noGrp="1"/>
          </p:cNvSpPr>
          <p:nvPr>
            <p:ph idx="1"/>
          </p:nvPr>
        </p:nvSpPr>
        <p:spPr>
          <a:xfrm>
            <a:off x="838200" y="1391343"/>
            <a:ext cx="4516517" cy="4712574"/>
          </a:xfrm>
        </p:spPr>
        <p:txBody>
          <a:bodyPr>
            <a:normAutofit/>
          </a:bodyPr>
          <a:lstStyle/>
          <a:p>
            <a:r>
              <a:rPr lang="en-US" dirty="0"/>
              <a:t>Focus of transportation infrastructure:</a:t>
            </a:r>
          </a:p>
          <a:p>
            <a:pPr lvl="1"/>
            <a:r>
              <a:rPr lang="en-US" dirty="0"/>
              <a:t>Currently on expansion</a:t>
            </a:r>
          </a:p>
          <a:p>
            <a:pPr lvl="1"/>
            <a:r>
              <a:rPr lang="en-US" dirty="0"/>
              <a:t>Will turn toward:</a:t>
            </a:r>
          </a:p>
          <a:p>
            <a:pPr lvl="2"/>
            <a:r>
              <a:rPr lang="en-US" sz="2200" dirty="0"/>
              <a:t>Maintenance</a:t>
            </a:r>
          </a:p>
          <a:p>
            <a:pPr lvl="3"/>
            <a:r>
              <a:rPr lang="en-US" dirty="0"/>
              <a:t>Signage and striping has to be robust</a:t>
            </a:r>
          </a:p>
          <a:p>
            <a:pPr lvl="3"/>
            <a:r>
              <a:rPr lang="en-US" dirty="0" err="1"/>
              <a:t>TaaS</a:t>
            </a:r>
            <a:r>
              <a:rPr lang="en-US" dirty="0"/>
              <a:t> providers push for fewer potholes?</a:t>
            </a:r>
          </a:p>
          <a:p>
            <a:pPr lvl="2"/>
            <a:r>
              <a:rPr lang="en-US" sz="2200" dirty="0"/>
              <a:t>Adding technology</a:t>
            </a:r>
          </a:p>
          <a:p>
            <a:pPr lvl="3"/>
            <a:r>
              <a:rPr lang="en-US" dirty="0"/>
              <a:t>Stop lights will be digital as well as visual</a:t>
            </a:r>
          </a:p>
          <a:p>
            <a:pPr lvl="1"/>
            <a:r>
              <a:rPr lang="en-US" dirty="0"/>
              <a:t>Some will disappear: Signs!</a:t>
            </a:r>
          </a:p>
          <a:p>
            <a:pPr lvl="1"/>
            <a:endParaRPr lang="en-US" dirty="0"/>
          </a:p>
        </p:txBody>
      </p:sp>
      <p:pic>
        <p:nvPicPr>
          <p:cNvPr id="5" name="Picture 4">
            <a:extLst>
              <a:ext uri="{FF2B5EF4-FFF2-40B4-BE49-F238E27FC236}">
                <a16:creationId xmlns:a16="http://schemas.microsoft.com/office/drawing/2014/main" id="{B7318A86-8DFB-4D8A-ACB2-3D0FE9EED870}"/>
              </a:ext>
            </a:extLst>
          </p:cNvPr>
          <p:cNvPicPr>
            <a:picLocks noChangeAspect="1"/>
          </p:cNvPicPr>
          <p:nvPr/>
        </p:nvPicPr>
        <p:blipFill>
          <a:blip r:embed="rId2"/>
          <a:stretch>
            <a:fillRect/>
          </a:stretch>
        </p:blipFill>
        <p:spPr>
          <a:xfrm>
            <a:off x="5354717" y="1671537"/>
            <a:ext cx="5999083" cy="3371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457305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016" y="0"/>
            <a:ext cx="10515600" cy="1325563"/>
          </a:xfrm>
        </p:spPr>
        <p:txBody>
          <a:bodyPr/>
          <a:lstStyle/>
          <a:p>
            <a:r>
              <a:rPr lang="en-US" dirty="0">
                <a:solidFill>
                  <a:schemeClr val="bg1"/>
                </a:solidFill>
              </a:rPr>
              <a:t>Pub</a:t>
            </a:r>
            <a:r>
              <a:rPr lang="en-US" dirty="0"/>
              <a:t>lic Transportation</a:t>
            </a:r>
          </a:p>
        </p:txBody>
      </p:sp>
      <p:sp>
        <p:nvSpPr>
          <p:cNvPr id="3" name="Content Placeholder 2"/>
          <p:cNvSpPr>
            <a:spLocks noGrp="1"/>
          </p:cNvSpPr>
          <p:nvPr>
            <p:ph idx="1"/>
          </p:nvPr>
        </p:nvSpPr>
        <p:spPr>
          <a:xfrm>
            <a:off x="5048250" y="1570730"/>
            <a:ext cx="6305550" cy="4351338"/>
          </a:xfrm>
        </p:spPr>
        <p:txBody>
          <a:bodyPr/>
          <a:lstStyle/>
          <a:p>
            <a:r>
              <a:rPr lang="en-US" dirty="0"/>
              <a:t>Ambiguous implications for public transportation</a:t>
            </a:r>
          </a:p>
          <a:p>
            <a:r>
              <a:rPr lang="en-US" dirty="0"/>
              <a:t>Demand may:</a:t>
            </a:r>
          </a:p>
          <a:p>
            <a:pPr lvl="1"/>
            <a:r>
              <a:rPr lang="en-US" dirty="0"/>
              <a:t>Shrink because of low cost of </a:t>
            </a:r>
            <a:r>
              <a:rPr lang="en-US" dirty="0" err="1"/>
              <a:t>TaaS</a:t>
            </a:r>
            <a:endParaRPr lang="en-US" dirty="0"/>
          </a:p>
          <a:p>
            <a:pPr lvl="1"/>
            <a:r>
              <a:rPr lang="en-US" dirty="0"/>
              <a:t>Grow because last mile problem is solved</a:t>
            </a:r>
          </a:p>
          <a:p>
            <a:r>
              <a:rPr lang="en-US" dirty="0"/>
              <a:t>Extensions may be added through contract with </a:t>
            </a:r>
            <a:r>
              <a:rPr lang="en-US" dirty="0" err="1"/>
              <a:t>TaaS</a:t>
            </a:r>
            <a:r>
              <a:rPr lang="en-US" dirty="0"/>
              <a:t> company</a:t>
            </a:r>
          </a:p>
          <a:p>
            <a:pPr lvl="1"/>
            <a:endParaRPr lang="en-US" dirty="0"/>
          </a:p>
        </p:txBody>
      </p:sp>
      <p:pic>
        <p:nvPicPr>
          <p:cNvPr id="4" name="Picture 3">
            <a:extLst>
              <a:ext uri="{FF2B5EF4-FFF2-40B4-BE49-F238E27FC236}">
                <a16:creationId xmlns:a16="http://schemas.microsoft.com/office/drawing/2014/main" id="{3E4DE7A5-58A7-4EA3-8F74-130A3D23AD92}"/>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838200" y="2000249"/>
            <a:ext cx="3988391" cy="28215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932800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480" y="0"/>
            <a:ext cx="10515600" cy="1325563"/>
          </a:xfrm>
        </p:spPr>
        <p:txBody>
          <a:bodyPr/>
          <a:lstStyle/>
          <a:p>
            <a:r>
              <a:rPr lang="en-US" dirty="0"/>
              <a:t> </a:t>
            </a:r>
            <a:r>
              <a:rPr lang="en-US" dirty="0">
                <a:solidFill>
                  <a:schemeClr val="bg1"/>
                </a:solidFill>
              </a:rPr>
              <a:t>Cau</a:t>
            </a:r>
            <a:r>
              <a:rPr lang="en-US" dirty="0"/>
              <a:t>tionary Tale From Long Ago</a:t>
            </a:r>
          </a:p>
        </p:txBody>
      </p:sp>
      <p:sp>
        <p:nvSpPr>
          <p:cNvPr id="3" name="Content Placeholder 2"/>
          <p:cNvSpPr>
            <a:spLocks noGrp="1"/>
          </p:cNvSpPr>
          <p:nvPr>
            <p:ph idx="1"/>
          </p:nvPr>
        </p:nvSpPr>
        <p:spPr>
          <a:xfrm>
            <a:off x="838200" y="1570730"/>
            <a:ext cx="10515600" cy="842270"/>
          </a:xfrm>
        </p:spPr>
        <p:txBody>
          <a:bodyPr/>
          <a:lstStyle/>
          <a:p>
            <a:r>
              <a:rPr lang="en-US" dirty="0"/>
              <a:t>Automobiles impact on rail:</a:t>
            </a:r>
          </a:p>
        </p:txBody>
      </p:sp>
      <p:sp>
        <p:nvSpPr>
          <p:cNvPr id="4" name="Slide Number Placeholder 3"/>
          <p:cNvSpPr>
            <a:spLocks noGrp="1"/>
          </p:cNvSpPr>
          <p:nvPr>
            <p:ph type="sldNum" sz="quarter" idx="12"/>
          </p:nvPr>
        </p:nvSpPr>
        <p:spPr/>
        <p:txBody>
          <a:bodyPr/>
          <a:lstStyle/>
          <a:p>
            <a:fld id="{D9F085D5-EC86-4F6A-B501-C1359CB39116}" type="slidenum">
              <a:rPr lang="en-GB" smtClean="0"/>
              <a:t>45</a:t>
            </a:fld>
            <a:endParaRPr lang="en-GB"/>
          </a:p>
        </p:txBody>
      </p:sp>
      <p:sp>
        <p:nvSpPr>
          <p:cNvPr id="5" name="TextBox 4"/>
          <p:cNvSpPr txBox="1"/>
          <p:nvPr/>
        </p:nvSpPr>
        <p:spPr>
          <a:xfrm>
            <a:off x="1137847" y="2291818"/>
            <a:ext cx="7428470" cy="2862322"/>
          </a:xfrm>
          <a:prstGeom prst="rect">
            <a:avLst/>
          </a:prstGeom>
          <a:noFill/>
        </p:spPr>
        <p:txBody>
          <a:bodyPr wrap="square" rtlCol="0">
            <a:spAutoFit/>
          </a:bodyPr>
          <a:lstStyle/>
          <a:p>
            <a:r>
              <a:rPr lang="en-US" sz="3600" dirty="0"/>
              <a:t>“The increasing dominance of cars was also felt by railway companies, which by June 1894 had to start making </a:t>
            </a:r>
            <a:r>
              <a:rPr lang="en-US" sz="3600" b="1" dirty="0"/>
              <a:t>pricing concessions </a:t>
            </a:r>
            <a:r>
              <a:rPr lang="en-US" sz="3600" dirty="0"/>
              <a:t>for transporting goods, even including free transport.”</a:t>
            </a:r>
          </a:p>
        </p:txBody>
      </p:sp>
      <p:sp>
        <p:nvSpPr>
          <p:cNvPr id="6" name="TextBox 5"/>
          <p:cNvSpPr txBox="1"/>
          <p:nvPr/>
        </p:nvSpPr>
        <p:spPr>
          <a:xfrm>
            <a:off x="4036537" y="5410840"/>
            <a:ext cx="4737194" cy="369332"/>
          </a:xfrm>
          <a:prstGeom prst="rect">
            <a:avLst/>
          </a:prstGeom>
          <a:noFill/>
        </p:spPr>
        <p:txBody>
          <a:bodyPr wrap="none" rtlCol="0">
            <a:spAutoFit/>
          </a:bodyPr>
          <a:lstStyle/>
          <a:p>
            <a:r>
              <a:rPr lang="en-US" dirty="0"/>
              <a:t>- Samuel I. Schwartz, No One at the Wheel, 2018</a:t>
            </a:r>
          </a:p>
        </p:txBody>
      </p:sp>
      <p:pic>
        <p:nvPicPr>
          <p:cNvPr id="7" name="Picture 6">
            <a:extLst>
              <a:ext uri="{FF2B5EF4-FFF2-40B4-BE49-F238E27FC236}">
                <a16:creationId xmlns:a16="http://schemas.microsoft.com/office/drawing/2014/main" id="{46F8D68E-8383-A640-A169-9EA3355BBE56}"/>
              </a:ext>
            </a:extLst>
          </p:cNvPr>
          <p:cNvPicPr>
            <a:picLocks noChangeAspect="1"/>
          </p:cNvPicPr>
          <p:nvPr/>
        </p:nvPicPr>
        <p:blipFill>
          <a:blip r:embed="rId3"/>
          <a:stretch>
            <a:fillRect/>
          </a:stretch>
        </p:blipFill>
        <p:spPr>
          <a:xfrm>
            <a:off x="8355106" y="2783873"/>
            <a:ext cx="3836894" cy="1955105"/>
          </a:xfrm>
          <a:prstGeom prst="rect">
            <a:avLst/>
          </a:prstGeom>
        </p:spPr>
      </p:pic>
      <p:pic>
        <p:nvPicPr>
          <p:cNvPr id="8" name="Picture 7">
            <a:extLst>
              <a:ext uri="{FF2B5EF4-FFF2-40B4-BE49-F238E27FC236}">
                <a16:creationId xmlns:a16="http://schemas.microsoft.com/office/drawing/2014/main" id="{1E5C8454-DA5B-634C-8806-402DB3787DA0}"/>
              </a:ext>
            </a:extLst>
          </p:cNvPr>
          <p:cNvPicPr>
            <a:picLocks noChangeAspect="1"/>
          </p:cNvPicPr>
          <p:nvPr/>
        </p:nvPicPr>
        <p:blipFill>
          <a:blip r:embed="rId4"/>
          <a:stretch>
            <a:fillRect/>
          </a:stretch>
        </p:blipFill>
        <p:spPr>
          <a:xfrm>
            <a:off x="3892776" y="7089589"/>
            <a:ext cx="3670300" cy="2209800"/>
          </a:xfrm>
          <a:prstGeom prst="rect">
            <a:avLst/>
          </a:prstGeom>
        </p:spPr>
      </p:pic>
      <p:pic>
        <p:nvPicPr>
          <p:cNvPr id="9" name="Picture 8">
            <a:extLst>
              <a:ext uri="{FF2B5EF4-FFF2-40B4-BE49-F238E27FC236}">
                <a16:creationId xmlns:a16="http://schemas.microsoft.com/office/drawing/2014/main" id="{7436D2C1-D28C-A14D-A8DF-70754AD895DC}"/>
              </a:ext>
            </a:extLst>
          </p:cNvPr>
          <p:cNvPicPr>
            <a:picLocks noChangeAspect="1"/>
          </p:cNvPicPr>
          <p:nvPr/>
        </p:nvPicPr>
        <p:blipFill>
          <a:blip r:embed="rId5"/>
          <a:stretch>
            <a:fillRect/>
          </a:stretch>
        </p:blipFill>
        <p:spPr>
          <a:xfrm>
            <a:off x="26373" y="7089589"/>
            <a:ext cx="3200400" cy="2540000"/>
          </a:xfrm>
          <a:prstGeom prst="rect">
            <a:avLst/>
          </a:prstGeom>
        </p:spPr>
      </p:pic>
      <p:pic>
        <p:nvPicPr>
          <p:cNvPr id="10" name="Picture 9">
            <a:extLst>
              <a:ext uri="{FF2B5EF4-FFF2-40B4-BE49-F238E27FC236}">
                <a16:creationId xmlns:a16="http://schemas.microsoft.com/office/drawing/2014/main" id="{01E4FF4B-31AF-FE4F-9334-846E2C53D12D}"/>
              </a:ext>
            </a:extLst>
          </p:cNvPr>
          <p:cNvPicPr>
            <a:picLocks noChangeAspect="1"/>
          </p:cNvPicPr>
          <p:nvPr/>
        </p:nvPicPr>
        <p:blipFill>
          <a:blip r:embed="rId6"/>
          <a:stretch>
            <a:fillRect/>
          </a:stretch>
        </p:blipFill>
        <p:spPr>
          <a:xfrm>
            <a:off x="8098118" y="7089589"/>
            <a:ext cx="3454400" cy="2349500"/>
          </a:xfrm>
          <a:prstGeom prst="rect">
            <a:avLst/>
          </a:prstGeom>
        </p:spPr>
      </p:pic>
    </p:spTree>
    <p:extLst>
      <p:ext uri="{BB962C8B-B14F-4D97-AF65-F5344CB8AC3E}">
        <p14:creationId xmlns:p14="http://schemas.microsoft.com/office/powerpoint/2010/main" val="42762462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776" y="0"/>
            <a:ext cx="10515600" cy="1325563"/>
          </a:xfrm>
        </p:spPr>
        <p:txBody>
          <a:bodyPr/>
          <a:lstStyle/>
          <a:p>
            <a:r>
              <a:rPr lang="en-US" dirty="0">
                <a:solidFill>
                  <a:schemeClr val="bg1"/>
                </a:solidFill>
              </a:rPr>
              <a:t>Em</a:t>
            </a:r>
            <a:r>
              <a:rPr lang="en-US" dirty="0"/>
              <a:t>ployment</a:t>
            </a:r>
          </a:p>
        </p:txBody>
      </p:sp>
      <p:sp>
        <p:nvSpPr>
          <p:cNvPr id="3" name="Content Placeholder 2"/>
          <p:cNvSpPr>
            <a:spLocks noGrp="1"/>
          </p:cNvSpPr>
          <p:nvPr>
            <p:ph idx="1"/>
          </p:nvPr>
        </p:nvSpPr>
        <p:spPr>
          <a:xfrm>
            <a:off x="576942" y="1558855"/>
            <a:ext cx="6773884" cy="4351338"/>
          </a:xfrm>
        </p:spPr>
        <p:txBody>
          <a:bodyPr>
            <a:normAutofit/>
          </a:bodyPr>
          <a:lstStyle/>
          <a:p>
            <a:r>
              <a:rPr lang="en-US" dirty="0"/>
              <a:t>Massive job displacement/relocation (Millions!):</a:t>
            </a:r>
          </a:p>
          <a:p>
            <a:pPr lvl="1"/>
            <a:r>
              <a:rPr lang="en-US" dirty="0"/>
              <a:t>Drivers of all varieties: truck, taxi, delivery…</a:t>
            </a:r>
          </a:p>
          <a:p>
            <a:pPr lvl="1"/>
            <a:r>
              <a:rPr lang="en-US" dirty="0"/>
              <a:t>Car production jobs, car parts production jobs</a:t>
            </a:r>
          </a:p>
          <a:p>
            <a:pPr lvl="1"/>
            <a:r>
              <a:rPr lang="en-US" dirty="0"/>
              <a:t>Gas station, vehicle repair, and body shop</a:t>
            </a:r>
          </a:p>
          <a:p>
            <a:pPr lvl="1"/>
            <a:r>
              <a:rPr lang="en-US" dirty="0"/>
              <a:t>Police and fire</a:t>
            </a:r>
          </a:p>
          <a:p>
            <a:pPr lvl="1"/>
            <a:r>
              <a:rPr lang="en-US" dirty="0"/>
              <a:t>Health care workers</a:t>
            </a:r>
          </a:p>
          <a:p>
            <a:pPr lvl="1"/>
            <a:r>
              <a:rPr lang="en-US" dirty="0"/>
              <a:t>And so on…</a:t>
            </a:r>
          </a:p>
          <a:p>
            <a:endParaRPr lang="en-US" dirty="0"/>
          </a:p>
        </p:txBody>
      </p:sp>
      <p:pic>
        <p:nvPicPr>
          <p:cNvPr id="5" name="Picture 4">
            <a:extLst>
              <a:ext uri="{FF2B5EF4-FFF2-40B4-BE49-F238E27FC236}">
                <a16:creationId xmlns:a16="http://schemas.microsoft.com/office/drawing/2014/main" id="{3B770FE3-4A21-4A5D-9CCA-3DE2CE31550D}"/>
              </a:ext>
            </a:extLst>
          </p:cNvPr>
          <p:cNvPicPr>
            <a:picLocks noChangeAspect="1"/>
          </p:cNvPicPr>
          <p:nvPr/>
        </p:nvPicPr>
        <p:blipFill>
          <a:blip r:embed="rId2"/>
          <a:stretch>
            <a:fillRect/>
          </a:stretch>
        </p:blipFill>
        <p:spPr>
          <a:xfrm>
            <a:off x="7445334" y="2173184"/>
            <a:ext cx="4169724" cy="27798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27136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055" y="0"/>
            <a:ext cx="10515600" cy="1325563"/>
          </a:xfrm>
        </p:spPr>
        <p:txBody>
          <a:bodyPr/>
          <a:lstStyle/>
          <a:p>
            <a:r>
              <a:rPr lang="en-US" dirty="0">
                <a:solidFill>
                  <a:schemeClr val="bg1"/>
                </a:solidFill>
              </a:rPr>
              <a:t>Em</a:t>
            </a:r>
            <a:r>
              <a:rPr lang="en-US" dirty="0"/>
              <a:t>ployment </a:t>
            </a:r>
            <a:r>
              <a:rPr lang="en-US" b="0" dirty="0"/>
              <a:t>(</a:t>
            </a:r>
            <a:r>
              <a:rPr lang="en-US" b="0" dirty="0" err="1"/>
              <a:t>con’t</a:t>
            </a:r>
            <a:r>
              <a:rPr lang="en-US" b="0" dirty="0"/>
              <a:t>)</a:t>
            </a:r>
          </a:p>
        </p:txBody>
      </p:sp>
      <p:sp>
        <p:nvSpPr>
          <p:cNvPr id="3" name="Content Placeholder 2"/>
          <p:cNvSpPr>
            <a:spLocks noGrp="1"/>
          </p:cNvSpPr>
          <p:nvPr>
            <p:ph idx="1"/>
          </p:nvPr>
        </p:nvSpPr>
        <p:spPr>
          <a:xfrm>
            <a:off x="6076950" y="1570730"/>
            <a:ext cx="5276850" cy="4351338"/>
          </a:xfrm>
        </p:spPr>
        <p:txBody>
          <a:bodyPr>
            <a:normAutofit fontScale="92500" lnSpcReduction="10000"/>
          </a:bodyPr>
          <a:lstStyle/>
          <a:p>
            <a:r>
              <a:rPr lang="en-US" dirty="0"/>
              <a:t>What jobs will be created?</a:t>
            </a:r>
          </a:p>
          <a:p>
            <a:pPr lvl="1"/>
            <a:r>
              <a:rPr lang="en-US" dirty="0"/>
              <a:t>IT jobs</a:t>
            </a:r>
          </a:p>
          <a:p>
            <a:pPr lvl="1"/>
            <a:r>
              <a:rPr lang="en-US" dirty="0"/>
              <a:t>Retail/Production jobs</a:t>
            </a:r>
          </a:p>
          <a:p>
            <a:pPr lvl="1"/>
            <a:r>
              <a:rPr lang="en-US" dirty="0"/>
              <a:t>??</a:t>
            </a:r>
          </a:p>
          <a:p>
            <a:pPr lvl="1"/>
            <a:endParaRPr lang="en-US" dirty="0"/>
          </a:p>
          <a:p>
            <a:r>
              <a:rPr lang="en-US" dirty="0"/>
              <a:t>Always easier to identify things that will go away than to identify what will pop up in its place.</a:t>
            </a:r>
          </a:p>
          <a:p>
            <a:endParaRPr lang="en-US" dirty="0"/>
          </a:p>
          <a:p>
            <a:r>
              <a:rPr lang="en-US" dirty="0"/>
              <a:t>Regardless of where they are created, training programs will be crucial to the transition.</a:t>
            </a:r>
          </a:p>
        </p:txBody>
      </p:sp>
      <p:pic>
        <p:nvPicPr>
          <p:cNvPr id="4" name="Picture 3">
            <a:extLst>
              <a:ext uri="{FF2B5EF4-FFF2-40B4-BE49-F238E27FC236}">
                <a16:creationId xmlns:a16="http://schemas.microsoft.com/office/drawing/2014/main" id="{A0BF5AB4-A94F-45E9-9B82-C7EDC2B82E6D}"/>
              </a:ext>
            </a:extLst>
          </p:cNvPr>
          <p:cNvPicPr>
            <a:picLocks noChangeAspect="1"/>
          </p:cNvPicPr>
          <p:nvPr/>
        </p:nvPicPr>
        <p:blipFill>
          <a:blip r:embed="rId2"/>
          <a:stretch>
            <a:fillRect/>
          </a:stretch>
        </p:blipFill>
        <p:spPr>
          <a:xfrm>
            <a:off x="838200" y="1866900"/>
            <a:ext cx="48641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671199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23E79-62EF-4C6C-B93C-1B5ACB0F34F1}"/>
              </a:ext>
            </a:extLst>
          </p:cNvPr>
          <p:cNvPicPr>
            <a:picLocks noChangeAspect="1"/>
          </p:cNvPicPr>
          <p:nvPr/>
        </p:nvPicPr>
        <p:blipFill>
          <a:blip r:embed="rId2"/>
          <a:stretch>
            <a:fillRect/>
          </a:stretch>
        </p:blipFill>
        <p:spPr>
          <a:xfrm>
            <a:off x="3390900" y="1173162"/>
            <a:ext cx="7626350" cy="25385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18F18928-A52C-47D8-9829-3489096CEBCD}"/>
              </a:ext>
            </a:extLst>
          </p:cNvPr>
          <p:cNvPicPr>
            <a:picLocks noChangeAspect="1"/>
          </p:cNvPicPr>
          <p:nvPr/>
        </p:nvPicPr>
        <p:blipFill>
          <a:blip r:embed="rId3"/>
          <a:stretch>
            <a:fillRect/>
          </a:stretch>
        </p:blipFill>
        <p:spPr>
          <a:xfrm>
            <a:off x="544652" y="1173162"/>
            <a:ext cx="2630348" cy="39703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934978" y="0"/>
            <a:ext cx="10515600" cy="1325563"/>
          </a:xfrm>
        </p:spPr>
        <p:txBody>
          <a:bodyPr/>
          <a:lstStyle/>
          <a:p>
            <a:r>
              <a:rPr lang="en-US" dirty="0">
                <a:solidFill>
                  <a:schemeClr val="bg1"/>
                </a:solidFill>
              </a:rPr>
              <a:t>Ho</a:t>
            </a:r>
            <a:r>
              <a:rPr lang="en-US" dirty="0"/>
              <a:t>using</a:t>
            </a:r>
          </a:p>
        </p:txBody>
      </p:sp>
      <p:sp>
        <p:nvSpPr>
          <p:cNvPr id="3" name="Content Placeholder 2"/>
          <p:cNvSpPr>
            <a:spLocks noGrp="1"/>
          </p:cNvSpPr>
          <p:nvPr>
            <p:ph idx="1"/>
          </p:nvPr>
        </p:nvSpPr>
        <p:spPr>
          <a:xfrm>
            <a:off x="3390900" y="4324350"/>
            <a:ext cx="7886700" cy="1864418"/>
          </a:xfrm>
        </p:spPr>
        <p:txBody>
          <a:bodyPr>
            <a:normAutofit fontScale="85000" lnSpcReduction="20000"/>
          </a:bodyPr>
          <a:lstStyle/>
          <a:p>
            <a:r>
              <a:rPr lang="en-US" dirty="0"/>
              <a:t>Housing is suddenly easier to build</a:t>
            </a:r>
          </a:p>
          <a:p>
            <a:pPr lvl="1"/>
            <a:r>
              <a:rPr lang="en-US" dirty="0"/>
              <a:t>Issue of traffic congestion is significantly reduced.</a:t>
            </a:r>
          </a:p>
          <a:p>
            <a:pPr lvl="1"/>
            <a:r>
              <a:rPr lang="en-US" dirty="0"/>
              <a:t>Space for new housing is available where parking lots used to be.</a:t>
            </a:r>
          </a:p>
          <a:p>
            <a:pPr lvl="1"/>
            <a:endParaRPr lang="en-US" dirty="0"/>
          </a:p>
          <a:p>
            <a:r>
              <a:rPr lang="en-US" dirty="0"/>
              <a:t>Existing houses can now accommodate more people: </a:t>
            </a:r>
            <a:br>
              <a:rPr lang="en-US" dirty="0"/>
            </a:br>
            <a:r>
              <a:rPr lang="en-US" dirty="0"/>
              <a:t>garage to bedroom conversions.</a:t>
            </a:r>
          </a:p>
        </p:txBody>
      </p:sp>
    </p:spTree>
    <p:extLst>
      <p:ext uri="{BB962C8B-B14F-4D97-AF65-F5344CB8AC3E}">
        <p14:creationId xmlns:p14="http://schemas.microsoft.com/office/powerpoint/2010/main" val="40615725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Par</a:t>
            </a:r>
            <a:r>
              <a:rPr lang="en-US" dirty="0"/>
              <a:t>king</a:t>
            </a:r>
          </a:p>
        </p:txBody>
      </p:sp>
      <p:sp>
        <p:nvSpPr>
          <p:cNvPr id="3" name="Content Placeholder 2"/>
          <p:cNvSpPr>
            <a:spLocks noGrp="1"/>
          </p:cNvSpPr>
          <p:nvPr>
            <p:ph idx="1"/>
          </p:nvPr>
        </p:nvSpPr>
        <p:spPr>
          <a:xfrm>
            <a:off x="838200" y="1570730"/>
            <a:ext cx="6706507" cy="4351338"/>
          </a:xfrm>
        </p:spPr>
        <p:txBody>
          <a:bodyPr>
            <a:normAutofit fontScale="92500"/>
          </a:bodyPr>
          <a:lstStyle/>
          <a:p>
            <a:r>
              <a:rPr lang="en-US" dirty="0"/>
              <a:t>Greatly reduced demand for parking lots.</a:t>
            </a:r>
          </a:p>
          <a:p>
            <a:r>
              <a:rPr lang="en-US" dirty="0"/>
              <a:t>Service providers will own parking lots in strategic places.</a:t>
            </a:r>
          </a:p>
          <a:p>
            <a:pPr lvl="1"/>
            <a:r>
              <a:rPr lang="en-US" dirty="0"/>
              <a:t>Where the cost of land is low.</a:t>
            </a:r>
          </a:p>
          <a:p>
            <a:r>
              <a:rPr lang="en-US" dirty="0"/>
              <a:t>Street parking will largely be a thing of the past.</a:t>
            </a:r>
          </a:p>
          <a:p>
            <a:pPr lvl="1"/>
            <a:r>
              <a:rPr lang="en-US" dirty="0"/>
              <a:t>More green space in cities.</a:t>
            </a:r>
          </a:p>
          <a:p>
            <a:r>
              <a:rPr lang="en-US" dirty="0"/>
              <a:t>Shopping mall parking will be converted to:</a:t>
            </a:r>
          </a:p>
          <a:p>
            <a:pPr lvl="1"/>
            <a:r>
              <a:rPr lang="en-US" dirty="0"/>
              <a:t>More shopping mall? Housing?</a:t>
            </a:r>
          </a:p>
          <a:p>
            <a:r>
              <a:rPr lang="en-US" dirty="0"/>
              <a:t>Apartment complexes will convert parking.</a:t>
            </a:r>
          </a:p>
        </p:txBody>
      </p:sp>
      <p:pic>
        <p:nvPicPr>
          <p:cNvPr id="5" name="Picture 4">
            <a:extLst>
              <a:ext uri="{FF2B5EF4-FFF2-40B4-BE49-F238E27FC236}">
                <a16:creationId xmlns:a16="http://schemas.microsoft.com/office/drawing/2014/main" id="{8AEB4D98-49ED-4A86-A0A5-3A609A20A129}"/>
              </a:ext>
            </a:extLst>
          </p:cNvPr>
          <p:cNvPicPr>
            <a:picLocks noChangeAspect="1"/>
          </p:cNvPicPr>
          <p:nvPr/>
        </p:nvPicPr>
        <p:blipFill>
          <a:blip r:embed="rId2"/>
          <a:stretch>
            <a:fillRect/>
          </a:stretch>
        </p:blipFill>
        <p:spPr>
          <a:xfrm>
            <a:off x="7544707" y="2406529"/>
            <a:ext cx="3809093" cy="25464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722034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1759-DACC-8946-9598-490F34C9E810}"/>
              </a:ext>
            </a:extLst>
          </p:cNvPr>
          <p:cNvSpPr>
            <a:spLocks noGrp="1"/>
          </p:cNvSpPr>
          <p:nvPr>
            <p:ph type="title"/>
          </p:nvPr>
        </p:nvSpPr>
        <p:spPr>
          <a:xfrm>
            <a:off x="838200" y="0"/>
            <a:ext cx="10515600" cy="1325563"/>
          </a:xfrm>
        </p:spPr>
        <p:txBody>
          <a:bodyPr/>
          <a:lstStyle/>
          <a:p>
            <a:r>
              <a:rPr lang="en-US" dirty="0"/>
              <a:t> </a:t>
            </a:r>
            <a:r>
              <a:rPr lang="en-US" dirty="0">
                <a:solidFill>
                  <a:schemeClr val="bg1"/>
                </a:solidFill>
              </a:rPr>
              <a:t>Av</a:t>
            </a:r>
            <a:r>
              <a:rPr lang="en-US" dirty="0"/>
              <a:t>ailable NEED Topics Include:</a:t>
            </a:r>
          </a:p>
        </p:txBody>
      </p:sp>
      <p:sp>
        <p:nvSpPr>
          <p:cNvPr id="3" name="Content Placeholder 2">
            <a:extLst>
              <a:ext uri="{FF2B5EF4-FFF2-40B4-BE49-F238E27FC236}">
                <a16:creationId xmlns:a16="http://schemas.microsoft.com/office/drawing/2014/main" id="{424EE1CF-F5DE-3540-AED9-1599FABB82DF}"/>
              </a:ext>
            </a:extLst>
          </p:cNvPr>
          <p:cNvSpPr>
            <a:spLocks noGrp="1"/>
          </p:cNvSpPr>
          <p:nvPr>
            <p:ph sz="half" idx="1"/>
          </p:nvPr>
        </p:nvSpPr>
        <p:spPr>
          <a:xfrm>
            <a:off x="838200" y="1357868"/>
            <a:ext cx="5181600" cy="4189162"/>
          </a:xfrm>
        </p:spPr>
        <p:txBody>
          <a:bodyPr>
            <a:normAutofit lnSpcReduction="10000"/>
          </a:bodyPr>
          <a:lstStyle/>
          <a:p>
            <a:pPr>
              <a:spcAft>
                <a:spcPts val="1000"/>
              </a:spcAft>
            </a:pPr>
            <a:r>
              <a:rPr lang="en-US" dirty="0"/>
              <a:t>Coronavirus Economics</a:t>
            </a:r>
          </a:p>
          <a:p>
            <a:pPr>
              <a:spcAft>
                <a:spcPts val="1000"/>
              </a:spcAft>
            </a:pPr>
            <a:r>
              <a:rPr lang="en-US" dirty="0"/>
              <a:t>Climate Change</a:t>
            </a:r>
          </a:p>
          <a:p>
            <a:pPr>
              <a:spcAft>
                <a:spcPts val="1000"/>
              </a:spcAft>
            </a:pPr>
            <a:r>
              <a:rPr lang="en-US" dirty="0"/>
              <a:t>Economic Inequality</a:t>
            </a:r>
          </a:p>
          <a:p>
            <a:pPr>
              <a:spcAft>
                <a:spcPts val="1000"/>
              </a:spcAft>
            </a:pPr>
            <a:r>
              <a:rPr lang="en-US" dirty="0"/>
              <a:t>Economic Mobility</a:t>
            </a:r>
          </a:p>
          <a:p>
            <a:pPr>
              <a:spcAft>
                <a:spcPts val="1000"/>
              </a:spcAft>
            </a:pPr>
            <a:r>
              <a:rPr lang="en-US" dirty="0"/>
              <a:t>US Social Policy</a:t>
            </a:r>
          </a:p>
          <a:p>
            <a:pPr>
              <a:spcAft>
                <a:spcPts val="1000"/>
              </a:spcAft>
            </a:pPr>
            <a:r>
              <a:rPr lang="en-US" dirty="0"/>
              <a:t>Trade and Globalization</a:t>
            </a:r>
          </a:p>
          <a:p>
            <a:pPr>
              <a:spcAft>
                <a:spcPts val="1000"/>
              </a:spcAft>
            </a:pPr>
            <a:r>
              <a:rPr lang="en-US" dirty="0"/>
              <a:t>Minimum Wage</a:t>
            </a:r>
          </a:p>
        </p:txBody>
      </p:sp>
      <p:sp>
        <p:nvSpPr>
          <p:cNvPr id="4" name="Content Placeholder 3">
            <a:extLst>
              <a:ext uri="{FF2B5EF4-FFF2-40B4-BE49-F238E27FC236}">
                <a16:creationId xmlns:a16="http://schemas.microsoft.com/office/drawing/2014/main" id="{F9836DEF-5C7A-D74F-8694-7D6688B404ED}"/>
              </a:ext>
            </a:extLst>
          </p:cNvPr>
          <p:cNvSpPr>
            <a:spLocks noGrp="1"/>
          </p:cNvSpPr>
          <p:nvPr>
            <p:ph sz="half" idx="2"/>
          </p:nvPr>
        </p:nvSpPr>
        <p:spPr>
          <a:xfrm>
            <a:off x="6172200" y="1357868"/>
            <a:ext cx="5181600" cy="4189162"/>
          </a:xfrm>
        </p:spPr>
        <p:txBody>
          <a:bodyPr>
            <a:normAutofit lnSpcReduction="10000"/>
          </a:bodyPr>
          <a:lstStyle/>
          <a:p>
            <a:pPr>
              <a:spcAft>
                <a:spcPts val="1000"/>
              </a:spcAft>
            </a:pPr>
            <a:r>
              <a:rPr lang="en-US" dirty="0"/>
              <a:t>The U.S. Economy</a:t>
            </a:r>
          </a:p>
          <a:p>
            <a:pPr>
              <a:spcAft>
                <a:spcPts val="1000"/>
              </a:spcAft>
            </a:pPr>
            <a:r>
              <a:rPr lang="en-US" dirty="0"/>
              <a:t>Immigration Economics</a:t>
            </a:r>
          </a:p>
          <a:p>
            <a:pPr>
              <a:spcAft>
                <a:spcPts val="1000"/>
              </a:spcAft>
            </a:pPr>
            <a:r>
              <a:rPr lang="en-US" dirty="0"/>
              <a:t>Housing Policy</a:t>
            </a:r>
          </a:p>
          <a:p>
            <a:pPr>
              <a:spcAft>
                <a:spcPts val="1000"/>
              </a:spcAft>
            </a:pPr>
            <a:r>
              <a:rPr lang="en-US" dirty="0"/>
              <a:t>Cryptocurrencies</a:t>
            </a:r>
          </a:p>
          <a:p>
            <a:pPr>
              <a:spcAft>
                <a:spcPts val="1000"/>
              </a:spcAft>
            </a:pPr>
            <a:r>
              <a:rPr lang="en-US" dirty="0"/>
              <a:t>Federal Debt</a:t>
            </a:r>
          </a:p>
          <a:p>
            <a:pPr>
              <a:spcAft>
                <a:spcPts val="1000"/>
              </a:spcAft>
            </a:pPr>
            <a:r>
              <a:rPr lang="en-US" dirty="0"/>
              <a:t>Black-White Wealth Gap</a:t>
            </a:r>
          </a:p>
          <a:p>
            <a:pPr>
              <a:spcAft>
                <a:spcPts val="1000"/>
              </a:spcAft>
            </a:pPr>
            <a:r>
              <a:rPr lang="en-US" dirty="0"/>
              <a:t>Autonomous Vehicles</a:t>
            </a:r>
          </a:p>
        </p:txBody>
      </p:sp>
      <p:sp>
        <p:nvSpPr>
          <p:cNvPr id="5" name="Slide Number Placeholder 4">
            <a:extLst>
              <a:ext uri="{FF2B5EF4-FFF2-40B4-BE49-F238E27FC236}">
                <a16:creationId xmlns:a16="http://schemas.microsoft.com/office/drawing/2014/main" id="{BCAECF3A-738D-534F-9B20-5C34452E16B4}"/>
              </a:ext>
            </a:extLst>
          </p:cNvPr>
          <p:cNvSpPr>
            <a:spLocks noGrp="1"/>
          </p:cNvSpPr>
          <p:nvPr>
            <p:ph type="sldNum" sz="quarter" idx="12"/>
          </p:nvPr>
        </p:nvSpPr>
        <p:spPr/>
        <p:txBody>
          <a:bodyPr/>
          <a:lstStyle/>
          <a:p>
            <a:fld id="{D9F085D5-EC86-4F6A-B501-C1359CB39116}" type="slidenum">
              <a:rPr lang="en-GB" smtClean="0"/>
              <a:t>5</a:t>
            </a:fld>
            <a:endParaRPr lang="en-GB"/>
          </a:p>
        </p:txBody>
      </p:sp>
    </p:spTree>
    <p:extLst>
      <p:ext uri="{BB962C8B-B14F-4D97-AF65-F5344CB8AC3E}">
        <p14:creationId xmlns:p14="http://schemas.microsoft.com/office/powerpoint/2010/main" val="15038484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776" y="0"/>
            <a:ext cx="10515600" cy="1325563"/>
          </a:xfrm>
        </p:spPr>
        <p:txBody>
          <a:bodyPr/>
          <a:lstStyle/>
          <a:p>
            <a:r>
              <a:rPr lang="en-US" dirty="0">
                <a:solidFill>
                  <a:srgbClr val="FFFFFF"/>
                </a:solidFill>
              </a:rPr>
              <a:t>Fre</a:t>
            </a:r>
            <a:r>
              <a:rPr lang="en-US" dirty="0"/>
              <a:t>eing Up Urban Space from Parking</a:t>
            </a:r>
          </a:p>
        </p:txBody>
      </p:sp>
      <p:sp>
        <p:nvSpPr>
          <p:cNvPr id="3" name="Content Placeholder 2"/>
          <p:cNvSpPr>
            <a:spLocks noGrp="1"/>
          </p:cNvSpPr>
          <p:nvPr>
            <p:ph idx="1"/>
          </p:nvPr>
        </p:nvSpPr>
        <p:spPr/>
        <p:txBody>
          <a:bodyPr>
            <a:normAutofit/>
          </a:bodyPr>
          <a:lstStyle/>
          <a:p>
            <a:r>
              <a:rPr lang="en-US" dirty="0"/>
              <a:t>Los Angeles:  14% of incorporated land area</a:t>
            </a:r>
          </a:p>
          <a:p>
            <a:pPr lvl="1"/>
            <a:r>
              <a:rPr lang="en-US" dirty="0"/>
              <a:t>200 Square miles</a:t>
            </a:r>
          </a:p>
          <a:p>
            <a:r>
              <a:rPr lang="en-US" dirty="0"/>
              <a:t>San Francisco: 275,450 on-street parking spaces</a:t>
            </a:r>
          </a:p>
          <a:p>
            <a:pPr lvl="1"/>
            <a:r>
              <a:rPr lang="en-US" dirty="0"/>
              <a:t>Enough to parallel-park a line of cars 900 miles.</a:t>
            </a:r>
          </a:p>
          <a:p>
            <a:pPr lvl="2"/>
            <a:r>
              <a:rPr lang="en-US" dirty="0"/>
              <a:t>California’s entire coastline is 840-miles.</a:t>
            </a:r>
          </a:p>
          <a:p>
            <a:pPr lvl="1"/>
            <a:r>
              <a:rPr lang="en-US" dirty="0"/>
              <a:t>Enough parking to fill parking lots that would cover the </a:t>
            </a:r>
            <a:r>
              <a:rPr lang="en-US" b="1" dirty="0"/>
              <a:t>Presidio, Golden Gate Park, and Lake Merced</a:t>
            </a:r>
            <a:r>
              <a:rPr lang="en-US" dirty="0"/>
              <a:t>.</a:t>
            </a:r>
          </a:p>
          <a:p>
            <a:r>
              <a:rPr lang="en-US" dirty="0"/>
              <a:t>Nationwide: (estimate) 500 million spaces</a:t>
            </a:r>
          </a:p>
          <a:p>
            <a:pPr lvl="1"/>
            <a:r>
              <a:rPr lang="en-US" dirty="0"/>
              <a:t>That’s larger than Delaware and Rhode Island combined.</a:t>
            </a:r>
          </a:p>
          <a:p>
            <a:pPr lvl="1"/>
            <a:r>
              <a:rPr lang="en-US" dirty="0"/>
              <a:t>Could be as many as 2 billion (add in Connecticut and Vermont).</a:t>
            </a:r>
          </a:p>
        </p:txBody>
      </p:sp>
      <p:sp>
        <p:nvSpPr>
          <p:cNvPr id="4" name="Slide Number Placeholder 3"/>
          <p:cNvSpPr>
            <a:spLocks noGrp="1"/>
          </p:cNvSpPr>
          <p:nvPr>
            <p:ph type="sldNum" sz="quarter" idx="12"/>
          </p:nvPr>
        </p:nvSpPr>
        <p:spPr/>
        <p:txBody>
          <a:bodyPr/>
          <a:lstStyle/>
          <a:p>
            <a:fld id="{D9F085D5-EC86-4F6A-B501-C1359CB39116}" type="slidenum">
              <a:rPr lang="en-GB" smtClean="0"/>
              <a:t>50</a:t>
            </a:fld>
            <a:endParaRPr lang="en-GB"/>
          </a:p>
        </p:txBody>
      </p:sp>
    </p:spTree>
    <p:extLst>
      <p:ext uri="{BB962C8B-B14F-4D97-AF65-F5344CB8AC3E}">
        <p14:creationId xmlns:p14="http://schemas.microsoft.com/office/powerpoint/2010/main" val="387009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 Su</a:t>
            </a:r>
            <a:r>
              <a:rPr lang="en-US" dirty="0"/>
              <a:t>mmary of Change</a:t>
            </a:r>
          </a:p>
        </p:txBody>
      </p:sp>
      <p:sp>
        <p:nvSpPr>
          <p:cNvPr id="3" name="Content Placeholder 2"/>
          <p:cNvSpPr>
            <a:spLocks noGrp="1"/>
          </p:cNvSpPr>
          <p:nvPr>
            <p:ph idx="1"/>
          </p:nvPr>
        </p:nvSpPr>
        <p:spPr>
          <a:xfrm>
            <a:off x="838200" y="1094282"/>
            <a:ext cx="10515600" cy="4827786"/>
          </a:xfrm>
        </p:spPr>
        <p:txBody>
          <a:bodyPr>
            <a:normAutofit/>
          </a:bodyPr>
          <a:lstStyle/>
          <a:p>
            <a:pPr>
              <a:spcAft>
                <a:spcPts val="500"/>
              </a:spcAft>
            </a:pPr>
            <a:r>
              <a:rPr lang="en-US" dirty="0"/>
              <a:t>Massive </a:t>
            </a:r>
            <a:r>
              <a:rPr lang="en-US" b="1" dirty="0"/>
              <a:t>employment</a:t>
            </a:r>
            <a:r>
              <a:rPr lang="en-US" dirty="0"/>
              <a:t> upheaval.</a:t>
            </a:r>
          </a:p>
          <a:p>
            <a:pPr>
              <a:spcAft>
                <a:spcPts val="500"/>
              </a:spcAft>
            </a:pPr>
            <a:r>
              <a:rPr lang="en-US" dirty="0"/>
              <a:t>Local government </a:t>
            </a:r>
            <a:r>
              <a:rPr lang="en-US" b="1" dirty="0"/>
              <a:t>finances</a:t>
            </a:r>
            <a:r>
              <a:rPr lang="en-US" dirty="0"/>
              <a:t> will look very different.</a:t>
            </a:r>
          </a:p>
          <a:p>
            <a:pPr>
              <a:spcAft>
                <a:spcPts val="500"/>
              </a:spcAft>
            </a:pPr>
            <a:r>
              <a:rPr lang="en-US" b="1" dirty="0"/>
              <a:t>Housing</a:t>
            </a:r>
            <a:r>
              <a:rPr lang="en-US" dirty="0"/>
              <a:t> will be easier to build and more plentiful.</a:t>
            </a:r>
          </a:p>
          <a:p>
            <a:pPr>
              <a:spcAft>
                <a:spcPts val="500"/>
              </a:spcAft>
            </a:pPr>
            <a:r>
              <a:rPr lang="en-US" b="1" dirty="0"/>
              <a:t>Parking</a:t>
            </a:r>
            <a:r>
              <a:rPr lang="en-US" dirty="0"/>
              <a:t> conversions will be commonplace.</a:t>
            </a:r>
          </a:p>
          <a:p>
            <a:pPr>
              <a:spcAft>
                <a:spcPts val="500"/>
              </a:spcAft>
            </a:pPr>
            <a:r>
              <a:rPr lang="en-US" dirty="0"/>
              <a:t>Demand for </a:t>
            </a:r>
            <a:r>
              <a:rPr lang="en-US" b="1" dirty="0"/>
              <a:t>transportation infrastructure </a:t>
            </a:r>
            <a:r>
              <a:rPr lang="en-US" dirty="0"/>
              <a:t>will likely decline.</a:t>
            </a:r>
          </a:p>
          <a:p>
            <a:pPr lvl="1">
              <a:spcAft>
                <a:spcPts val="500"/>
              </a:spcAft>
            </a:pPr>
            <a:r>
              <a:rPr lang="en-US" dirty="0"/>
              <a:t>Transportation infrastructure technology will be a booming business.</a:t>
            </a:r>
          </a:p>
          <a:p>
            <a:pPr>
              <a:spcAft>
                <a:spcPts val="500"/>
              </a:spcAft>
            </a:pPr>
            <a:r>
              <a:rPr lang="en-US" dirty="0"/>
              <a:t>Demand for </a:t>
            </a:r>
            <a:r>
              <a:rPr lang="en-US" b="1" dirty="0"/>
              <a:t>public transportation </a:t>
            </a:r>
            <a:r>
              <a:rPr lang="en-US" dirty="0"/>
              <a:t>may well decline.</a:t>
            </a:r>
          </a:p>
          <a:p>
            <a:pPr>
              <a:spcAft>
                <a:spcPts val="500"/>
              </a:spcAft>
            </a:pPr>
            <a:r>
              <a:rPr lang="en-US" dirty="0"/>
              <a:t>Coming likely sooner rather than later!</a:t>
            </a:r>
          </a:p>
        </p:txBody>
      </p:sp>
    </p:spTree>
    <p:extLst>
      <p:ext uri="{BB962C8B-B14F-4D97-AF65-F5344CB8AC3E}">
        <p14:creationId xmlns:p14="http://schemas.microsoft.com/office/powerpoint/2010/main" val="114389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p:txBody>
          <a:bodyPr/>
          <a:lstStyle/>
          <a:p>
            <a:r>
              <a:rPr lang="en-US" dirty="0"/>
              <a:t> </a:t>
            </a:r>
            <a:r>
              <a:rPr lang="en-US" dirty="0">
                <a:solidFill>
                  <a:schemeClr val="bg1"/>
                </a:solidFill>
              </a:rPr>
              <a:t>Th</a:t>
            </a:r>
            <a:r>
              <a:rPr lang="en-US" dirty="0"/>
              <a:t>ank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838200" y="1123406"/>
            <a:ext cx="10515600" cy="4798662"/>
          </a:xfrm>
        </p:spPr>
        <p:txBody>
          <a:bodyPr>
            <a:normAutofit fontScale="77500" lnSpcReduction="20000"/>
          </a:bodyPr>
          <a:lstStyle/>
          <a:p>
            <a:pPr marL="0" indent="0" algn="ctr">
              <a:buNone/>
            </a:pPr>
            <a:endParaRPr lang="en-US" sz="6000" dirty="0"/>
          </a:p>
          <a:p>
            <a:pPr marL="0" indent="0" algn="ctr">
              <a:buNone/>
            </a:pPr>
            <a:r>
              <a:rPr lang="en-US" sz="6500" dirty="0"/>
              <a:t>Any Questions?</a:t>
            </a:r>
          </a:p>
          <a:p>
            <a:pPr marL="0" indent="0" algn="ctr">
              <a:buNone/>
            </a:pPr>
            <a:endParaRPr lang="en-US" dirty="0"/>
          </a:p>
          <a:p>
            <a:pPr marL="0" indent="0" algn="ctr">
              <a:buNone/>
            </a:pPr>
            <a:endParaRPr lang="en-US" dirty="0"/>
          </a:p>
          <a:p>
            <a:pPr marL="0" indent="0" algn="ctr">
              <a:buNone/>
            </a:pPr>
            <a:r>
              <a:rPr lang="en-US" dirty="0">
                <a:hlinkClick r:id="rId2"/>
              </a:rPr>
              <a:t>www.NEEDelegation.org</a:t>
            </a:r>
            <a:endParaRPr lang="en-US" dirty="0"/>
          </a:p>
          <a:p>
            <a:pPr marL="0" indent="0" algn="ctr">
              <a:buNone/>
            </a:pPr>
            <a:r>
              <a:rPr lang="en-US" dirty="0"/>
              <a:t>Jon </a:t>
            </a:r>
            <a:r>
              <a:rPr lang="en-US" dirty="0" err="1"/>
              <a:t>Haveman</a:t>
            </a:r>
            <a:r>
              <a:rPr lang="en-US" dirty="0"/>
              <a:t>, Ph.D.</a:t>
            </a:r>
          </a:p>
          <a:p>
            <a:pPr marL="0" indent="0" algn="ctr">
              <a:buNone/>
            </a:pPr>
            <a:r>
              <a:rPr lang="en-US" dirty="0" err="1"/>
              <a:t>Jon@NEEDelegation.org</a:t>
            </a:r>
            <a:endParaRPr lang="en-US" dirty="0"/>
          </a:p>
          <a:p>
            <a:pPr marL="0" indent="0" algn="ctr">
              <a:buNone/>
            </a:pPr>
            <a:endParaRPr lang="en-US" dirty="0"/>
          </a:p>
          <a:p>
            <a:pPr marL="0" indent="0" algn="ctr">
              <a:buNone/>
            </a:pPr>
            <a:r>
              <a:rPr lang="en-US" dirty="0"/>
              <a:t>Contact NEED: </a:t>
            </a:r>
            <a:r>
              <a:rPr lang="en-US" dirty="0">
                <a:hlinkClick r:id="rId3"/>
              </a:rPr>
              <a:t>info@needelegation.org</a:t>
            </a:r>
            <a:endParaRPr lang="en-US" dirty="0"/>
          </a:p>
          <a:p>
            <a:pPr marL="0" indent="0" algn="ctr">
              <a:buNone/>
            </a:pPr>
            <a:endParaRPr lang="en-US" dirty="0"/>
          </a:p>
          <a:p>
            <a:pPr marL="0" indent="0" algn="ctr">
              <a:buNone/>
            </a:pPr>
            <a:r>
              <a:rPr lang="en-US" dirty="0"/>
              <a:t>Submit a testimonial:  </a:t>
            </a:r>
            <a:r>
              <a:rPr lang="en-US" dirty="0" err="1"/>
              <a:t>www.NEEDelegation.org</a:t>
            </a:r>
            <a:r>
              <a:rPr lang="en-US" dirty="0"/>
              <a:t>/</a:t>
            </a:r>
            <a:r>
              <a:rPr lang="en-US" dirty="0" err="1"/>
              <a:t>testimonials.php</a:t>
            </a: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52</a:t>
            </a:fld>
            <a:endParaRPr lang="en-GB"/>
          </a:p>
        </p:txBody>
      </p:sp>
    </p:spTree>
    <p:extLst>
      <p:ext uri="{BB962C8B-B14F-4D97-AF65-F5344CB8AC3E}">
        <p14:creationId xmlns:p14="http://schemas.microsoft.com/office/powerpoint/2010/main" val="22763448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90FE5-ECE6-934E-AB09-FF9F761017AB}"/>
              </a:ext>
            </a:extLst>
          </p:cNvPr>
          <p:cNvSpPr>
            <a:spLocks noGrp="1"/>
          </p:cNvSpPr>
          <p:nvPr>
            <p:ph type="title"/>
          </p:nvPr>
        </p:nvSpPr>
        <p:spPr/>
        <p:txBody>
          <a:bodyPr/>
          <a:lstStyle/>
          <a:p>
            <a:r>
              <a:rPr lang="en-US" dirty="0">
                <a:solidFill>
                  <a:schemeClr val="bg1"/>
                </a:solidFill>
              </a:rPr>
              <a:t>Tru</a:t>
            </a:r>
            <a:r>
              <a:rPr lang="en-US" dirty="0"/>
              <a:t>cking – Highly Fertile Ground</a:t>
            </a:r>
          </a:p>
        </p:txBody>
      </p:sp>
      <p:sp>
        <p:nvSpPr>
          <p:cNvPr id="3" name="Content Placeholder 2">
            <a:extLst>
              <a:ext uri="{FF2B5EF4-FFF2-40B4-BE49-F238E27FC236}">
                <a16:creationId xmlns:a16="http://schemas.microsoft.com/office/drawing/2014/main" id="{A822D2B3-C745-C540-B227-1793EBA5885D}"/>
              </a:ext>
            </a:extLst>
          </p:cNvPr>
          <p:cNvSpPr>
            <a:spLocks noGrp="1"/>
          </p:cNvSpPr>
          <p:nvPr>
            <p:ph idx="1"/>
          </p:nvPr>
        </p:nvSpPr>
        <p:spPr/>
        <p:txBody>
          <a:bodyPr/>
          <a:lstStyle/>
          <a:p>
            <a:r>
              <a:rPr lang="en-US" dirty="0"/>
              <a:t>Long haul trucking is likely the first place we will see it adopted.</a:t>
            </a:r>
          </a:p>
          <a:p>
            <a:pPr lvl="1"/>
            <a:r>
              <a:rPr lang="en-US" dirty="0"/>
              <a:t>Reduces costs associated with drivers.</a:t>
            </a:r>
          </a:p>
          <a:p>
            <a:pPr lvl="1"/>
            <a:r>
              <a:rPr lang="en-US" dirty="0"/>
              <a:t>End run around limits on hours of driving.</a:t>
            </a:r>
          </a:p>
          <a:p>
            <a:r>
              <a:rPr lang="en-US" dirty="0"/>
              <a:t>Where does it stand?</a:t>
            </a:r>
          </a:p>
          <a:p>
            <a:pPr lvl="1"/>
            <a:r>
              <a:rPr lang="en-US" dirty="0"/>
              <a:t>Lots of trials underway.</a:t>
            </a:r>
          </a:p>
          <a:p>
            <a:pPr lvl="1"/>
            <a:r>
              <a:rPr lang="en-US" dirty="0" err="1"/>
              <a:t>TuSimple</a:t>
            </a:r>
            <a:r>
              <a:rPr lang="en-US" dirty="0"/>
              <a:t> – actively building a long haul network.</a:t>
            </a:r>
          </a:p>
          <a:p>
            <a:pPr lvl="1"/>
            <a:r>
              <a:rPr lang="en-US" dirty="0"/>
              <a:t>Waymo – focused more on last mile/local delivery.</a:t>
            </a:r>
          </a:p>
        </p:txBody>
      </p:sp>
      <p:sp>
        <p:nvSpPr>
          <p:cNvPr id="4" name="Slide Number Placeholder 3">
            <a:extLst>
              <a:ext uri="{FF2B5EF4-FFF2-40B4-BE49-F238E27FC236}">
                <a16:creationId xmlns:a16="http://schemas.microsoft.com/office/drawing/2014/main" id="{024C9239-727A-5345-B74F-99E00CAF5845}"/>
              </a:ext>
            </a:extLst>
          </p:cNvPr>
          <p:cNvSpPr>
            <a:spLocks noGrp="1"/>
          </p:cNvSpPr>
          <p:nvPr>
            <p:ph type="sldNum" sz="quarter" idx="12"/>
          </p:nvPr>
        </p:nvSpPr>
        <p:spPr/>
        <p:txBody>
          <a:bodyPr/>
          <a:lstStyle/>
          <a:p>
            <a:fld id="{D9F085D5-EC86-4F6A-B501-C1359CB39116}" type="slidenum">
              <a:rPr lang="en-GB" smtClean="0"/>
              <a:t>53</a:t>
            </a:fld>
            <a:endParaRPr lang="en-GB"/>
          </a:p>
        </p:txBody>
      </p:sp>
    </p:spTree>
    <p:extLst>
      <p:ext uri="{BB962C8B-B14F-4D97-AF65-F5344CB8AC3E}">
        <p14:creationId xmlns:p14="http://schemas.microsoft.com/office/powerpoint/2010/main" val="16542904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5D10736B-00CE-7144-A617-AF0F3C5B8854}"/>
              </a:ext>
            </a:extLst>
          </p:cNvPr>
          <p:cNvPicPr>
            <a:picLocks noChangeAspect="1"/>
          </p:cNvPicPr>
          <p:nvPr/>
        </p:nvPicPr>
        <p:blipFill rotWithShape="1">
          <a:blip r:embed="rId2"/>
          <a:srcRect l="5760"/>
          <a:stretch/>
        </p:blipFill>
        <p:spPr>
          <a:xfrm>
            <a:off x="20" y="1282"/>
            <a:ext cx="12191980" cy="6856718"/>
          </a:xfrm>
          <a:prstGeom prst="rect">
            <a:avLst/>
          </a:prstGeom>
        </p:spPr>
      </p:pic>
      <p:sp>
        <p:nvSpPr>
          <p:cNvPr id="2" name="Slide Number Placeholder 1">
            <a:extLst>
              <a:ext uri="{FF2B5EF4-FFF2-40B4-BE49-F238E27FC236}">
                <a16:creationId xmlns:a16="http://schemas.microsoft.com/office/drawing/2014/main" id="{B8256AD8-8F92-A443-9D3E-79BDDBCC816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9F085D5-EC86-4F6A-B501-C1359CB39116}" type="slidenum">
              <a:rPr lang="en-US" sz="1200">
                <a:solidFill>
                  <a:srgbClr val="FFFFFF"/>
                </a:solidFill>
              </a:rPr>
              <a:pPr>
                <a:spcAft>
                  <a:spcPts val="600"/>
                </a:spcAft>
              </a:pPr>
              <a:t>54</a:t>
            </a:fld>
            <a:endParaRPr lang="en-US" sz="1200">
              <a:solidFill>
                <a:srgbClr val="FFFFFF"/>
              </a:solidFill>
            </a:endParaRPr>
          </a:p>
        </p:txBody>
      </p:sp>
    </p:spTree>
    <p:extLst>
      <p:ext uri="{BB962C8B-B14F-4D97-AF65-F5344CB8AC3E}">
        <p14:creationId xmlns:p14="http://schemas.microsoft.com/office/powerpoint/2010/main" val="3353874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29EAE-338F-5D4A-8C40-7C3D0FD4A353}"/>
              </a:ext>
            </a:extLst>
          </p:cNvPr>
          <p:cNvSpPr>
            <a:spLocks noGrp="1"/>
          </p:cNvSpPr>
          <p:nvPr>
            <p:ph type="title"/>
          </p:nvPr>
        </p:nvSpPr>
        <p:spPr/>
        <p:txBody>
          <a:bodyPr/>
          <a:lstStyle/>
          <a:p>
            <a:r>
              <a:rPr lang="en-US" dirty="0">
                <a:solidFill>
                  <a:schemeClr val="bg1"/>
                </a:solidFill>
              </a:rPr>
              <a:t>Cre</a:t>
            </a:r>
            <a:r>
              <a:rPr lang="en-US" dirty="0"/>
              <a:t>dits and Disclaimer</a:t>
            </a:r>
          </a:p>
        </p:txBody>
      </p:sp>
      <p:sp>
        <p:nvSpPr>
          <p:cNvPr id="3" name="Content Placeholder 2">
            <a:extLst>
              <a:ext uri="{FF2B5EF4-FFF2-40B4-BE49-F238E27FC236}">
                <a16:creationId xmlns:a16="http://schemas.microsoft.com/office/drawing/2014/main" id="{A4BC8CE3-22BA-E94A-B6AC-D7971382055A}"/>
              </a:ext>
            </a:extLst>
          </p:cNvPr>
          <p:cNvSpPr>
            <a:spLocks noGrp="1"/>
          </p:cNvSpPr>
          <p:nvPr>
            <p:ph idx="1"/>
          </p:nvPr>
        </p:nvSpPr>
        <p:spPr/>
        <p:txBody>
          <a:bodyPr>
            <a:normAutofit lnSpcReduction="10000"/>
          </a:bodyPr>
          <a:lstStyle/>
          <a:p>
            <a:r>
              <a:rPr lang="en-US" dirty="0"/>
              <a:t>This slide deck was authored by:</a:t>
            </a:r>
          </a:p>
          <a:p>
            <a:pPr lvl="1"/>
            <a:r>
              <a:rPr lang="en-US" dirty="0"/>
              <a:t>Jon </a:t>
            </a:r>
            <a:r>
              <a:rPr lang="en-US" dirty="0" err="1"/>
              <a:t>Haveman</a:t>
            </a:r>
            <a:r>
              <a:rPr lang="en-US" dirty="0"/>
              <a:t>, NEED</a:t>
            </a:r>
          </a:p>
          <a:p>
            <a:r>
              <a:rPr lang="en-US" dirty="0"/>
              <a:t>This slide deck was reviewed by:</a:t>
            </a:r>
          </a:p>
          <a:p>
            <a:pPr lvl="1"/>
            <a:r>
              <a:rPr lang="en-US" dirty="0"/>
              <a:t>Ronald Fisher, Michigan State University</a:t>
            </a:r>
          </a:p>
          <a:p>
            <a:pPr lvl="1"/>
            <a:r>
              <a:rPr lang="en-US" dirty="0"/>
              <a:t>William F. Fox, University of Tennessee, Knoxville</a:t>
            </a:r>
          </a:p>
          <a:p>
            <a:r>
              <a:rPr lang="en-US" dirty="0"/>
              <a:t>Disclaimer</a:t>
            </a:r>
          </a:p>
          <a:p>
            <a:pPr lvl="1"/>
            <a:r>
              <a:rPr lang="en-US" dirty="0"/>
              <a:t>NEED presentations are designed to be nonpartisan.</a:t>
            </a:r>
          </a:p>
          <a:p>
            <a:pPr lvl="1"/>
            <a:r>
              <a:rPr lang="en-US" dirty="0"/>
              <a:t>It is, however, inevitable that the presenter will be asked for and will provide their own views.</a:t>
            </a:r>
          </a:p>
          <a:p>
            <a:pPr lvl="1"/>
            <a:r>
              <a:rPr lang="en-US" dirty="0"/>
              <a:t>Such views are those of the presenter and not necessarily those of the National Economic Education Delegation (NEED).</a:t>
            </a:r>
          </a:p>
        </p:txBody>
      </p:sp>
      <p:sp>
        <p:nvSpPr>
          <p:cNvPr id="4" name="Slide Number Placeholder 3">
            <a:extLst>
              <a:ext uri="{FF2B5EF4-FFF2-40B4-BE49-F238E27FC236}">
                <a16:creationId xmlns:a16="http://schemas.microsoft.com/office/drawing/2014/main" id="{2965FD2B-E0DC-B44E-B85B-3363DE712D2A}"/>
              </a:ext>
            </a:extLst>
          </p:cNvPr>
          <p:cNvSpPr>
            <a:spLocks noGrp="1"/>
          </p:cNvSpPr>
          <p:nvPr>
            <p:ph type="sldNum" sz="quarter" idx="12"/>
          </p:nvPr>
        </p:nvSpPr>
        <p:spPr/>
        <p:txBody>
          <a:bodyPr/>
          <a:lstStyle/>
          <a:p>
            <a:fld id="{D9F085D5-EC86-4F6A-B501-C1359CB39116}" type="slidenum">
              <a:rPr lang="en-GB" smtClean="0"/>
              <a:t>6</a:t>
            </a:fld>
            <a:endParaRPr lang="en-GB"/>
          </a:p>
        </p:txBody>
      </p:sp>
    </p:spTree>
    <p:extLst>
      <p:ext uri="{BB962C8B-B14F-4D97-AF65-F5344CB8AC3E}">
        <p14:creationId xmlns:p14="http://schemas.microsoft.com/office/powerpoint/2010/main" val="3253708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546" y="0"/>
            <a:ext cx="10515600" cy="1325563"/>
          </a:xfrm>
        </p:spPr>
        <p:txBody>
          <a:bodyPr/>
          <a:lstStyle/>
          <a:p>
            <a:r>
              <a:rPr lang="en-US" dirty="0">
                <a:solidFill>
                  <a:schemeClr val="bg1"/>
                </a:solidFill>
              </a:rPr>
              <a:t>Ou</a:t>
            </a:r>
            <a:r>
              <a:rPr lang="en-US" dirty="0"/>
              <a:t>tline</a:t>
            </a:r>
          </a:p>
        </p:txBody>
      </p:sp>
      <p:sp>
        <p:nvSpPr>
          <p:cNvPr id="3" name="Content Placeholder 2"/>
          <p:cNvSpPr>
            <a:spLocks noGrp="1"/>
          </p:cNvSpPr>
          <p:nvPr>
            <p:ph idx="1"/>
          </p:nvPr>
        </p:nvSpPr>
        <p:spPr>
          <a:xfrm>
            <a:off x="1624257" y="1419727"/>
            <a:ext cx="8566490" cy="4367463"/>
          </a:xfrm>
          <a:solidFill>
            <a:schemeClr val="bg1"/>
          </a:solidFill>
          <a:ln w="12700">
            <a:solidFill>
              <a:srgbClr val="0C4C88"/>
            </a:solidFill>
            <a:prstDash val="sysDot"/>
          </a:ln>
        </p:spPr>
        <p:txBody>
          <a:bodyPr>
            <a:normAutofit/>
          </a:bodyPr>
          <a:lstStyle/>
          <a:p>
            <a:pPr marL="914400" indent="-274320">
              <a:lnSpc>
                <a:spcPct val="100000"/>
              </a:lnSpc>
              <a:spcBef>
                <a:spcPts val="0"/>
              </a:spcBef>
            </a:pPr>
            <a:r>
              <a:rPr lang="en-US" dirty="0"/>
              <a:t>Where does the AV path lead?</a:t>
            </a:r>
          </a:p>
          <a:p>
            <a:pPr marL="914400" indent="-274320">
              <a:lnSpc>
                <a:spcPct val="100000"/>
              </a:lnSpc>
              <a:spcBef>
                <a:spcPts val="0"/>
              </a:spcBef>
            </a:pPr>
            <a:endParaRPr lang="en-US" dirty="0"/>
          </a:p>
          <a:p>
            <a:pPr marL="914400" indent="-274320">
              <a:lnSpc>
                <a:spcPct val="100000"/>
              </a:lnSpc>
              <a:spcBef>
                <a:spcPts val="0"/>
              </a:spcBef>
            </a:pPr>
            <a:r>
              <a:rPr lang="en-US" dirty="0"/>
              <a:t>Transition</a:t>
            </a:r>
          </a:p>
          <a:p>
            <a:pPr marL="914400" indent="-274320">
              <a:lnSpc>
                <a:spcPct val="100000"/>
              </a:lnSpc>
              <a:spcBef>
                <a:spcPts val="0"/>
              </a:spcBef>
            </a:pPr>
            <a:endParaRPr lang="en-US" dirty="0"/>
          </a:p>
          <a:p>
            <a:pPr marL="914400" indent="-274320">
              <a:lnSpc>
                <a:spcPct val="100000"/>
              </a:lnSpc>
              <a:spcBef>
                <a:spcPts val="0"/>
              </a:spcBef>
            </a:pPr>
            <a:r>
              <a:rPr lang="en-US" dirty="0"/>
              <a:t>Policy/Planning Issues</a:t>
            </a:r>
          </a:p>
          <a:p>
            <a:pPr marL="914400" indent="-274320">
              <a:lnSpc>
                <a:spcPct val="100000"/>
              </a:lnSpc>
              <a:spcBef>
                <a:spcPts val="0"/>
              </a:spcBef>
            </a:pPr>
            <a:endParaRPr lang="en-US" dirty="0"/>
          </a:p>
          <a:p>
            <a:pPr marL="914400" indent="-274320">
              <a:lnSpc>
                <a:spcPct val="100000"/>
              </a:lnSpc>
              <a:spcBef>
                <a:spcPts val="0"/>
              </a:spcBef>
            </a:pPr>
            <a:r>
              <a:rPr lang="en-US" dirty="0"/>
              <a:t>Major Economic/Development Changes</a:t>
            </a:r>
          </a:p>
          <a:p>
            <a:pPr marL="914400" indent="-274320">
              <a:lnSpc>
                <a:spcPct val="100000"/>
              </a:lnSpc>
              <a:spcBef>
                <a:spcPts val="0"/>
              </a:spcBef>
            </a:pPr>
            <a:endParaRPr lang="en-US" dirty="0"/>
          </a:p>
          <a:p>
            <a:pPr marL="914400" indent="-274320">
              <a:lnSpc>
                <a:spcPct val="100000"/>
              </a:lnSpc>
              <a:spcBef>
                <a:spcPts val="0"/>
              </a:spcBef>
            </a:pPr>
            <a:r>
              <a:rPr lang="en-US" dirty="0"/>
              <a:t>Environmental Implications</a:t>
            </a:r>
          </a:p>
        </p:txBody>
      </p:sp>
    </p:spTree>
    <p:extLst>
      <p:ext uri="{BB962C8B-B14F-4D97-AF65-F5344CB8AC3E}">
        <p14:creationId xmlns:p14="http://schemas.microsoft.com/office/powerpoint/2010/main" val="22573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AA6A5-3B5E-F649-9DAB-F5CED8468322}"/>
              </a:ext>
            </a:extLst>
          </p:cNvPr>
          <p:cNvSpPr>
            <a:spLocks noGrp="1"/>
          </p:cNvSpPr>
          <p:nvPr>
            <p:ph type="title"/>
          </p:nvPr>
        </p:nvSpPr>
        <p:spPr>
          <a:xfrm>
            <a:off x="646176" y="0"/>
            <a:ext cx="10515600" cy="1325563"/>
          </a:xfrm>
        </p:spPr>
        <p:txBody>
          <a:bodyPr/>
          <a:lstStyle/>
          <a:p>
            <a:r>
              <a:rPr lang="en-US" dirty="0">
                <a:solidFill>
                  <a:schemeClr val="bg1"/>
                </a:solidFill>
              </a:rPr>
              <a:t> Aut</a:t>
            </a:r>
            <a:r>
              <a:rPr lang="en-US" dirty="0"/>
              <a:t>onomous Taxonomy</a:t>
            </a:r>
          </a:p>
        </p:txBody>
      </p:sp>
      <p:sp>
        <p:nvSpPr>
          <p:cNvPr id="4" name="Slide Number Placeholder 3">
            <a:extLst>
              <a:ext uri="{FF2B5EF4-FFF2-40B4-BE49-F238E27FC236}">
                <a16:creationId xmlns:a16="http://schemas.microsoft.com/office/drawing/2014/main" id="{83C7B291-3102-AC4B-BDBA-F95172BFAF61}"/>
              </a:ext>
            </a:extLst>
          </p:cNvPr>
          <p:cNvSpPr>
            <a:spLocks noGrp="1"/>
          </p:cNvSpPr>
          <p:nvPr>
            <p:ph type="sldNum" sz="quarter" idx="12"/>
          </p:nvPr>
        </p:nvSpPr>
        <p:spPr/>
        <p:txBody>
          <a:bodyPr/>
          <a:lstStyle/>
          <a:p>
            <a:fld id="{D9F085D5-EC86-4F6A-B501-C1359CB39116}" type="slidenum">
              <a:rPr lang="en-GB" smtClean="0"/>
              <a:t>8</a:t>
            </a:fld>
            <a:endParaRPr lang="en-GB"/>
          </a:p>
        </p:txBody>
      </p:sp>
      <p:pic>
        <p:nvPicPr>
          <p:cNvPr id="5" name="Content Placeholder 3">
            <a:extLst>
              <a:ext uri="{FF2B5EF4-FFF2-40B4-BE49-F238E27FC236}">
                <a16:creationId xmlns:a16="http://schemas.microsoft.com/office/drawing/2014/main" id="{619E45F5-CF86-DE46-A1F6-1E0ED34CAB49}"/>
              </a:ext>
            </a:extLst>
          </p:cNvPr>
          <p:cNvPicPr>
            <a:picLocks noChangeAspect="1"/>
          </p:cNvPicPr>
          <p:nvPr/>
        </p:nvPicPr>
        <p:blipFill>
          <a:blip r:embed="rId2"/>
          <a:stretch>
            <a:fillRect/>
          </a:stretch>
        </p:blipFill>
        <p:spPr>
          <a:xfrm>
            <a:off x="6200653" y="147325"/>
            <a:ext cx="3748638" cy="6265195"/>
          </a:xfrm>
          <a:prstGeom prst="rect">
            <a:avLst/>
          </a:prstGeom>
        </p:spPr>
      </p:pic>
      <p:pic>
        <p:nvPicPr>
          <p:cNvPr id="3" name="Picture 2">
            <a:extLst>
              <a:ext uri="{FF2B5EF4-FFF2-40B4-BE49-F238E27FC236}">
                <a16:creationId xmlns:a16="http://schemas.microsoft.com/office/drawing/2014/main" id="{28C9B42D-DDC6-1742-935C-477C79BDDB6D}"/>
              </a:ext>
            </a:extLst>
          </p:cNvPr>
          <p:cNvPicPr>
            <a:picLocks noChangeAspect="1"/>
          </p:cNvPicPr>
          <p:nvPr/>
        </p:nvPicPr>
        <p:blipFill>
          <a:blip r:embed="rId3"/>
          <a:stretch>
            <a:fillRect/>
          </a:stretch>
        </p:blipFill>
        <p:spPr>
          <a:xfrm>
            <a:off x="2706029" y="3770041"/>
            <a:ext cx="1929092" cy="1617948"/>
          </a:xfrm>
          <a:prstGeom prst="rect">
            <a:avLst/>
          </a:prstGeom>
        </p:spPr>
      </p:pic>
      <p:pic>
        <p:nvPicPr>
          <p:cNvPr id="9" name="Picture 8">
            <a:extLst>
              <a:ext uri="{FF2B5EF4-FFF2-40B4-BE49-F238E27FC236}">
                <a16:creationId xmlns:a16="http://schemas.microsoft.com/office/drawing/2014/main" id="{F6194AE1-9BFB-2340-A91C-C005B6615890}"/>
              </a:ext>
            </a:extLst>
          </p:cNvPr>
          <p:cNvPicPr>
            <a:picLocks noChangeAspect="1"/>
          </p:cNvPicPr>
          <p:nvPr/>
        </p:nvPicPr>
        <p:blipFill>
          <a:blip r:embed="rId4"/>
          <a:stretch>
            <a:fillRect/>
          </a:stretch>
        </p:blipFill>
        <p:spPr>
          <a:xfrm>
            <a:off x="4944476" y="4064665"/>
            <a:ext cx="1358900" cy="1028700"/>
          </a:xfrm>
          <a:prstGeom prst="rect">
            <a:avLst/>
          </a:prstGeom>
        </p:spPr>
      </p:pic>
    </p:spTree>
    <p:extLst>
      <p:ext uri="{BB962C8B-B14F-4D97-AF65-F5344CB8AC3E}">
        <p14:creationId xmlns:p14="http://schemas.microsoft.com/office/powerpoint/2010/main" val="37284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960" y="0"/>
            <a:ext cx="10515600" cy="1325563"/>
          </a:xfrm>
        </p:spPr>
        <p:txBody>
          <a:bodyPr/>
          <a:lstStyle/>
          <a:p>
            <a:r>
              <a:rPr lang="en-US" dirty="0">
                <a:solidFill>
                  <a:schemeClr val="bg1"/>
                </a:solidFill>
              </a:rPr>
              <a:t>Gro</a:t>
            </a:r>
            <a:r>
              <a:rPr lang="en-US" dirty="0"/>
              <a:t>wth Path</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1200" y="1476849"/>
            <a:ext cx="8229600" cy="4021546"/>
          </a:xfrm>
        </p:spPr>
      </p:pic>
      <p:sp>
        <p:nvSpPr>
          <p:cNvPr id="5" name="TextBox 4"/>
          <p:cNvSpPr txBox="1"/>
          <p:nvPr/>
        </p:nvSpPr>
        <p:spPr>
          <a:xfrm>
            <a:off x="1981201" y="5596501"/>
            <a:ext cx="1544975" cy="276999"/>
          </a:xfrm>
          <a:prstGeom prst="rect">
            <a:avLst/>
          </a:prstGeom>
          <a:noFill/>
        </p:spPr>
        <p:txBody>
          <a:bodyPr wrap="none" rtlCol="0">
            <a:spAutoFit/>
          </a:bodyPr>
          <a:lstStyle/>
          <a:p>
            <a:r>
              <a:rPr lang="en-US" sz="1200" dirty="0"/>
              <a:t>McKinsey &amp; Company</a:t>
            </a:r>
          </a:p>
        </p:txBody>
      </p:sp>
    </p:spTree>
    <p:extLst>
      <p:ext uri="{BB962C8B-B14F-4D97-AF65-F5344CB8AC3E}">
        <p14:creationId xmlns:p14="http://schemas.microsoft.com/office/powerpoint/2010/main" val="1669508340"/>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TotalTime>
  <Words>2447</Words>
  <Application>Microsoft Macintosh PowerPoint</Application>
  <PresentationFormat>Widescreen</PresentationFormat>
  <Paragraphs>425</Paragraphs>
  <Slides>54</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54</vt:i4>
      </vt:variant>
    </vt:vector>
  </HeadingPairs>
  <TitlesOfParts>
    <vt:vector size="60" baseType="lpstr">
      <vt:lpstr>Arial</vt:lpstr>
      <vt:lpstr>Calibri</vt:lpstr>
      <vt:lpstr>Courier New</vt:lpstr>
      <vt:lpstr>Roboto Condensed</vt:lpstr>
      <vt:lpstr>Wingdings</vt:lpstr>
      <vt:lpstr>Custom Design</vt:lpstr>
      <vt:lpstr>  Driving Change – Autonomous Vehicles’ Big Impact</vt:lpstr>
      <vt:lpstr> National Economic Education Delegation</vt:lpstr>
      <vt:lpstr>Who Are We?</vt:lpstr>
      <vt:lpstr>Where Are We?</vt:lpstr>
      <vt:lpstr> Available NEED Topics Include:</vt:lpstr>
      <vt:lpstr>Credits and Disclaimer</vt:lpstr>
      <vt:lpstr>Outline</vt:lpstr>
      <vt:lpstr> Autonomous Taxonomy</vt:lpstr>
      <vt:lpstr>Growth Path</vt:lpstr>
      <vt:lpstr>McKinsey isn’t Always Spot On</vt:lpstr>
      <vt:lpstr>Two Important Questions:</vt:lpstr>
      <vt:lpstr>WHEN? What do the headlines say?</vt:lpstr>
      <vt:lpstr>Wildly Optimistic, But… 40+ Corporations Working On Autonomous Vehicles</vt:lpstr>
      <vt:lpstr>WHEN? What is possible?</vt:lpstr>
      <vt:lpstr>Rate of Technology Adoption – Faster!</vt:lpstr>
      <vt:lpstr>Forecast</vt:lpstr>
      <vt:lpstr>PowerPoint Presentation</vt:lpstr>
      <vt:lpstr>What will the future look like?</vt:lpstr>
      <vt:lpstr>This:</vt:lpstr>
      <vt:lpstr>But, will it be:</vt:lpstr>
      <vt:lpstr>Hell</vt:lpstr>
      <vt:lpstr>Two Adults and a Child: Morning Miles</vt:lpstr>
      <vt:lpstr>Heaven</vt:lpstr>
      <vt:lpstr>Why is this Heaven?</vt:lpstr>
      <vt:lpstr>Transition</vt:lpstr>
      <vt:lpstr>Economics Drives Transition: Private</vt:lpstr>
      <vt:lpstr>Economics Drives Transition: Public</vt:lpstr>
      <vt:lpstr>Potential Savings</vt:lpstr>
      <vt:lpstr>Public Policy/Planning Issues</vt:lpstr>
      <vt:lpstr>Planning</vt:lpstr>
      <vt:lpstr>Responding to the coming changes:</vt:lpstr>
      <vt:lpstr>Encourage Change</vt:lpstr>
      <vt:lpstr>Mobility and Equity</vt:lpstr>
      <vt:lpstr>Safety and Productivity</vt:lpstr>
      <vt:lpstr>Environment</vt:lpstr>
      <vt:lpstr>Environmental Implications Depends: Heaven or Hell </vt:lpstr>
      <vt:lpstr>Incentives Through Policy and Planning</vt:lpstr>
      <vt:lpstr>Interim Summary</vt:lpstr>
      <vt:lpstr>What Changes Will This Bring?</vt:lpstr>
      <vt:lpstr>Disposable Income</vt:lpstr>
      <vt:lpstr>Government Finances</vt:lpstr>
      <vt:lpstr>Transportation</vt:lpstr>
      <vt:lpstr>Infrastructure</vt:lpstr>
      <vt:lpstr>Public Transportation</vt:lpstr>
      <vt:lpstr> Cautionary Tale From Long Ago</vt:lpstr>
      <vt:lpstr>Employment</vt:lpstr>
      <vt:lpstr>Employment (con’t)</vt:lpstr>
      <vt:lpstr>Housing</vt:lpstr>
      <vt:lpstr>Parking</vt:lpstr>
      <vt:lpstr>Freeing Up Urban Space from Parking</vt:lpstr>
      <vt:lpstr> Summary of Change</vt:lpstr>
      <vt:lpstr> Thank you!</vt:lpstr>
      <vt:lpstr>Trucking – Highly Fertile Ground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San Francisco Economic Roundtable  Driving Change – Autonomous Vehicles’ Big Impact</dc:title>
  <dc:creator>Jon Haveman</dc:creator>
  <cp:lastModifiedBy>haveman</cp:lastModifiedBy>
  <cp:revision>12</cp:revision>
  <dcterms:created xsi:type="dcterms:W3CDTF">2020-11-06T16:41:36Z</dcterms:created>
  <dcterms:modified xsi:type="dcterms:W3CDTF">2021-08-18T18:07:05Z</dcterms:modified>
</cp:coreProperties>
</file>