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9"/>
  </p:notesMasterIdLst>
  <p:sldIdLst>
    <p:sldId id="974" r:id="rId2"/>
    <p:sldId id="328" r:id="rId3"/>
    <p:sldId id="434" r:id="rId4"/>
    <p:sldId id="1088" r:id="rId5"/>
    <p:sldId id="327" r:id="rId6"/>
    <p:sldId id="1059" r:id="rId7"/>
    <p:sldId id="1118" r:id="rId8"/>
    <p:sldId id="1060" r:id="rId9"/>
    <p:sldId id="1103" r:id="rId10"/>
    <p:sldId id="1105" r:id="rId11"/>
    <p:sldId id="1061" r:id="rId12"/>
    <p:sldId id="1062" r:id="rId13"/>
    <p:sldId id="1076" r:id="rId14"/>
    <p:sldId id="1077" r:id="rId15"/>
    <p:sldId id="1116" r:id="rId16"/>
    <p:sldId id="1075" r:id="rId17"/>
    <p:sldId id="1108" r:id="rId18"/>
    <p:sldId id="1065" r:id="rId19"/>
    <p:sldId id="1109" r:id="rId20"/>
    <p:sldId id="1070" r:id="rId21"/>
    <p:sldId id="1072" r:id="rId22"/>
    <p:sldId id="1199" r:id="rId23"/>
    <p:sldId id="1082" r:id="rId24"/>
    <p:sldId id="1120" r:id="rId25"/>
    <p:sldId id="1115" r:id="rId26"/>
    <p:sldId id="1100" r:id="rId27"/>
    <p:sldId id="119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14D"/>
    <a:srgbClr val="0C4C88"/>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1429"/>
  </p:normalViewPr>
  <p:slideViewPr>
    <p:cSldViewPr snapToGrid="0" snapToObjects="1">
      <p:cViewPr varScale="1">
        <p:scale>
          <a:sx n="109" d="100"/>
          <a:sy n="109" d="100"/>
        </p:scale>
        <p:origin x="216" y="3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896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nvestopedia.com/articles/pf/08/cost-car-ownership.as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a:t>
            </a:fld>
            <a:endParaRPr lang="en-US"/>
          </a:p>
        </p:txBody>
      </p:sp>
    </p:spTree>
    <p:extLst>
      <p:ext uri="{BB962C8B-B14F-4D97-AF65-F5344CB8AC3E}">
        <p14:creationId xmlns:p14="http://schemas.microsoft.com/office/powerpoint/2010/main" val="1670501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growth path according</a:t>
            </a:r>
            <a:r>
              <a:rPr lang="en-US" baseline="0" dirty="0"/>
              <a:t> to McKinsey</a:t>
            </a:r>
          </a:p>
          <a:p>
            <a:pPr marL="171450" indent="-171450">
              <a:buFontTx/>
              <a:buChar char="-"/>
            </a:pPr>
            <a:r>
              <a:rPr lang="en-US" baseline="0" dirty="0"/>
              <a:t>I believe that the growth path will vary significantly depending on geography</a:t>
            </a:r>
          </a:p>
          <a:p>
            <a:pPr marL="171450" indent="-171450">
              <a:buFontTx/>
              <a:buChar char="-"/>
            </a:pPr>
            <a:r>
              <a:rPr lang="en-US" baseline="0" dirty="0"/>
              <a:t>Kansas – very slow</a:t>
            </a:r>
          </a:p>
          <a:p>
            <a:pPr marL="171450" indent="-171450">
              <a:buFontTx/>
              <a:buChar char="-"/>
            </a:pPr>
            <a:r>
              <a:rPr lang="en-US" baseline="0" dirty="0"/>
              <a:t>Bay Area – very fast</a:t>
            </a:r>
          </a:p>
          <a:p>
            <a:pPr marL="171450" indent="-171450">
              <a:buFontTx/>
              <a:buChar char="-"/>
            </a:pPr>
            <a:endParaRPr lang="en-US" baseline="0" dirty="0"/>
          </a:p>
          <a:p>
            <a:pPr marL="171450" indent="-171450">
              <a:buFontTx/>
              <a:buChar char="-"/>
            </a:pPr>
            <a:r>
              <a:rPr lang="en-US" baseline="0" dirty="0"/>
              <a:t>But I think that they agree with me on where we are headed</a:t>
            </a:r>
          </a:p>
          <a:p>
            <a:pPr marL="628650" lvl="1" indent="-171450">
              <a:buFontTx/>
              <a:buChar char="-"/>
            </a:pPr>
            <a:r>
              <a:rPr lang="en-US" baseline="0" dirty="0"/>
              <a:t>Primary means of transport for both people and goods</a:t>
            </a:r>
            <a:endParaRPr lang="en-US" dirty="0"/>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8</a:t>
            </a:fld>
            <a:endParaRPr lang="en-US" dirty="0"/>
          </a:p>
        </p:txBody>
      </p:sp>
    </p:spTree>
    <p:extLst>
      <p:ext uri="{BB962C8B-B14F-4D97-AF65-F5344CB8AC3E}">
        <p14:creationId xmlns:p14="http://schemas.microsoft.com/office/powerpoint/2010/main" val="63116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330292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https://www.investopedia.com/articles/pf/08/cost-car-ownership.asp</a:t>
            </a:r>
            <a:endParaRPr lang="en-US" dirty="0"/>
          </a:p>
          <a:p>
            <a:r>
              <a:rPr lang="en-US" dirty="0"/>
              <a:t>.19 – source is </a:t>
            </a:r>
            <a:r>
              <a:rPr lang="en-US" dirty="0" err="1"/>
              <a:t>TaaS</a:t>
            </a:r>
            <a:r>
              <a:rPr lang="en-US" dirty="0"/>
              <a:t> report</a:t>
            </a:r>
          </a:p>
          <a:p>
            <a:r>
              <a:rPr lang="en-US" dirty="0"/>
              <a:t>$50,000 is my own research</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18</a:t>
            </a:fld>
            <a:endParaRPr lang="en-US" dirty="0"/>
          </a:p>
        </p:txBody>
      </p:sp>
    </p:spTree>
    <p:extLst>
      <p:ext uri="{BB962C8B-B14F-4D97-AF65-F5344CB8AC3E}">
        <p14:creationId xmlns:p14="http://schemas.microsoft.com/office/powerpoint/2010/main" val="1155239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star trek and Scotty, beam me up!  That's the ideal. We think it and we're in another place.  Autonomous vehicles don't achieve that, but they free up the time that is still necessary to get from here to there.- they free up the time that is spent on maintenance - huge economies of scale</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20</a:t>
            </a:fld>
            <a:endParaRPr lang="en-US" dirty="0"/>
          </a:p>
        </p:txBody>
      </p:sp>
    </p:spTree>
    <p:extLst>
      <p:ext uri="{BB962C8B-B14F-4D97-AF65-F5344CB8AC3E}">
        <p14:creationId xmlns:p14="http://schemas.microsoft.com/office/powerpoint/2010/main" val="48792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of city traffic is due to search for parking</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21</a:t>
            </a:fld>
            <a:endParaRPr lang="en-US" dirty="0"/>
          </a:p>
        </p:txBody>
      </p:sp>
    </p:spTree>
    <p:extLst>
      <p:ext uri="{BB962C8B-B14F-4D97-AF65-F5344CB8AC3E}">
        <p14:creationId xmlns:p14="http://schemas.microsoft.com/office/powerpoint/2010/main" val="571784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38.tiff"/><Relationship Id="rId7" Type="http://schemas.openxmlformats.org/officeDocument/2006/relationships/image" Target="../media/image42.jpg"/><Relationship Id="rId2" Type="http://schemas.openxmlformats.org/officeDocument/2006/relationships/image" Target="../media/image37.tiff"/><Relationship Id="rId1" Type="http://schemas.openxmlformats.org/officeDocument/2006/relationships/slideLayout" Target="../slideLayouts/slideLayout2.xml"/><Relationship Id="rId6" Type="http://schemas.openxmlformats.org/officeDocument/2006/relationships/image" Target="../media/image41.tiff"/><Relationship Id="rId11" Type="http://schemas.openxmlformats.org/officeDocument/2006/relationships/image" Target="../media/image46.jpg"/><Relationship Id="rId5" Type="http://schemas.openxmlformats.org/officeDocument/2006/relationships/image" Target="../media/image40.tiff"/><Relationship Id="rId10" Type="http://schemas.openxmlformats.org/officeDocument/2006/relationships/image" Target="../media/image45.jpg"/><Relationship Id="rId4" Type="http://schemas.openxmlformats.org/officeDocument/2006/relationships/image" Target="../media/image39.tiff"/><Relationship Id="rId9" Type="http://schemas.openxmlformats.org/officeDocument/2006/relationships/image" Target="../media/image44.jpg"/></Relationships>
</file>

<file path=ppt/slides/_rels/slide1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4.xml"/><Relationship Id="rId4" Type="http://schemas.openxmlformats.org/officeDocument/2006/relationships/image" Target="../media/image49.jpg"/></Relationships>
</file>

<file path=ppt/slides/_rels/slide1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6.tiff"/><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18" Type="http://schemas.openxmlformats.org/officeDocument/2006/relationships/image" Target="../media/image23.jpg"/><Relationship Id="rId26" Type="http://schemas.openxmlformats.org/officeDocument/2006/relationships/image" Target="../media/image31.jpg"/><Relationship Id="rId3" Type="http://schemas.openxmlformats.org/officeDocument/2006/relationships/image" Target="../media/image8.jpg"/><Relationship Id="rId21" Type="http://schemas.openxmlformats.org/officeDocument/2006/relationships/image" Target="../media/image26.jpg"/><Relationship Id="rId7" Type="http://schemas.openxmlformats.org/officeDocument/2006/relationships/image" Target="../media/image12.jpg"/><Relationship Id="rId12" Type="http://schemas.openxmlformats.org/officeDocument/2006/relationships/image" Target="../media/image17.jpg"/><Relationship Id="rId17" Type="http://schemas.openxmlformats.org/officeDocument/2006/relationships/image" Target="../media/image22.jpg"/><Relationship Id="rId25" Type="http://schemas.openxmlformats.org/officeDocument/2006/relationships/image" Target="../media/image30.jpg"/><Relationship Id="rId2" Type="http://schemas.openxmlformats.org/officeDocument/2006/relationships/image" Target="../media/image7.jpg"/><Relationship Id="rId16" Type="http://schemas.openxmlformats.org/officeDocument/2006/relationships/image" Target="../media/image21.jpg"/><Relationship Id="rId20" Type="http://schemas.openxmlformats.org/officeDocument/2006/relationships/image" Target="../media/image25.jpg"/><Relationship Id="rId1" Type="http://schemas.openxmlformats.org/officeDocument/2006/relationships/slideLayout" Target="../slideLayouts/slideLayout3.xml"/><Relationship Id="rId6" Type="http://schemas.openxmlformats.org/officeDocument/2006/relationships/image" Target="../media/image11.jpg"/><Relationship Id="rId11" Type="http://schemas.openxmlformats.org/officeDocument/2006/relationships/image" Target="../media/image16.jpg"/><Relationship Id="rId24" Type="http://schemas.openxmlformats.org/officeDocument/2006/relationships/image" Target="../media/image29.jpg"/><Relationship Id="rId5" Type="http://schemas.openxmlformats.org/officeDocument/2006/relationships/image" Target="../media/image10.jpg"/><Relationship Id="rId15" Type="http://schemas.openxmlformats.org/officeDocument/2006/relationships/image" Target="../media/image20.jpg"/><Relationship Id="rId23" Type="http://schemas.openxmlformats.org/officeDocument/2006/relationships/image" Target="../media/image28.jpg"/><Relationship Id="rId28" Type="http://schemas.openxmlformats.org/officeDocument/2006/relationships/image" Target="../media/image33.png"/><Relationship Id="rId10" Type="http://schemas.openxmlformats.org/officeDocument/2006/relationships/image" Target="../media/image15.jpg"/><Relationship Id="rId19" Type="http://schemas.openxmlformats.org/officeDocument/2006/relationships/image" Target="../media/image24.jp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jpg"/><Relationship Id="rId22" Type="http://schemas.openxmlformats.org/officeDocument/2006/relationships/image" Target="../media/image27.jpg"/><Relationship Id="rId27"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fontScale="90000"/>
          </a:bodyPr>
          <a:lstStyle/>
          <a:p>
            <a:pPr algn="l"/>
            <a:r>
              <a:rPr lang="en-US" sz="3200" i="1" dirty="0"/>
              <a:t>Oatmeal Club</a:t>
            </a:r>
            <a:r>
              <a:rPr lang="en-US" sz="3200" i="1"/>
              <a:t>, Bainbridge Island, WA</a:t>
            </a:r>
            <a:br>
              <a:rPr lang="en-US" sz="3200" i="1" dirty="0"/>
            </a:br>
            <a:br>
              <a:rPr lang="en-US" sz="3200" i="1" dirty="0"/>
            </a:br>
            <a:r>
              <a:rPr lang="en-US" dirty="0"/>
              <a:t>Driving Change – Autonomous Vehicles’ Big Impact</a:t>
            </a:r>
          </a:p>
        </p:txBody>
      </p:sp>
      <p:sp>
        <p:nvSpPr>
          <p:cNvPr id="3" name="Subtitle 2"/>
          <p:cNvSpPr>
            <a:spLocks noGrp="1"/>
          </p:cNvSpPr>
          <p:nvPr>
            <p:ph type="subTitle" idx="1"/>
          </p:nvPr>
        </p:nvSpPr>
        <p:spPr>
          <a:xfrm>
            <a:off x="1524000" y="3602037"/>
            <a:ext cx="9144000" cy="2149057"/>
          </a:xfrm>
        </p:spPr>
        <p:txBody>
          <a:bodyPr>
            <a:noAutofit/>
          </a:bodyPr>
          <a:lstStyle/>
          <a:p>
            <a:pPr algn="l"/>
            <a:endParaRPr lang="en-US" dirty="0">
              <a:solidFill>
                <a:srgbClr val="2B414D"/>
              </a:solidFill>
            </a:endParaRPr>
          </a:p>
          <a:p>
            <a:pPr algn="l"/>
            <a:r>
              <a:rPr lang="en-US" b="1" dirty="0">
                <a:solidFill>
                  <a:srgbClr val="2B414D"/>
                </a:solidFill>
              </a:rPr>
              <a:t>National Economic Education Delegation</a:t>
            </a:r>
          </a:p>
          <a:p>
            <a:pPr algn="l"/>
            <a:r>
              <a:rPr lang="en-US" dirty="0">
                <a:solidFill>
                  <a:srgbClr val="2B414D"/>
                </a:solidFill>
              </a:rPr>
              <a:t>Jon </a:t>
            </a:r>
            <a:r>
              <a:rPr lang="en-US" dirty="0" err="1">
                <a:solidFill>
                  <a:srgbClr val="2B414D"/>
                </a:solidFill>
              </a:rPr>
              <a:t>Haveman</a:t>
            </a:r>
            <a:r>
              <a:rPr lang="en-US" dirty="0">
                <a:solidFill>
                  <a:srgbClr val="2B414D"/>
                </a:solidFill>
              </a:rPr>
              <a:t>, Ph.D.</a:t>
            </a:r>
          </a:p>
          <a:p>
            <a:pPr algn="l"/>
            <a:endParaRPr lang="en-US" dirty="0">
              <a:solidFill>
                <a:srgbClr val="2B414D"/>
              </a:solidFill>
            </a:endParaRPr>
          </a:p>
          <a:p>
            <a:pPr algn="l"/>
            <a:r>
              <a:rPr lang="en-US" sz="1800" b="0" i="1" dirty="0">
                <a:solidFill>
                  <a:srgbClr val="2B414D"/>
                </a:solidFill>
              </a:rPr>
              <a:t>January 6, 2022</a:t>
            </a:r>
          </a:p>
          <a:p>
            <a:pPr algn="l"/>
            <a:endParaRPr lang="en-US" dirty="0">
              <a:solidFill>
                <a:srgbClr val="2B414D"/>
              </a:solidFill>
            </a:endParaRPr>
          </a:p>
        </p:txBody>
      </p:sp>
    </p:spTree>
    <p:extLst>
      <p:ext uri="{BB962C8B-B14F-4D97-AF65-F5344CB8AC3E}">
        <p14:creationId xmlns:p14="http://schemas.microsoft.com/office/powerpoint/2010/main" val="975386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221" y="216007"/>
            <a:ext cx="10515600" cy="1325563"/>
          </a:xfrm>
        </p:spPr>
        <p:txBody>
          <a:bodyPr>
            <a:noAutofit/>
          </a:bodyPr>
          <a:lstStyle/>
          <a:p>
            <a:r>
              <a:rPr lang="en-US" dirty="0">
                <a:solidFill>
                  <a:schemeClr val="bg1"/>
                </a:solidFill>
              </a:rPr>
              <a:t>WH</a:t>
            </a:r>
            <a:r>
              <a:rPr lang="en-US" dirty="0"/>
              <a:t>EN?</a:t>
            </a:r>
            <a:br>
              <a:rPr lang="en-US" dirty="0"/>
            </a:br>
            <a:r>
              <a:rPr lang="en-US" dirty="0"/>
              <a:t>What is possible?</a:t>
            </a:r>
          </a:p>
        </p:txBody>
      </p:sp>
      <p:sp>
        <p:nvSpPr>
          <p:cNvPr id="3" name="Content Placeholder 2"/>
          <p:cNvSpPr>
            <a:spLocks noGrp="1"/>
          </p:cNvSpPr>
          <p:nvPr>
            <p:ph idx="1"/>
          </p:nvPr>
        </p:nvSpPr>
        <p:spPr>
          <a:xfrm>
            <a:off x="838200" y="1570730"/>
            <a:ext cx="6183086" cy="4351338"/>
          </a:xfrm>
        </p:spPr>
        <p:txBody>
          <a:bodyPr/>
          <a:lstStyle/>
          <a:p>
            <a:r>
              <a:rPr lang="en-US" dirty="0"/>
              <a:t>By 2025 (?)</a:t>
            </a:r>
          </a:p>
          <a:p>
            <a:r>
              <a:rPr lang="en-US" dirty="0"/>
              <a:t>Potentially 95% of VMT by 2035.</a:t>
            </a:r>
          </a:p>
          <a:p>
            <a:pPr lvl="1"/>
            <a:r>
              <a:rPr lang="en-US" dirty="0"/>
              <a:t>Last 5% may be very difficult to achieve.</a:t>
            </a:r>
          </a:p>
          <a:p>
            <a:r>
              <a:rPr lang="en-US" dirty="0"/>
              <a:t>Is this possible?</a:t>
            </a:r>
          </a:p>
          <a:p>
            <a:pPr lvl="1"/>
            <a:r>
              <a:rPr lang="en-US" dirty="0"/>
              <a:t>Horses to cars:  10 years – early 1900s</a:t>
            </a:r>
          </a:p>
          <a:p>
            <a:pPr lvl="1"/>
            <a:r>
              <a:rPr lang="en-US" dirty="0"/>
              <a:t>But adoption of EVs is so slow!</a:t>
            </a:r>
          </a:p>
          <a:p>
            <a:pPr lvl="1"/>
            <a:r>
              <a:rPr lang="en-US" dirty="0"/>
              <a:t>Adoption of AVs will be rapid.</a:t>
            </a:r>
          </a:p>
        </p:txBody>
      </p:sp>
      <p:pic>
        <p:nvPicPr>
          <p:cNvPr id="11" name="Picture 10">
            <a:extLst>
              <a:ext uri="{FF2B5EF4-FFF2-40B4-BE49-F238E27FC236}">
                <a16:creationId xmlns:a16="http://schemas.microsoft.com/office/drawing/2014/main" id="{7C6B754F-4CC9-49D6-A4AE-E2E3F9F39470}"/>
              </a:ext>
            </a:extLst>
          </p:cNvPr>
          <p:cNvPicPr>
            <a:picLocks noChangeAspect="1"/>
          </p:cNvPicPr>
          <p:nvPr/>
        </p:nvPicPr>
        <p:blipFill rotWithShape="1">
          <a:blip r:embed="rId2"/>
          <a:srcRect t="8414"/>
          <a:stretch/>
        </p:blipFill>
        <p:spPr>
          <a:xfrm>
            <a:off x="7812723" y="2828101"/>
            <a:ext cx="2444323" cy="1480106"/>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5" name="Picture 4">
            <a:extLst>
              <a:ext uri="{FF2B5EF4-FFF2-40B4-BE49-F238E27FC236}">
                <a16:creationId xmlns:a16="http://schemas.microsoft.com/office/drawing/2014/main" id="{3EB34E24-E81F-45D2-880F-36C8387776B1}"/>
              </a:ext>
            </a:extLst>
          </p:cNvPr>
          <p:cNvPicPr>
            <a:picLocks noChangeAspect="1"/>
          </p:cNvPicPr>
          <p:nvPr/>
        </p:nvPicPr>
        <p:blipFill rotWithShape="1">
          <a:blip r:embed="rId3"/>
          <a:srcRect t="13751"/>
          <a:stretch/>
        </p:blipFill>
        <p:spPr>
          <a:xfrm rot="782420">
            <a:off x="7965511" y="1282510"/>
            <a:ext cx="2444323" cy="1633644"/>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9" name="Picture 8">
            <a:extLst>
              <a:ext uri="{FF2B5EF4-FFF2-40B4-BE49-F238E27FC236}">
                <a16:creationId xmlns:a16="http://schemas.microsoft.com/office/drawing/2014/main" id="{ADEA6771-FDB4-4361-B63F-B9E3CFC7AEA0}"/>
              </a:ext>
            </a:extLst>
          </p:cNvPr>
          <p:cNvPicPr>
            <a:picLocks noChangeAspect="1"/>
          </p:cNvPicPr>
          <p:nvPr/>
        </p:nvPicPr>
        <p:blipFill>
          <a:blip r:embed="rId4"/>
          <a:stretch>
            <a:fillRect/>
          </a:stretch>
        </p:blipFill>
        <p:spPr>
          <a:xfrm rot="775966">
            <a:off x="7614716" y="4417517"/>
            <a:ext cx="2634422" cy="1482803"/>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grpSp>
        <p:nvGrpSpPr>
          <p:cNvPr id="31" name="Group 30">
            <a:extLst>
              <a:ext uri="{FF2B5EF4-FFF2-40B4-BE49-F238E27FC236}">
                <a16:creationId xmlns:a16="http://schemas.microsoft.com/office/drawing/2014/main" id="{1FB4E3AB-1734-48BE-98BF-8250DE861A93}"/>
              </a:ext>
            </a:extLst>
          </p:cNvPr>
          <p:cNvGrpSpPr/>
          <p:nvPr/>
        </p:nvGrpSpPr>
        <p:grpSpPr>
          <a:xfrm>
            <a:off x="7027084" y="1187689"/>
            <a:ext cx="246888" cy="4506691"/>
            <a:chOff x="6918797" y="1283945"/>
            <a:chExt cx="246888" cy="4506691"/>
          </a:xfrm>
        </p:grpSpPr>
        <p:cxnSp>
          <p:nvCxnSpPr>
            <p:cNvPr id="13" name="Straight Arrow Connector 12">
              <a:extLst>
                <a:ext uri="{FF2B5EF4-FFF2-40B4-BE49-F238E27FC236}">
                  <a16:creationId xmlns:a16="http://schemas.microsoft.com/office/drawing/2014/main" id="{14E4D952-4F6F-4A5F-873B-FD571E765677}"/>
                </a:ext>
              </a:extLst>
            </p:cNvPr>
            <p:cNvCxnSpPr>
              <a:cxnSpLocks/>
            </p:cNvCxnSpPr>
            <p:nvPr/>
          </p:nvCxnSpPr>
          <p:spPr>
            <a:xfrm>
              <a:off x="7042241" y="1283945"/>
              <a:ext cx="0" cy="4506691"/>
            </a:xfrm>
            <a:prstGeom prst="straightConnector1">
              <a:avLst/>
            </a:prstGeom>
            <a:ln w="12700">
              <a:solidFill>
                <a:schemeClr val="accent2"/>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C8A1EA1-C73D-4380-B6FB-733142FF7283}"/>
                </a:ext>
              </a:extLst>
            </p:cNvPr>
            <p:cNvGrpSpPr>
              <a:grpSpLocks/>
            </p:cNvGrpSpPr>
            <p:nvPr/>
          </p:nvGrpSpPr>
          <p:grpSpPr>
            <a:xfrm>
              <a:off x="6918797" y="1975888"/>
              <a:ext cx="246888" cy="246888"/>
              <a:chOff x="6549787" y="2210533"/>
              <a:chExt cx="246888" cy="246888"/>
            </a:xfrm>
          </p:grpSpPr>
          <p:sp>
            <p:nvSpPr>
              <p:cNvPr id="16" name="Oval 15">
                <a:extLst>
                  <a:ext uri="{FF2B5EF4-FFF2-40B4-BE49-F238E27FC236}">
                    <a16:creationId xmlns:a16="http://schemas.microsoft.com/office/drawing/2014/main" id="{24C5B361-1EEE-461E-8E9F-7FCDDC5DB8C8}"/>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14338EB9-5EB4-4B00-94D5-BD09D9C53502}"/>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1D364901-79D5-445F-8E0A-D7CD0478FCAB}"/>
                </a:ext>
              </a:extLst>
            </p:cNvPr>
            <p:cNvGrpSpPr>
              <a:grpSpLocks/>
            </p:cNvGrpSpPr>
            <p:nvPr/>
          </p:nvGrpSpPr>
          <p:grpSpPr>
            <a:xfrm>
              <a:off x="6918797" y="3505681"/>
              <a:ext cx="246888" cy="246888"/>
              <a:chOff x="6549787" y="2210533"/>
              <a:chExt cx="246888" cy="246888"/>
            </a:xfrm>
          </p:grpSpPr>
          <p:sp>
            <p:nvSpPr>
              <p:cNvPr id="20" name="Oval 19">
                <a:extLst>
                  <a:ext uri="{FF2B5EF4-FFF2-40B4-BE49-F238E27FC236}">
                    <a16:creationId xmlns:a16="http://schemas.microsoft.com/office/drawing/2014/main" id="{77BDEB11-0CDC-4BE5-BA2D-FBE50BB8365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A5C2CDE-2DC2-4F7A-94FE-DA19C01F790C}"/>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AF56AC4-071C-43C4-9653-6F44C0758612}"/>
                </a:ext>
              </a:extLst>
            </p:cNvPr>
            <p:cNvGrpSpPr>
              <a:grpSpLocks/>
            </p:cNvGrpSpPr>
            <p:nvPr/>
          </p:nvGrpSpPr>
          <p:grpSpPr>
            <a:xfrm>
              <a:off x="6918797" y="5035475"/>
              <a:ext cx="246888" cy="246888"/>
              <a:chOff x="6549787" y="2210533"/>
              <a:chExt cx="246888" cy="246888"/>
            </a:xfrm>
          </p:grpSpPr>
          <p:sp>
            <p:nvSpPr>
              <p:cNvPr id="23" name="Oval 22">
                <a:extLst>
                  <a:ext uri="{FF2B5EF4-FFF2-40B4-BE49-F238E27FC236}">
                    <a16:creationId xmlns:a16="http://schemas.microsoft.com/office/drawing/2014/main" id="{5D9B90AB-11C3-4BB8-B632-69457B8D251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2E9049D-3C96-4B16-8376-F403154D9CAA}"/>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5363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the future look like?</a:t>
            </a:r>
          </a:p>
        </p:txBody>
      </p:sp>
    </p:spTree>
    <p:extLst>
      <p:ext uri="{BB962C8B-B14F-4D97-AF65-F5344CB8AC3E}">
        <p14:creationId xmlns:p14="http://schemas.microsoft.com/office/powerpoint/2010/main" val="1534768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776" y="0"/>
            <a:ext cx="10515600" cy="1325563"/>
          </a:xfrm>
        </p:spPr>
        <p:txBody>
          <a:bodyPr/>
          <a:lstStyle/>
          <a:p>
            <a:r>
              <a:rPr lang="en-US" dirty="0">
                <a:solidFill>
                  <a:schemeClr val="bg1"/>
                </a:solidFill>
              </a:rPr>
              <a:t>Thi</a:t>
            </a:r>
            <a:r>
              <a:rPr lang="en-US" dirty="0"/>
              <a:t>s:</a:t>
            </a:r>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1887802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1BE7DB-A22E-4DD0-8EDF-2B3AFF315B46}"/>
              </a:ext>
            </a:extLst>
          </p:cNvPr>
          <p:cNvPicPr>
            <a:picLocks noChangeAspect="1"/>
          </p:cNvPicPr>
          <p:nvPr/>
        </p:nvPicPr>
        <p:blipFill>
          <a:blip r:embed="rId2"/>
          <a:stretch>
            <a:fillRect/>
          </a:stretch>
        </p:blipFill>
        <p:spPr>
          <a:xfrm flipH="1">
            <a:off x="3048000" y="1590202"/>
            <a:ext cx="6096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83336" y="0"/>
            <a:ext cx="10515600" cy="1325563"/>
          </a:xfrm>
        </p:spPr>
        <p:txBody>
          <a:bodyPr/>
          <a:lstStyle/>
          <a:p>
            <a:r>
              <a:rPr lang="en-US" dirty="0">
                <a:solidFill>
                  <a:schemeClr val="bg1"/>
                </a:solidFill>
              </a:rPr>
              <a:t>But</a:t>
            </a:r>
            <a:r>
              <a:rPr lang="en-US" dirty="0"/>
              <a:t>, will it be:</a:t>
            </a:r>
          </a:p>
        </p:txBody>
      </p:sp>
      <p:pic>
        <p:nvPicPr>
          <p:cNvPr id="8" name="Picture 7">
            <a:extLst>
              <a:ext uri="{FF2B5EF4-FFF2-40B4-BE49-F238E27FC236}">
                <a16:creationId xmlns:a16="http://schemas.microsoft.com/office/drawing/2014/main" id="{C2E96709-639C-4112-91CB-6C136E6FFFCE}"/>
              </a:ext>
            </a:extLst>
          </p:cNvPr>
          <p:cNvPicPr>
            <a:picLocks noChangeAspect="1"/>
          </p:cNvPicPr>
          <p:nvPr/>
        </p:nvPicPr>
        <p:blipFill>
          <a:blip r:embed="rId3"/>
          <a:stretch>
            <a:fillRect/>
          </a:stretch>
        </p:blipFill>
        <p:spPr>
          <a:xfrm>
            <a:off x="863600" y="7367918"/>
            <a:ext cx="4368800" cy="3318076"/>
          </a:xfrm>
          <a:prstGeom prst="rect">
            <a:avLst/>
          </a:prstGeom>
        </p:spPr>
      </p:pic>
      <p:pic>
        <p:nvPicPr>
          <p:cNvPr id="14" name="Picture 13">
            <a:extLst>
              <a:ext uri="{FF2B5EF4-FFF2-40B4-BE49-F238E27FC236}">
                <a16:creationId xmlns:a16="http://schemas.microsoft.com/office/drawing/2014/main" id="{B5510918-6EAA-4501-8775-246BCD8AE1A7}"/>
              </a:ext>
            </a:extLst>
          </p:cNvPr>
          <p:cNvPicPr>
            <a:picLocks noChangeAspect="1"/>
          </p:cNvPicPr>
          <p:nvPr/>
        </p:nvPicPr>
        <p:blipFill>
          <a:blip r:embed="rId4"/>
          <a:stretch>
            <a:fillRect/>
          </a:stretch>
        </p:blipFill>
        <p:spPr>
          <a:xfrm>
            <a:off x="5448300" y="7367918"/>
            <a:ext cx="6743700" cy="3048000"/>
          </a:xfrm>
          <a:prstGeom prst="rect">
            <a:avLst/>
          </a:prstGeom>
        </p:spPr>
      </p:pic>
      <p:sp>
        <p:nvSpPr>
          <p:cNvPr id="7" name="Content Placeholder 2">
            <a:extLst>
              <a:ext uri="{FF2B5EF4-FFF2-40B4-BE49-F238E27FC236}">
                <a16:creationId xmlns:a16="http://schemas.microsoft.com/office/drawing/2014/main" id="{EB315240-8510-4947-B846-EF7CAE9B1294}"/>
              </a:ext>
            </a:extLst>
          </p:cNvPr>
          <p:cNvSpPr txBox="1">
            <a:spLocks/>
          </p:cNvSpPr>
          <p:nvPr/>
        </p:nvSpPr>
        <p:spPr>
          <a:xfrm>
            <a:off x="3610423" y="2957755"/>
            <a:ext cx="18886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Heaven?     </a:t>
            </a:r>
          </a:p>
        </p:txBody>
      </p:sp>
      <p:sp>
        <p:nvSpPr>
          <p:cNvPr id="9" name="Content Placeholder 2">
            <a:extLst>
              <a:ext uri="{FF2B5EF4-FFF2-40B4-BE49-F238E27FC236}">
                <a16:creationId xmlns:a16="http://schemas.microsoft.com/office/drawing/2014/main" id="{05D5D66B-08B0-4BC0-9A5A-4BDAAD2E4E17}"/>
              </a:ext>
            </a:extLst>
          </p:cNvPr>
          <p:cNvSpPr txBox="1">
            <a:spLocks/>
          </p:cNvSpPr>
          <p:nvPr/>
        </p:nvSpPr>
        <p:spPr>
          <a:xfrm>
            <a:off x="5383884" y="2957755"/>
            <a:ext cx="13552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bg1"/>
                </a:solidFill>
              </a:rPr>
              <a:t>OR</a:t>
            </a:r>
            <a:endParaRPr lang="en-US" sz="3600" dirty="0"/>
          </a:p>
        </p:txBody>
      </p:sp>
      <p:sp>
        <p:nvSpPr>
          <p:cNvPr id="10" name="Content Placeholder 2">
            <a:extLst>
              <a:ext uri="{FF2B5EF4-FFF2-40B4-BE49-F238E27FC236}">
                <a16:creationId xmlns:a16="http://schemas.microsoft.com/office/drawing/2014/main" id="{2E267BDB-D5C1-4AA5-AE1F-4FF578209343}"/>
              </a:ext>
            </a:extLst>
          </p:cNvPr>
          <p:cNvSpPr txBox="1">
            <a:spLocks/>
          </p:cNvSpPr>
          <p:nvPr/>
        </p:nvSpPr>
        <p:spPr>
          <a:xfrm>
            <a:off x="6988623" y="2957755"/>
            <a:ext cx="13171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Hell?</a:t>
            </a:r>
          </a:p>
        </p:txBody>
      </p:sp>
    </p:spTree>
    <p:extLst>
      <p:ext uri="{BB962C8B-B14F-4D97-AF65-F5344CB8AC3E}">
        <p14:creationId xmlns:p14="http://schemas.microsoft.com/office/powerpoint/2010/main" val="1049762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45" y="0"/>
            <a:ext cx="10515600" cy="1325563"/>
          </a:xfrm>
        </p:spPr>
        <p:txBody>
          <a:bodyPr/>
          <a:lstStyle/>
          <a:p>
            <a:pPr>
              <a:tabLst>
                <a:tab pos="2808288" algn="l"/>
              </a:tabLst>
            </a:pPr>
            <a:r>
              <a:rPr lang="en-US" dirty="0">
                <a:solidFill>
                  <a:schemeClr val="bg1"/>
                </a:solidFill>
              </a:rPr>
              <a:t>Hel</a:t>
            </a:r>
            <a:r>
              <a:rPr lang="en-US" dirty="0"/>
              <a:t>l</a:t>
            </a:r>
          </a:p>
        </p:txBody>
      </p:sp>
      <p:sp>
        <p:nvSpPr>
          <p:cNvPr id="3" name="Content Placeholder 2"/>
          <p:cNvSpPr>
            <a:spLocks noGrp="1"/>
          </p:cNvSpPr>
          <p:nvPr>
            <p:ph sz="half" idx="1"/>
          </p:nvPr>
        </p:nvSpPr>
        <p:spPr>
          <a:xfrm>
            <a:off x="838199" y="1325563"/>
            <a:ext cx="5388429" cy="4529579"/>
          </a:xfrm>
        </p:spPr>
        <p:txBody>
          <a:bodyPr>
            <a:normAutofit/>
          </a:bodyPr>
          <a:lstStyle/>
          <a:p>
            <a:r>
              <a:rPr lang="en-US" dirty="0"/>
              <a:t>Primarily individual private car ownership</a:t>
            </a:r>
          </a:p>
          <a:p>
            <a:pPr lvl="1">
              <a:buClr>
                <a:srgbClr val="0C4C88"/>
              </a:buClr>
              <a:buSzPct val="80000"/>
              <a:buFont typeface="Wingdings" panose="05000000000000000000" pitchFamily="2" charset="2"/>
              <a:buChar char="§"/>
            </a:pPr>
            <a:r>
              <a:rPr lang="en-US" dirty="0"/>
              <a:t>Much as today.</a:t>
            </a:r>
          </a:p>
          <a:p>
            <a:r>
              <a:rPr lang="en-US" dirty="0"/>
              <a:t>Internal combustion engines</a:t>
            </a:r>
          </a:p>
          <a:p>
            <a:endParaRPr lang="en-US" dirty="0"/>
          </a:p>
          <a:p>
            <a:r>
              <a:rPr lang="en-US" dirty="0"/>
              <a:t>Why Hell?</a:t>
            </a:r>
          </a:p>
          <a:p>
            <a:pPr lvl="1">
              <a:buClr>
                <a:srgbClr val="0C4C88"/>
              </a:buClr>
              <a:buSzPct val="80000"/>
              <a:buFont typeface="Wingdings" panose="05000000000000000000" pitchFamily="2" charset="2"/>
              <a:buChar char="§"/>
            </a:pPr>
            <a:r>
              <a:rPr lang="en-US" dirty="0"/>
              <a:t>Dramatically increased VMT and       pollution.</a:t>
            </a:r>
          </a:p>
          <a:p>
            <a:pPr lvl="1">
              <a:buClr>
                <a:srgbClr val="0C4C88"/>
              </a:buClr>
              <a:buSzPct val="80000"/>
              <a:buFont typeface="Wingdings" panose="05000000000000000000" pitchFamily="2" charset="2"/>
              <a:buChar char="§"/>
            </a:pPr>
            <a:r>
              <a:rPr lang="en-US" dirty="0"/>
              <a:t>Potentially increased congestion.</a:t>
            </a:r>
          </a:p>
          <a:p>
            <a:pPr lvl="1">
              <a:buClr>
                <a:srgbClr val="0C4C88"/>
              </a:buClr>
              <a:buSzPct val="80000"/>
              <a:buFont typeface="Wingdings" panose="05000000000000000000" pitchFamily="2" charset="2"/>
              <a:buChar char="§"/>
            </a:pPr>
            <a:r>
              <a:rPr lang="en-US" dirty="0"/>
              <a:t>Parking</a:t>
            </a:r>
          </a:p>
        </p:txBody>
      </p:sp>
      <p:pic>
        <p:nvPicPr>
          <p:cNvPr id="9" name="Picture 8">
            <a:extLst>
              <a:ext uri="{FF2B5EF4-FFF2-40B4-BE49-F238E27FC236}">
                <a16:creationId xmlns:a16="http://schemas.microsoft.com/office/drawing/2014/main" id="{D39A0200-3997-46B9-B0D7-531DE87F12ED}"/>
              </a:ext>
            </a:extLst>
          </p:cNvPr>
          <p:cNvPicPr>
            <a:picLocks noChangeAspect="1"/>
          </p:cNvPicPr>
          <p:nvPr/>
        </p:nvPicPr>
        <p:blipFill>
          <a:blip r:embed="rId2"/>
          <a:stretch>
            <a:fillRect/>
          </a:stretch>
        </p:blipFill>
        <p:spPr>
          <a:xfrm>
            <a:off x="6226629" y="1872343"/>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4645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C265-D407-F940-9793-0FDFEB2244B6}"/>
              </a:ext>
            </a:extLst>
          </p:cNvPr>
          <p:cNvSpPr>
            <a:spLocks noGrp="1"/>
          </p:cNvSpPr>
          <p:nvPr>
            <p:ph type="title"/>
          </p:nvPr>
        </p:nvSpPr>
        <p:spPr>
          <a:xfrm>
            <a:off x="920496" y="0"/>
            <a:ext cx="10515600" cy="1325563"/>
          </a:xfrm>
        </p:spPr>
        <p:txBody>
          <a:bodyPr/>
          <a:lstStyle/>
          <a:p>
            <a:r>
              <a:rPr lang="en-US" dirty="0">
                <a:solidFill>
                  <a:schemeClr val="bg1"/>
                </a:solidFill>
              </a:rPr>
              <a:t>Tw</a:t>
            </a:r>
            <a:r>
              <a:rPr lang="en-US" dirty="0"/>
              <a:t>o Adults and a Child: Morning Miles</a:t>
            </a:r>
          </a:p>
        </p:txBody>
      </p:sp>
      <p:sp>
        <p:nvSpPr>
          <p:cNvPr id="5" name="Slide Number Placeholder 4">
            <a:extLst>
              <a:ext uri="{FF2B5EF4-FFF2-40B4-BE49-F238E27FC236}">
                <a16:creationId xmlns:a16="http://schemas.microsoft.com/office/drawing/2014/main" id="{9E5C7229-8536-3247-8AFA-1E44851CC297}"/>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6" name="Rectangle 5">
            <a:extLst>
              <a:ext uri="{FF2B5EF4-FFF2-40B4-BE49-F238E27FC236}">
                <a16:creationId xmlns:a16="http://schemas.microsoft.com/office/drawing/2014/main" id="{FC3AD1D9-9F8A-7F41-BD72-AB8053D10EA5}"/>
              </a:ext>
            </a:extLst>
          </p:cNvPr>
          <p:cNvSpPr/>
          <p:nvPr/>
        </p:nvSpPr>
        <p:spPr>
          <a:xfrm>
            <a:off x="4010308" y="123620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2D2C04-5403-EF41-98A0-7C267862CE0A}"/>
              </a:ext>
            </a:extLst>
          </p:cNvPr>
          <p:cNvSpPr/>
          <p:nvPr/>
        </p:nvSpPr>
        <p:spPr>
          <a:xfrm>
            <a:off x="2255697" y="3377492"/>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5443A8-E79F-4E47-8BD8-D9D4E689BCD6}"/>
              </a:ext>
            </a:extLst>
          </p:cNvPr>
          <p:cNvSpPr/>
          <p:nvPr/>
        </p:nvSpPr>
        <p:spPr>
          <a:xfrm>
            <a:off x="8063883" y="436366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7FE6FB-ADCB-BE45-BE3B-A0BE97B9B579}"/>
              </a:ext>
            </a:extLst>
          </p:cNvPr>
          <p:cNvSpPr/>
          <p:nvPr/>
        </p:nvSpPr>
        <p:spPr>
          <a:xfrm>
            <a:off x="8063883" y="2996361"/>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FC0947-E872-DE47-BEAC-BC082E16CEC6}"/>
              </a:ext>
            </a:extLst>
          </p:cNvPr>
          <p:cNvSpPr/>
          <p:nvPr/>
        </p:nvSpPr>
        <p:spPr>
          <a:xfrm>
            <a:off x="8063883" y="1668848"/>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305BEC-ED8D-094C-BAFE-4AC2A866D4C2}"/>
              </a:ext>
            </a:extLst>
          </p:cNvPr>
          <p:cNvSpPr txBox="1"/>
          <p:nvPr/>
        </p:nvSpPr>
        <p:spPr>
          <a:xfrm>
            <a:off x="4176224" y="1299516"/>
            <a:ext cx="877035" cy="369332"/>
          </a:xfrm>
          <a:prstGeom prst="rect">
            <a:avLst/>
          </a:prstGeom>
          <a:noFill/>
        </p:spPr>
        <p:txBody>
          <a:bodyPr wrap="none" rtlCol="0">
            <a:spAutoFit/>
          </a:bodyPr>
          <a:lstStyle/>
          <a:p>
            <a:r>
              <a:rPr lang="en-US" dirty="0"/>
              <a:t>Parking</a:t>
            </a:r>
          </a:p>
        </p:txBody>
      </p:sp>
      <p:sp>
        <p:nvSpPr>
          <p:cNvPr id="12" name="TextBox 11">
            <a:extLst>
              <a:ext uri="{FF2B5EF4-FFF2-40B4-BE49-F238E27FC236}">
                <a16:creationId xmlns:a16="http://schemas.microsoft.com/office/drawing/2014/main" id="{0E30B36E-B8BA-8847-BABB-FBD4498FB5CB}"/>
              </a:ext>
            </a:extLst>
          </p:cNvPr>
          <p:cNvSpPr txBox="1"/>
          <p:nvPr/>
        </p:nvSpPr>
        <p:spPr>
          <a:xfrm>
            <a:off x="2484868" y="3429000"/>
            <a:ext cx="750526" cy="369332"/>
          </a:xfrm>
          <a:prstGeom prst="rect">
            <a:avLst/>
          </a:prstGeom>
          <a:noFill/>
        </p:spPr>
        <p:txBody>
          <a:bodyPr wrap="none" rtlCol="0">
            <a:spAutoFit/>
          </a:bodyPr>
          <a:lstStyle/>
          <a:p>
            <a:r>
              <a:rPr lang="en-US" dirty="0"/>
              <a:t>Home</a:t>
            </a:r>
          </a:p>
        </p:txBody>
      </p:sp>
      <p:sp>
        <p:nvSpPr>
          <p:cNvPr id="13" name="TextBox 12">
            <a:extLst>
              <a:ext uri="{FF2B5EF4-FFF2-40B4-BE49-F238E27FC236}">
                <a16:creationId xmlns:a16="http://schemas.microsoft.com/office/drawing/2014/main" id="{DD2DE925-4957-434C-A23D-411615CE5D0B}"/>
              </a:ext>
            </a:extLst>
          </p:cNvPr>
          <p:cNvSpPr txBox="1"/>
          <p:nvPr/>
        </p:nvSpPr>
        <p:spPr>
          <a:xfrm>
            <a:off x="8212423" y="1732155"/>
            <a:ext cx="911788" cy="369332"/>
          </a:xfrm>
          <a:prstGeom prst="rect">
            <a:avLst/>
          </a:prstGeom>
          <a:noFill/>
        </p:spPr>
        <p:txBody>
          <a:bodyPr wrap="none" rtlCol="0">
            <a:spAutoFit/>
          </a:bodyPr>
          <a:lstStyle/>
          <a:p>
            <a:r>
              <a:rPr lang="en-US" dirty="0"/>
              <a:t>Office 1</a:t>
            </a:r>
          </a:p>
        </p:txBody>
      </p:sp>
      <p:sp>
        <p:nvSpPr>
          <p:cNvPr id="14" name="TextBox 13">
            <a:extLst>
              <a:ext uri="{FF2B5EF4-FFF2-40B4-BE49-F238E27FC236}">
                <a16:creationId xmlns:a16="http://schemas.microsoft.com/office/drawing/2014/main" id="{9FBED8ED-745F-BA48-A180-5C7F15E162D9}"/>
              </a:ext>
            </a:extLst>
          </p:cNvPr>
          <p:cNvSpPr txBox="1"/>
          <p:nvPr/>
        </p:nvSpPr>
        <p:spPr>
          <a:xfrm>
            <a:off x="8212423" y="4426976"/>
            <a:ext cx="911788" cy="369332"/>
          </a:xfrm>
          <a:prstGeom prst="rect">
            <a:avLst/>
          </a:prstGeom>
          <a:noFill/>
        </p:spPr>
        <p:txBody>
          <a:bodyPr wrap="none" rtlCol="0">
            <a:spAutoFit/>
          </a:bodyPr>
          <a:lstStyle/>
          <a:p>
            <a:r>
              <a:rPr lang="en-US" dirty="0"/>
              <a:t>Office 2</a:t>
            </a:r>
          </a:p>
        </p:txBody>
      </p:sp>
      <p:sp>
        <p:nvSpPr>
          <p:cNvPr id="15" name="TextBox 14">
            <a:extLst>
              <a:ext uri="{FF2B5EF4-FFF2-40B4-BE49-F238E27FC236}">
                <a16:creationId xmlns:a16="http://schemas.microsoft.com/office/drawing/2014/main" id="{0A6AD846-6D8A-FB4E-AE77-FDBB0F901B01}"/>
              </a:ext>
            </a:extLst>
          </p:cNvPr>
          <p:cNvSpPr txBox="1"/>
          <p:nvPr/>
        </p:nvSpPr>
        <p:spPr>
          <a:xfrm>
            <a:off x="8265001" y="3059668"/>
            <a:ext cx="806631" cy="369332"/>
          </a:xfrm>
          <a:prstGeom prst="rect">
            <a:avLst/>
          </a:prstGeom>
          <a:noFill/>
        </p:spPr>
        <p:txBody>
          <a:bodyPr wrap="none" rtlCol="0">
            <a:spAutoFit/>
          </a:bodyPr>
          <a:lstStyle/>
          <a:p>
            <a:r>
              <a:rPr lang="en-US" dirty="0"/>
              <a:t>School</a:t>
            </a:r>
          </a:p>
        </p:txBody>
      </p:sp>
      <p:cxnSp>
        <p:nvCxnSpPr>
          <p:cNvPr id="17" name="Straight Connector 16">
            <a:extLst>
              <a:ext uri="{FF2B5EF4-FFF2-40B4-BE49-F238E27FC236}">
                <a16:creationId xmlns:a16="http://schemas.microsoft.com/office/drawing/2014/main" id="{40DBC459-D566-6641-91D6-3CD428B5FA49}"/>
              </a:ext>
            </a:extLst>
          </p:cNvPr>
          <p:cNvCxnSpPr>
            <a:cxnSpLocks/>
          </p:cNvCxnSpPr>
          <p:nvPr/>
        </p:nvCxnSpPr>
        <p:spPr>
          <a:xfrm flipH="1">
            <a:off x="3020931" y="1950542"/>
            <a:ext cx="741405" cy="1109126"/>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AE68D4-835F-9743-8670-4B2DAD4A8709}"/>
              </a:ext>
            </a:extLst>
          </p:cNvPr>
          <p:cNvCxnSpPr>
            <a:cxnSpLocks/>
          </p:cNvCxnSpPr>
          <p:nvPr/>
        </p:nvCxnSpPr>
        <p:spPr>
          <a:xfrm flipV="1">
            <a:off x="3762336" y="1950542"/>
            <a:ext cx="3963806" cy="1057618"/>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948DAA-6300-AF44-8ED2-8D0BA404C57C}"/>
              </a:ext>
            </a:extLst>
          </p:cNvPr>
          <p:cNvCxnSpPr>
            <a:cxnSpLocks/>
          </p:cNvCxnSpPr>
          <p:nvPr/>
        </p:nvCxnSpPr>
        <p:spPr>
          <a:xfrm flipH="1">
            <a:off x="3762336" y="2251490"/>
            <a:ext cx="3963806" cy="1054696"/>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3570C2-11EF-F545-9D14-3D56A4B89C7E}"/>
              </a:ext>
            </a:extLst>
          </p:cNvPr>
          <p:cNvCxnSpPr>
            <a:cxnSpLocks/>
          </p:cNvCxnSpPr>
          <p:nvPr/>
        </p:nvCxnSpPr>
        <p:spPr>
          <a:xfrm flipV="1">
            <a:off x="4355460" y="3160560"/>
            <a:ext cx="3571800" cy="145626"/>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4DB90B-B388-844B-BEE0-3A92E61C8D0C}"/>
              </a:ext>
            </a:extLst>
          </p:cNvPr>
          <p:cNvCxnSpPr>
            <a:cxnSpLocks/>
          </p:cNvCxnSpPr>
          <p:nvPr/>
        </p:nvCxnSpPr>
        <p:spPr>
          <a:xfrm flipH="1">
            <a:off x="4355460" y="3529753"/>
            <a:ext cx="3385330" cy="77381"/>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58C5052-FDF7-C748-85A8-9C67693CB97B}"/>
              </a:ext>
            </a:extLst>
          </p:cNvPr>
          <p:cNvCxnSpPr>
            <a:cxnSpLocks/>
          </p:cNvCxnSpPr>
          <p:nvPr/>
        </p:nvCxnSpPr>
        <p:spPr>
          <a:xfrm>
            <a:off x="3830172" y="4019245"/>
            <a:ext cx="3764117" cy="366071"/>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6EC4227-1B49-FD4F-BE79-CF57E637FA02}"/>
              </a:ext>
            </a:extLst>
          </p:cNvPr>
          <p:cNvCxnSpPr>
            <a:cxnSpLocks/>
          </p:cNvCxnSpPr>
          <p:nvPr/>
        </p:nvCxnSpPr>
        <p:spPr>
          <a:xfrm flipH="1" flipV="1">
            <a:off x="4775590" y="1939509"/>
            <a:ext cx="2818699" cy="2778158"/>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7966FE9-8606-7742-82F6-9557277277DD}"/>
              </a:ext>
            </a:extLst>
          </p:cNvPr>
          <p:cNvSpPr txBox="1"/>
          <p:nvPr/>
        </p:nvSpPr>
        <p:spPr>
          <a:xfrm>
            <a:off x="3177808" y="5369661"/>
            <a:ext cx="6028830" cy="646331"/>
          </a:xfrm>
          <a:prstGeom prst="rect">
            <a:avLst/>
          </a:prstGeom>
          <a:noFill/>
        </p:spPr>
        <p:txBody>
          <a:bodyPr wrap="none" rtlCol="0">
            <a:spAutoFit/>
          </a:bodyPr>
          <a:lstStyle/>
          <a:p>
            <a:r>
              <a:rPr lang="en-US" sz="3600" b="1" i="1" dirty="0"/>
              <a:t>And this is just the morning…..</a:t>
            </a:r>
          </a:p>
        </p:txBody>
      </p:sp>
      <p:sp>
        <p:nvSpPr>
          <p:cNvPr id="43" name="TextBox 42">
            <a:extLst>
              <a:ext uri="{FF2B5EF4-FFF2-40B4-BE49-F238E27FC236}">
                <a16:creationId xmlns:a16="http://schemas.microsoft.com/office/drawing/2014/main" id="{048C453A-788E-5747-8F6E-97AEEAE48B2B}"/>
              </a:ext>
            </a:extLst>
          </p:cNvPr>
          <p:cNvSpPr txBox="1"/>
          <p:nvPr/>
        </p:nvSpPr>
        <p:spPr>
          <a:xfrm>
            <a:off x="2919249" y="2330757"/>
            <a:ext cx="340158" cy="461665"/>
          </a:xfrm>
          <a:prstGeom prst="rect">
            <a:avLst/>
          </a:prstGeom>
          <a:noFill/>
        </p:spPr>
        <p:txBody>
          <a:bodyPr wrap="none" rtlCol="0">
            <a:spAutoFit/>
          </a:bodyPr>
          <a:lstStyle/>
          <a:p>
            <a:r>
              <a:rPr lang="en-US" sz="2400" b="1" dirty="0"/>
              <a:t>1</a:t>
            </a:r>
          </a:p>
        </p:txBody>
      </p:sp>
      <p:sp>
        <p:nvSpPr>
          <p:cNvPr id="44" name="TextBox 43">
            <a:extLst>
              <a:ext uri="{FF2B5EF4-FFF2-40B4-BE49-F238E27FC236}">
                <a16:creationId xmlns:a16="http://schemas.microsoft.com/office/drawing/2014/main" id="{831D5101-C046-1149-B366-338283633D94}"/>
              </a:ext>
            </a:extLst>
          </p:cNvPr>
          <p:cNvSpPr txBox="1"/>
          <p:nvPr/>
        </p:nvSpPr>
        <p:spPr>
          <a:xfrm>
            <a:off x="4406068" y="2330757"/>
            <a:ext cx="340158" cy="461665"/>
          </a:xfrm>
          <a:prstGeom prst="rect">
            <a:avLst/>
          </a:prstGeom>
          <a:noFill/>
        </p:spPr>
        <p:txBody>
          <a:bodyPr wrap="none" rtlCol="0">
            <a:spAutoFit/>
          </a:bodyPr>
          <a:lstStyle/>
          <a:p>
            <a:r>
              <a:rPr lang="en-US" sz="2400" b="1" dirty="0"/>
              <a:t>2</a:t>
            </a:r>
          </a:p>
        </p:txBody>
      </p:sp>
      <p:sp>
        <p:nvSpPr>
          <p:cNvPr id="45" name="TextBox 44">
            <a:extLst>
              <a:ext uri="{FF2B5EF4-FFF2-40B4-BE49-F238E27FC236}">
                <a16:creationId xmlns:a16="http://schemas.microsoft.com/office/drawing/2014/main" id="{9AE7BE8D-AA7D-6646-8F93-2E36F3AA1E38}"/>
              </a:ext>
            </a:extLst>
          </p:cNvPr>
          <p:cNvSpPr txBox="1"/>
          <p:nvPr/>
        </p:nvSpPr>
        <p:spPr>
          <a:xfrm>
            <a:off x="6357290" y="2606716"/>
            <a:ext cx="340158" cy="461665"/>
          </a:xfrm>
          <a:prstGeom prst="rect">
            <a:avLst/>
          </a:prstGeom>
          <a:noFill/>
        </p:spPr>
        <p:txBody>
          <a:bodyPr wrap="none" rtlCol="0">
            <a:spAutoFit/>
          </a:bodyPr>
          <a:lstStyle/>
          <a:p>
            <a:r>
              <a:rPr lang="en-US" sz="2400" b="1" dirty="0"/>
              <a:t>3</a:t>
            </a:r>
          </a:p>
        </p:txBody>
      </p:sp>
      <p:sp>
        <p:nvSpPr>
          <p:cNvPr id="46" name="TextBox 45">
            <a:extLst>
              <a:ext uri="{FF2B5EF4-FFF2-40B4-BE49-F238E27FC236}">
                <a16:creationId xmlns:a16="http://schemas.microsoft.com/office/drawing/2014/main" id="{310E545D-7D59-B44D-B71C-25698389E9F2}"/>
              </a:ext>
            </a:extLst>
          </p:cNvPr>
          <p:cNvSpPr txBox="1"/>
          <p:nvPr/>
        </p:nvSpPr>
        <p:spPr>
          <a:xfrm>
            <a:off x="6928263" y="2810691"/>
            <a:ext cx="340158" cy="461665"/>
          </a:xfrm>
          <a:prstGeom prst="rect">
            <a:avLst/>
          </a:prstGeom>
          <a:noFill/>
        </p:spPr>
        <p:txBody>
          <a:bodyPr wrap="none" rtlCol="0">
            <a:spAutoFit/>
          </a:bodyPr>
          <a:lstStyle/>
          <a:p>
            <a:r>
              <a:rPr lang="en-US" sz="2400" b="1" dirty="0"/>
              <a:t>4</a:t>
            </a:r>
          </a:p>
        </p:txBody>
      </p:sp>
      <p:sp>
        <p:nvSpPr>
          <p:cNvPr id="47" name="TextBox 46">
            <a:extLst>
              <a:ext uri="{FF2B5EF4-FFF2-40B4-BE49-F238E27FC236}">
                <a16:creationId xmlns:a16="http://schemas.microsoft.com/office/drawing/2014/main" id="{A3D2DE28-B4A7-5742-9494-9B5838AB2FA6}"/>
              </a:ext>
            </a:extLst>
          </p:cNvPr>
          <p:cNvSpPr txBox="1"/>
          <p:nvPr/>
        </p:nvSpPr>
        <p:spPr>
          <a:xfrm>
            <a:off x="7207687" y="3591112"/>
            <a:ext cx="340158" cy="461665"/>
          </a:xfrm>
          <a:prstGeom prst="rect">
            <a:avLst/>
          </a:prstGeom>
          <a:noFill/>
        </p:spPr>
        <p:txBody>
          <a:bodyPr wrap="none" rtlCol="0">
            <a:spAutoFit/>
          </a:bodyPr>
          <a:lstStyle/>
          <a:p>
            <a:r>
              <a:rPr lang="en-US" sz="2400" b="1" dirty="0"/>
              <a:t>5</a:t>
            </a:r>
          </a:p>
        </p:txBody>
      </p:sp>
      <p:sp>
        <p:nvSpPr>
          <p:cNvPr id="48" name="TextBox 47">
            <a:extLst>
              <a:ext uri="{FF2B5EF4-FFF2-40B4-BE49-F238E27FC236}">
                <a16:creationId xmlns:a16="http://schemas.microsoft.com/office/drawing/2014/main" id="{EA8DA72B-F7EF-8049-82CA-87226C374915}"/>
              </a:ext>
            </a:extLst>
          </p:cNvPr>
          <p:cNvSpPr txBox="1"/>
          <p:nvPr/>
        </p:nvSpPr>
        <p:spPr>
          <a:xfrm>
            <a:off x="5561387" y="4311588"/>
            <a:ext cx="340158" cy="461665"/>
          </a:xfrm>
          <a:prstGeom prst="rect">
            <a:avLst/>
          </a:prstGeom>
          <a:noFill/>
        </p:spPr>
        <p:txBody>
          <a:bodyPr wrap="none" rtlCol="0">
            <a:spAutoFit/>
          </a:bodyPr>
          <a:lstStyle/>
          <a:p>
            <a:r>
              <a:rPr lang="en-US" sz="2400" b="1" dirty="0"/>
              <a:t>6</a:t>
            </a:r>
          </a:p>
        </p:txBody>
      </p:sp>
      <p:sp>
        <p:nvSpPr>
          <p:cNvPr id="49" name="TextBox 48">
            <a:extLst>
              <a:ext uri="{FF2B5EF4-FFF2-40B4-BE49-F238E27FC236}">
                <a16:creationId xmlns:a16="http://schemas.microsoft.com/office/drawing/2014/main" id="{A7651579-D878-2140-87B5-0188295854F6}"/>
              </a:ext>
            </a:extLst>
          </p:cNvPr>
          <p:cNvSpPr txBox="1"/>
          <p:nvPr/>
        </p:nvSpPr>
        <p:spPr>
          <a:xfrm>
            <a:off x="6237910" y="3751335"/>
            <a:ext cx="340158" cy="461665"/>
          </a:xfrm>
          <a:prstGeom prst="rect">
            <a:avLst/>
          </a:prstGeom>
          <a:noFill/>
        </p:spPr>
        <p:txBody>
          <a:bodyPr wrap="none" rtlCol="0">
            <a:spAutoFit/>
          </a:bodyPr>
          <a:lstStyle/>
          <a:p>
            <a:r>
              <a:rPr lang="en-US" sz="2400" b="1" dirty="0"/>
              <a:t>7</a:t>
            </a:r>
          </a:p>
        </p:txBody>
      </p:sp>
    </p:spTree>
    <p:extLst>
      <p:ext uri="{BB962C8B-B14F-4D97-AF65-F5344CB8AC3E}">
        <p14:creationId xmlns:p14="http://schemas.microsoft.com/office/powerpoint/2010/main" val="194091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42" grpId="0"/>
      <p:bldP spid="43" grpId="0"/>
      <p:bldP spid="44" grpId="0"/>
      <p:bldP spid="45" grpId="0"/>
      <p:bldP spid="46" grpId="0"/>
      <p:bldP spid="47" grpId="0"/>
      <p:bldP spid="48"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834D35-4D8F-429B-B967-BE7F9547C7EB}"/>
              </a:ext>
            </a:extLst>
          </p:cNvPr>
          <p:cNvPicPr>
            <a:picLocks noChangeAspect="1"/>
          </p:cNvPicPr>
          <p:nvPr/>
        </p:nvPicPr>
        <p:blipFill>
          <a:blip r:embed="rId2"/>
          <a:stretch>
            <a:fillRect/>
          </a:stretch>
        </p:blipFill>
        <p:spPr>
          <a:xfrm>
            <a:off x="968832" y="1927239"/>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21384" y="0"/>
            <a:ext cx="10515600" cy="1325563"/>
          </a:xfrm>
        </p:spPr>
        <p:txBody>
          <a:bodyPr/>
          <a:lstStyle/>
          <a:p>
            <a:r>
              <a:rPr lang="en-US" dirty="0">
                <a:solidFill>
                  <a:schemeClr val="bg1"/>
                </a:solidFill>
              </a:rPr>
              <a:t>Hea</a:t>
            </a:r>
            <a:r>
              <a:rPr lang="en-US" dirty="0"/>
              <a:t>ven</a:t>
            </a:r>
          </a:p>
        </p:txBody>
      </p:sp>
      <p:sp>
        <p:nvSpPr>
          <p:cNvPr id="3" name="Content Placeholder 2"/>
          <p:cNvSpPr>
            <a:spLocks noGrp="1"/>
          </p:cNvSpPr>
          <p:nvPr>
            <p:ph sz="half" idx="1"/>
          </p:nvPr>
        </p:nvSpPr>
        <p:spPr>
          <a:xfrm>
            <a:off x="5715000" y="1665980"/>
            <a:ext cx="5181600" cy="4189162"/>
          </a:xfrm>
        </p:spPr>
        <p:txBody>
          <a:bodyPr>
            <a:normAutofit fontScale="92500" lnSpcReduction="10000"/>
          </a:bodyPr>
          <a:lstStyle/>
          <a:p>
            <a:r>
              <a:rPr lang="en-US" dirty="0"/>
              <a:t>Vehicle ownership will be very limited</a:t>
            </a:r>
          </a:p>
          <a:p>
            <a:pPr lvl="1">
              <a:buClr>
                <a:srgbClr val="0C4C88"/>
              </a:buClr>
              <a:buSzPct val="80000"/>
              <a:buFont typeface="Wingdings" panose="05000000000000000000" pitchFamily="2" charset="2"/>
              <a:buChar char="§"/>
            </a:pPr>
            <a:r>
              <a:rPr lang="en-US" dirty="0"/>
              <a:t>Private ownership for those with specialized vehicle needs.</a:t>
            </a:r>
          </a:p>
          <a:p>
            <a:pPr lvl="1">
              <a:buClr>
                <a:srgbClr val="0C4C88"/>
              </a:buClr>
              <a:buSzPct val="80000"/>
              <a:buFont typeface="Wingdings" panose="05000000000000000000" pitchFamily="2" charset="2"/>
              <a:buChar char="§"/>
            </a:pPr>
            <a:r>
              <a:rPr lang="en-US" dirty="0"/>
              <a:t>Fleet ownership will serve everybody else.</a:t>
            </a:r>
          </a:p>
          <a:p>
            <a:r>
              <a:rPr lang="en-US" dirty="0"/>
              <a:t>Engines: electric</a:t>
            </a:r>
          </a:p>
          <a:p>
            <a:pPr marL="0" indent="0">
              <a:buNone/>
            </a:pPr>
            <a:endParaRPr lang="en-US" dirty="0"/>
          </a:p>
          <a:p>
            <a:r>
              <a:rPr lang="en-US" dirty="0"/>
              <a:t>Not clear when we will get there,           but this is the likely model.</a:t>
            </a:r>
          </a:p>
          <a:p>
            <a:pPr lvl="1">
              <a:buClr>
                <a:srgbClr val="0C4C88"/>
              </a:buClr>
              <a:buSzPct val="80000"/>
              <a:buFont typeface="Wingdings" panose="05000000000000000000" pitchFamily="2" charset="2"/>
              <a:buChar char="§"/>
            </a:pPr>
            <a:r>
              <a:rPr lang="en-US" dirty="0"/>
              <a:t>2030 for widespread adoption in many regions.</a:t>
            </a:r>
          </a:p>
        </p:txBody>
      </p:sp>
    </p:spTree>
    <p:extLst>
      <p:ext uri="{BB962C8B-B14F-4D97-AF65-F5344CB8AC3E}">
        <p14:creationId xmlns:p14="http://schemas.microsoft.com/office/powerpoint/2010/main" val="608226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027" y="0"/>
            <a:ext cx="10515600" cy="1325563"/>
          </a:xfrm>
        </p:spPr>
        <p:txBody>
          <a:bodyPr/>
          <a:lstStyle/>
          <a:p>
            <a:r>
              <a:rPr lang="en-US" dirty="0">
                <a:solidFill>
                  <a:schemeClr val="bg1"/>
                </a:solidFill>
              </a:rPr>
              <a:t>Wh</a:t>
            </a:r>
            <a:r>
              <a:rPr lang="en-US" dirty="0"/>
              <a:t>y is this Heaven?</a:t>
            </a:r>
          </a:p>
        </p:txBody>
      </p:sp>
      <p:sp>
        <p:nvSpPr>
          <p:cNvPr id="3" name="Content Placeholder 2"/>
          <p:cNvSpPr>
            <a:spLocks noGrp="1"/>
          </p:cNvSpPr>
          <p:nvPr>
            <p:ph idx="1"/>
          </p:nvPr>
        </p:nvSpPr>
        <p:spPr/>
        <p:txBody>
          <a:bodyPr>
            <a:normAutofit lnSpcReduction="10000"/>
          </a:bodyPr>
          <a:lstStyle/>
          <a:p>
            <a:r>
              <a:rPr lang="en-US" dirty="0"/>
              <a:t>Not only autonomous, but:</a:t>
            </a:r>
          </a:p>
          <a:p>
            <a:pPr lvl="1"/>
            <a:r>
              <a:rPr lang="en-US" dirty="0"/>
              <a:t>Shared</a:t>
            </a:r>
          </a:p>
          <a:p>
            <a:pPr lvl="1"/>
            <a:r>
              <a:rPr lang="en-US" dirty="0"/>
              <a:t>Connected</a:t>
            </a:r>
          </a:p>
          <a:p>
            <a:pPr lvl="1"/>
            <a:r>
              <a:rPr lang="en-US" dirty="0"/>
              <a:t>Green</a:t>
            </a:r>
          </a:p>
          <a:p>
            <a:r>
              <a:rPr lang="en-US" dirty="0"/>
              <a:t>Far fewer cars in existence.</a:t>
            </a:r>
          </a:p>
          <a:p>
            <a:pPr lvl="1"/>
            <a:r>
              <a:rPr lang="en-US" dirty="0"/>
              <a:t>Better resource utilization.</a:t>
            </a:r>
          </a:p>
          <a:p>
            <a:r>
              <a:rPr lang="en-US" dirty="0"/>
              <a:t>VMT could go up or down, but more productive than in Hell.</a:t>
            </a:r>
          </a:p>
          <a:p>
            <a:r>
              <a:rPr lang="en-US" dirty="0"/>
              <a:t>Congestion effects </a:t>
            </a:r>
            <a:r>
              <a:rPr lang="mr-IN" dirty="0"/>
              <a:t>–</a:t>
            </a:r>
            <a:r>
              <a:rPr lang="en-US" dirty="0"/>
              <a:t> unclear, but likely reduced.</a:t>
            </a:r>
          </a:p>
          <a:p>
            <a:pPr lvl="1"/>
            <a:r>
              <a:rPr lang="en-US" dirty="0"/>
              <a:t>Right-sized vehicles, platooning, sharing, V2V communication</a:t>
            </a:r>
          </a:p>
          <a:p>
            <a:r>
              <a:rPr lang="en-US" dirty="0"/>
              <a:t>Minimal need for parking.</a:t>
            </a:r>
          </a:p>
          <a:p>
            <a:endParaRPr lang="en-US" dirty="0"/>
          </a:p>
        </p:txBody>
      </p:sp>
    </p:spTree>
    <p:extLst>
      <p:ext uri="{BB962C8B-B14F-4D97-AF65-F5344CB8AC3E}">
        <p14:creationId xmlns:p14="http://schemas.microsoft.com/office/powerpoint/2010/main" val="168311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bg1"/>
                </a:solidFill>
              </a:rPr>
              <a:t>Eco</a:t>
            </a:r>
            <a:r>
              <a:rPr lang="en-US" dirty="0"/>
              <a:t>nomics Drives Transition: Private</a:t>
            </a:r>
          </a:p>
        </p:txBody>
      </p:sp>
      <p:sp>
        <p:nvSpPr>
          <p:cNvPr id="3" name="Content Placeholder 2"/>
          <p:cNvSpPr>
            <a:spLocks noGrp="1"/>
          </p:cNvSpPr>
          <p:nvPr>
            <p:ph idx="1"/>
          </p:nvPr>
        </p:nvSpPr>
        <p:spPr/>
        <p:txBody>
          <a:bodyPr>
            <a:normAutofit/>
          </a:bodyPr>
          <a:lstStyle/>
          <a:p>
            <a:r>
              <a:rPr lang="en-US" dirty="0"/>
              <a:t>Adoption dividend for private individuals</a:t>
            </a:r>
          </a:p>
          <a:p>
            <a:pPr lvl="1"/>
            <a:r>
              <a:rPr lang="en-US" sz="2600" dirty="0"/>
              <a:t>Eliminate car ownership</a:t>
            </a:r>
          </a:p>
          <a:p>
            <a:pPr lvl="2"/>
            <a:r>
              <a:rPr lang="en-US" dirty="0"/>
              <a:t>Ave annual cost of owning a car:  $9,561 (2020)</a:t>
            </a:r>
          </a:p>
          <a:p>
            <a:pPr lvl="2"/>
            <a:r>
              <a:rPr lang="en-US" dirty="0"/>
              <a:t>Cost per mile will fall:  $0.59 to $0.19</a:t>
            </a:r>
          </a:p>
          <a:p>
            <a:pPr lvl="1"/>
            <a:r>
              <a:rPr lang="en-US" sz="2600" dirty="0"/>
              <a:t>Repurpose your garage</a:t>
            </a:r>
          </a:p>
          <a:p>
            <a:pPr lvl="2"/>
            <a:r>
              <a:rPr lang="en-US" dirty="0"/>
              <a:t>$50,000 from transition to bedroom</a:t>
            </a:r>
          </a:p>
          <a:p>
            <a:pPr lvl="2"/>
            <a:endParaRPr lang="en-US" dirty="0"/>
          </a:p>
          <a:p>
            <a:r>
              <a:rPr lang="en-US" dirty="0"/>
              <a:t>Time recovery</a:t>
            </a:r>
          </a:p>
          <a:p>
            <a:pPr lvl="1"/>
            <a:r>
              <a:rPr lang="en-US" sz="2600" dirty="0"/>
              <a:t>50% of the Bay Area workforce has a commute in excess of 30 minutes.</a:t>
            </a:r>
          </a:p>
          <a:p>
            <a:pPr marL="457200" lvl="1" indent="0">
              <a:buNone/>
            </a:pPr>
            <a:endParaRPr lang="en-US" dirty="0"/>
          </a:p>
        </p:txBody>
      </p:sp>
    </p:spTree>
    <p:extLst>
      <p:ext uri="{BB962C8B-B14F-4D97-AF65-F5344CB8AC3E}">
        <p14:creationId xmlns:p14="http://schemas.microsoft.com/office/powerpoint/2010/main" val="1091238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5200"/>
              </a:lnSpc>
              <a:tabLst>
                <a:tab pos="2693988" algn="l"/>
              </a:tabLst>
            </a:pPr>
            <a:r>
              <a:rPr lang="en-US">
                <a:solidFill>
                  <a:schemeClr val="bg1"/>
                </a:solidFill>
              </a:rPr>
              <a:t>Eco</a:t>
            </a:r>
            <a:r>
              <a:rPr lang="en-US"/>
              <a:t>nomics Drives Transition: Public</a:t>
            </a:r>
            <a:endParaRPr lang="en-US" dirty="0"/>
          </a:p>
        </p:txBody>
      </p:sp>
      <p:sp>
        <p:nvSpPr>
          <p:cNvPr id="3" name="Content Placeholder 2"/>
          <p:cNvSpPr>
            <a:spLocks noGrp="1"/>
          </p:cNvSpPr>
          <p:nvPr>
            <p:ph idx="1"/>
          </p:nvPr>
        </p:nvSpPr>
        <p:spPr>
          <a:xfrm>
            <a:off x="854528" y="1384972"/>
            <a:ext cx="6264729" cy="4351338"/>
          </a:xfrm>
        </p:spPr>
        <p:txBody>
          <a:bodyPr/>
          <a:lstStyle/>
          <a:p>
            <a:r>
              <a:rPr lang="en-US" dirty="0"/>
              <a:t>Economic and social costs associated with human drivers are enormous:</a:t>
            </a:r>
          </a:p>
          <a:p>
            <a:pPr lvl="1"/>
            <a:r>
              <a:rPr lang="en-US" dirty="0"/>
              <a:t>ACCIDENTS:</a:t>
            </a:r>
          </a:p>
          <a:p>
            <a:pPr lvl="2"/>
            <a:r>
              <a:rPr lang="en-US" dirty="0"/>
              <a:t>Drive 25% of congestion.</a:t>
            </a:r>
          </a:p>
          <a:p>
            <a:pPr lvl="2"/>
            <a:r>
              <a:rPr lang="en-US" dirty="0"/>
              <a:t>Result in 40,000 deaths.</a:t>
            </a:r>
          </a:p>
          <a:p>
            <a:pPr lvl="2"/>
            <a:r>
              <a:rPr lang="en-US" dirty="0"/>
              <a:t>And 2 million injuries.</a:t>
            </a:r>
          </a:p>
          <a:p>
            <a:pPr lvl="2"/>
            <a:r>
              <a:rPr lang="en-US" dirty="0"/>
              <a:t>90+% caused by human error.</a:t>
            </a:r>
          </a:p>
          <a:p>
            <a:pPr lvl="1"/>
            <a:r>
              <a:rPr lang="en-US" dirty="0"/>
              <a:t>Increased productivity from not driving.</a:t>
            </a:r>
          </a:p>
          <a:p>
            <a:pPr marL="914400" lvl="2" indent="0">
              <a:buNone/>
            </a:pPr>
            <a:endParaRPr lang="en-US" dirty="0"/>
          </a:p>
          <a:p>
            <a:pPr lvl="1"/>
            <a:r>
              <a:rPr lang="en-US" dirty="0"/>
              <a:t>Costs of human drivers estimated at up to $1.3 </a:t>
            </a:r>
            <a:r>
              <a:rPr lang="en-US" b="1" dirty="0" err="1">
                <a:solidFill>
                  <a:srgbClr val="0C4C88"/>
                </a:solidFill>
              </a:rPr>
              <a:t>TR</a:t>
            </a:r>
            <a:r>
              <a:rPr lang="en-US" dirty="0" err="1"/>
              <a:t>illion</a:t>
            </a:r>
            <a:r>
              <a:rPr lang="en-US" dirty="0"/>
              <a:t> each year</a:t>
            </a:r>
          </a:p>
        </p:txBody>
      </p:sp>
      <p:pic>
        <p:nvPicPr>
          <p:cNvPr id="5" name="Picture 4">
            <a:extLst>
              <a:ext uri="{FF2B5EF4-FFF2-40B4-BE49-F238E27FC236}">
                <a16:creationId xmlns:a16="http://schemas.microsoft.com/office/drawing/2014/main" id="{AFD2EC52-239C-4AFF-8404-377E1197F352}"/>
              </a:ext>
            </a:extLst>
          </p:cNvPr>
          <p:cNvPicPr>
            <a:picLocks noChangeAspect="1"/>
          </p:cNvPicPr>
          <p:nvPr/>
        </p:nvPicPr>
        <p:blipFill rotWithShape="1">
          <a:blip r:embed="rId2"/>
          <a:srcRect t="9402"/>
          <a:stretch/>
        </p:blipFill>
        <p:spPr>
          <a:xfrm>
            <a:off x="7388679" y="3670860"/>
            <a:ext cx="3695699" cy="2232161"/>
          </a:xfrm>
          <a:prstGeom prst="roundRect">
            <a:avLst>
              <a:gd name="adj" fmla="val 8594"/>
            </a:avLst>
          </a:prstGeom>
          <a:solidFill>
            <a:srgbClr val="FFFFFF">
              <a:shade val="85000"/>
            </a:srgbClr>
          </a:solidFill>
          <a:ln>
            <a:noFill/>
          </a:ln>
          <a:effectLst/>
        </p:spPr>
      </p:pic>
      <p:pic>
        <p:nvPicPr>
          <p:cNvPr id="9" name="Picture 8">
            <a:extLst>
              <a:ext uri="{FF2B5EF4-FFF2-40B4-BE49-F238E27FC236}">
                <a16:creationId xmlns:a16="http://schemas.microsoft.com/office/drawing/2014/main" id="{43CA028A-8981-4600-872A-4FDEEF97A261}"/>
              </a:ext>
            </a:extLst>
          </p:cNvPr>
          <p:cNvPicPr>
            <a:picLocks noChangeAspect="1"/>
          </p:cNvPicPr>
          <p:nvPr/>
        </p:nvPicPr>
        <p:blipFill>
          <a:blip r:embed="rId3"/>
          <a:stretch>
            <a:fillRect/>
          </a:stretch>
        </p:blipFill>
        <p:spPr>
          <a:xfrm>
            <a:off x="7388679" y="1493116"/>
            <a:ext cx="3695699" cy="206752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7409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t>
            </a:r>
            <a:r>
              <a:rPr lang="en-US">
                <a:solidFill>
                  <a:schemeClr val="tx1"/>
                </a:solidFill>
                <a:latin typeface="Calibri" panose="020F0502020204030204" pitchFamily="34" charset="0"/>
                <a:cs typeface="Calibri" panose="020F0502020204030204" pitchFamily="34" charset="0"/>
              </a:rPr>
              <a:t>a vast </a:t>
            </a:r>
            <a:r>
              <a:rPr lang="en-US" dirty="0">
                <a:solidFill>
                  <a:schemeClr val="tx1"/>
                </a:solidFill>
                <a:latin typeface="Calibri" panose="020F0502020204030204" pitchFamily="34" charset="0"/>
                <a:cs typeface="Calibri" panose="020F0502020204030204" pitchFamily="34" charset="0"/>
              </a:rPr>
              <a:t>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566639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214" y="0"/>
            <a:ext cx="10515600" cy="1325563"/>
          </a:xfrm>
        </p:spPr>
        <p:txBody>
          <a:bodyPr>
            <a:normAutofit/>
          </a:bodyPr>
          <a:lstStyle/>
          <a:p>
            <a:pPr>
              <a:tabLst>
                <a:tab pos="4408488" algn="l"/>
                <a:tab pos="5208588" algn="l"/>
              </a:tabLst>
            </a:pPr>
            <a:r>
              <a:rPr lang="en-US" dirty="0">
                <a:solidFill>
                  <a:schemeClr val="bg1"/>
                </a:solidFill>
              </a:rPr>
              <a:t>Enc</a:t>
            </a:r>
            <a:r>
              <a:rPr lang="en-US" dirty="0"/>
              <a:t>ourage Change</a:t>
            </a:r>
          </a:p>
        </p:txBody>
      </p:sp>
      <p:sp>
        <p:nvSpPr>
          <p:cNvPr id="3" name="Content Placeholder 2"/>
          <p:cNvSpPr>
            <a:spLocks noGrp="1"/>
          </p:cNvSpPr>
          <p:nvPr>
            <p:ph idx="1"/>
          </p:nvPr>
        </p:nvSpPr>
        <p:spPr>
          <a:xfrm>
            <a:off x="838200" y="1570730"/>
            <a:ext cx="10515600" cy="3768713"/>
          </a:xfrm>
        </p:spPr>
        <p:txBody>
          <a:bodyPr>
            <a:normAutofit/>
          </a:bodyPr>
          <a:lstStyle/>
          <a:p>
            <a:r>
              <a:rPr lang="en-US" b="1" dirty="0"/>
              <a:t>Mobility</a:t>
            </a:r>
            <a:r>
              <a:rPr lang="en-US" dirty="0"/>
              <a:t> and </a:t>
            </a:r>
            <a:r>
              <a:rPr lang="en-US" b="1" dirty="0"/>
              <a:t>equity</a:t>
            </a:r>
            <a:r>
              <a:rPr lang="en-US" dirty="0"/>
              <a:t> considerations</a:t>
            </a:r>
          </a:p>
          <a:p>
            <a:pPr lvl="1"/>
            <a:r>
              <a:rPr lang="en-US" dirty="0"/>
              <a:t>Elderly/disabled/impoverished</a:t>
            </a:r>
          </a:p>
          <a:p>
            <a:r>
              <a:rPr lang="en-US" b="1" dirty="0"/>
              <a:t>Safety</a:t>
            </a:r>
            <a:r>
              <a:rPr lang="en-US" dirty="0"/>
              <a:t>: </a:t>
            </a:r>
            <a:r>
              <a:rPr lang="en-US" b="0" dirty="0">
                <a:solidFill>
                  <a:srgbClr val="2B414D"/>
                </a:solidFill>
              </a:rPr>
              <a:t>only way to reduce traffic fatalities is by coordinated effort</a:t>
            </a:r>
          </a:p>
          <a:p>
            <a:r>
              <a:rPr lang="en-US" b="1" dirty="0"/>
              <a:t>Productivity</a:t>
            </a:r>
            <a:r>
              <a:rPr lang="en-US" dirty="0"/>
              <a:t>: </a:t>
            </a:r>
            <a:r>
              <a:rPr lang="en-US" b="0" dirty="0">
                <a:solidFill>
                  <a:srgbClr val="2B414D"/>
                </a:solidFill>
              </a:rPr>
              <a:t>reduced congestion</a:t>
            </a:r>
          </a:p>
          <a:p>
            <a:r>
              <a:rPr lang="en-US" b="1" dirty="0"/>
              <a:t>Environment</a:t>
            </a:r>
            <a:r>
              <a:rPr lang="en-US" dirty="0"/>
              <a:t>: </a:t>
            </a:r>
            <a:r>
              <a:rPr lang="en-US" b="0" dirty="0">
                <a:solidFill>
                  <a:srgbClr val="2B414D"/>
                </a:solidFill>
              </a:rPr>
              <a:t>speed transition to electric vehicles</a:t>
            </a:r>
          </a:p>
          <a:p>
            <a:endParaRPr lang="en-US" dirty="0"/>
          </a:p>
        </p:txBody>
      </p:sp>
      <p:sp>
        <p:nvSpPr>
          <p:cNvPr id="4" name="Rectangle: Rounded Corners 3"/>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These are all societal benefits that come about too slowly </a:t>
            </a:r>
            <a:br>
              <a:rPr lang="en-US" sz="2400" dirty="0">
                <a:solidFill>
                  <a:schemeClr val="bg1"/>
                </a:solidFill>
                <a:latin typeface="Roboto Condensed" panose="02000000000000000000" pitchFamily="2" charset="0"/>
                <a:ea typeface="Roboto Condensed" panose="02000000000000000000" pitchFamily="2" charset="0"/>
              </a:rPr>
            </a:br>
            <a:r>
              <a:rPr lang="en-US" sz="2400" dirty="0">
                <a:solidFill>
                  <a:schemeClr val="bg1"/>
                </a:solidFill>
                <a:latin typeface="Roboto Condensed" panose="02000000000000000000" pitchFamily="2" charset="0"/>
                <a:ea typeface="Roboto Condensed" panose="02000000000000000000" pitchFamily="2" charset="0"/>
              </a:rPr>
              <a:t>if the private market is left to itself.</a:t>
            </a:r>
          </a:p>
        </p:txBody>
      </p:sp>
    </p:spTree>
    <p:extLst>
      <p:ext uri="{BB962C8B-B14F-4D97-AF65-F5344CB8AC3E}">
        <p14:creationId xmlns:p14="http://schemas.microsoft.com/office/powerpoint/2010/main" val="972217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48" y="0"/>
            <a:ext cx="10515600" cy="1325563"/>
          </a:xfrm>
        </p:spPr>
        <p:txBody>
          <a:bodyPr/>
          <a:lstStyle/>
          <a:p>
            <a:r>
              <a:rPr lang="en-US" dirty="0">
                <a:solidFill>
                  <a:schemeClr val="bg1"/>
                </a:solidFill>
              </a:rPr>
              <a:t>Env</a:t>
            </a:r>
            <a:r>
              <a:rPr lang="en-US" dirty="0"/>
              <a:t>ironment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1170991"/>
            <a:ext cx="8305800" cy="46758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138559"/>
            <a:ext cx="9144000" cy="4876800"/>
          </a:xfrm>
          <a:prstGeom prst="rect">
            <a:avLst/>
          </a:prstGeom>
        </p:spPr>
      </p:pic>
      <p:grpSp>
        <p:nvGrpSpPr>
          <p:cNvPr id="4" name="Group 3">
            <a:extLst>
              <a:ext uri="{FF2B5EF4-FFF2-40B4-BE49-F238E27FC236}">
                <a16:creationId xmlns:a16="http://schemas.microsoft.com/office/drawing/2014/main" id="{E969803A-6BE4-4E74-88B3-03813AF26CF0}"/>
              </a:ext>
            </a:extLst>
          </p:cNvPr>
          <p:cNvGrpSpPr>
            <a:grpSpLocks/>
          </p:cNvGrpSpPr>
          <p:nvPr/>
        </p:nvGrpSpPr>
        <p:grpSpPr>
          <a:xfrm>
            <a:off x="3014291" y="1477545"/>
            <a:ext cx="6163418" cy="4198829"/>
            <a:chOff x="3201545" y="1137557"/>
            <a:chExt cx="6163418" cy="4198829"/>
          </a:xfrm>
        </p:grpSpPr>
        <p:pic>
          <p:nvPicPr>
            <p:cNvPr id="9" name="Picture 8"/>
            <p:cNvPicPr>
              <a:picLocks noChangeAspect="1"/>
            </p:cNvPicPr>
            <p:nvPr/>
          </p:nvPicPr>
          <p:blipFill>
            <a:blip r:embed="rId5"/>
            <a:stretch>
              <a:fillRect/>
            </a:stretch>
          </p:blipFill>
          <p:spPr>
            <a:xfrm>
              <a:off x="3201545" y="1137557"/>
              <a:ext cx="6163418" cy="4198829"/>
            </a:xfrm>
            <a:prstGeom prst="roundRect">
              <a:avLst>
                <a:gd name="adj" fmla="val 729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Oval 2"/>
            <p:cNvSpPr/>
            <p:nvPr/>
          </p:nvSpPr>
          <p:spPr>
            <a:xfrm>
              <a:off x="5727031" y="1887190"/>
              <a:ext cx="2419120" cy="1556419"/>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692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780" y="0"/>
            <a:ext cx="10515600" cy="1325563"/>
          </a:xfrm>
        </p:spPr>
        <p:txBody>
          <a:bodyPr>
            <a:normAutofit/>
          </a:bodyPr>
          <a:lstStyle/>
          <a:p>
            <a:r>
              <a:rPr lang="en-US" dirty="0">
                <a:solidFill>
                  <a:schemeClr val="bg1"/>
                </a:solidFill>
              </a:rPr>
              <a:t>Wh</a:t>
            </a:r>
            <a:r>
              <a:rPr lang="en-US" dirty="0"/>
              <a:t>at Changes Will This Bring?</a:t>
            </a:r>
          </a:p>
        </p:txBody>
      </p:sp>
      <p:sp>
        <p:nvSpPr>
          <p:cNvPr id="3" name="Content Placeholder 2"/>
          <p:cNvSpPr>
            <a:spLocks noGrp="1"/>
          </p:cNvSpPr>
          <p:nvPr>
            <p:ph sz="half" idx="1"/>
          </p:nvPr>
        </p:nvSpPr>
        <p:spPr>
          <a:xfrm>
            <a:off x="838200" y="1665980"/>
            <a:ext cx="5181600" cy="3050399"/>
          </a:xfrm>
        </p:spPr>
        <p:txBody>
          <a:bodyPr/>
          <a:lstStyle/>
          <a:p>
            <a:r>
              <a:rPr lang="en-US" dirty="0"/>
              <a:t>Disposable income</a:t>
            </a:r>
          </a:p>
          <a:p>
            <a:r>
              <a:rPr lang="en-US" dirty="0"/>
              <a:t>Government finances</a:t>
            </a:r>
          </a:p>
          <a:p>
            <a:r>
              <a:rPr lang="en-US" dirty="0"/>
              <a:t>Transportation demand</a:t>
            </a:r>
          </a:p>
          <a:p>
            <a:r>
              <a:rPr lang="en-US" dirty="0"/>
              <a:t>Infrastructure</a:t>
            </a:r>
          </a:p>
        </p:txBody>
      </p:sp>
      <p:sp>
        <p:nvSpPr>
          <p:cNvPr id="4" name="Content Placeholder 3"/>
          <p:cNvSpPr>
            <a:spLocks noGrp="1"/>
          </p:cNvSpPr>
          <p:nvPr>
            <p:ph sz="half" idx="2"/>
          </p:nvPr>
        </p:nvSpPr>
        <p:spPr>
          <a:xfrm>
            <a:off x="6172200" y="1665980"/>
            <a:ext cx="5181600" cy="3050399"/>
          </a:xfrm>
        </p:spPr>
        <p:txBody>
          <a:bodyPr/>
          <a:lstStyle/>
          <a:p>
            <a:r>
              <a:rPr lang="en-US" dirty="0"/>
              <a:t>Public transportation</a:t>
            </a:r>
          </a:p>
          <a:p>
            <a:r>
              <a:rPr lang="en-US" dirty="0"/>
              <a:t>Housing</a:t>
            </a:r>
          </a:p>
          <a:p>
            <a:r>
              <a:rPr lang="en-US" dirty="0"/>
              <a:t>Employment</a:t>
            </a:r>
          </a:p>
          <a:p>
            <a:r>
              <a:rPr lang="en-US" dirty="0"/>
              <a:t>Parking</a:t>
            </a:r>
          </a:p>
        </p:txBody>
      </p:sp>
      <p:sp>
        <p:nvSpPr>
          <p:cNvPr id="8" name="Rectangle: Rounded Corners 7">
            <a:extLst>
              <a:ext uri="{FF2B5EF4-FFF2-40B4-BE49-F238E27FC236}">
                <a16:creationId xmlns:a16="http://schemas.microsoft.com/office/drawing/2014/main" id="{25619D25-282E-4C36-8956-631DCC03FE69}"/>
              </a:ext>
            </a:extLst>
          </p:cNvPr>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Potentially dramatic improvements in infrastructure planning and maintenance - Data sharing and integration</a:t>
            </a:r>
          </a:p>
        </p:txBody>
      </p:sp>
    </p:spTree>
    <p:extLst>
      <p:ext uri="{BB962C8B-B14F-4D97-AF65-F5344CB8AC3E}">
        <p14:creationId xmlns:p14="http://schemas.microsoft.com/office/powerpoint/2010/main" val="1729130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Em</a:t>
            </a:r>
            <a:r>
              <a:rPr lang="en-US" dirty="0"/>
              <a:t>ployment</a:t>
            </a:r>
          </a:p>
        </p:txBody>
      </p:sp>
      <p:sp>
        <p:nvSpPr>
          <p:cNvPr id="3" name="Content Placeholder 2"/>
          <p:cNvSpPr>
            <a:spLocks noGrp="1"/>
          </p:cNvSpPr>
          <p:nvPr>
            <p:ph idx="1"/>
          </p:nvPr>
        </p:nvSpPr>
        <p:spPr>
          <a:xfrm>
            <a:off x="838200" y="1570730"/>
            <a:ext cx="5657850" cy="4351338"/>
          </a:xfrm>
        </p:spPr>
        <p:txBody>
          <a:bodyPr>
            <a:normAutofit lnSpcReduction="10000"/>
          </a:bodyPr>
          <a:lstStyle/>
          <a:p>
            <a:r>
              <a:rPr lang="en-US" dirty="0"/>
              <a:t>Massive job displacement/relocation (Millions!):</a:t>
            </a:r>
          </a:p>
          <a:p>
            <a:pPr lvl="1"/>
            <a:r>
              <a:rPr lang="en-US" dirty="0"/>
              <a:t>Drivers of all varieties: truck, taxi, delivery…</a:t>
            </a:r>
          </a:p>
          <a:p>
            <a:pPr lvl="1"/>
            <a:r>
              <a:rPr lang="en-US" dirty="0"/>
              <a:t>Car production jobs, car parts production jobs</a:t>
            </a:r>
          </a:p>
          <a:p>
            <a:pPr lvl="1"/>
            <a:r>
              <a:rPr lang="en-US" dirty="0"/>
              <a:t>Gas station, vehicle repair, and body shop</a:t>
            </a:r>
          </a:p>
          <a:p>
            <a:pPr lvl="1"/>
            <a:r>
              <a:rPr lang="en-US" dirty="0"/>
              <a:t>Police and fire</a:t>
            </a:r>
          </a:p>
          <a:p>
            <a:pPr lvl="1"/>
            <a:r>
              <a:rPr lang="en-US" dirty="0"/>
              <a:t>Health care workers</a:t>
            </a:r>
          </a:p>
          <a:p>
            <a:pPr lvl="1"/>
            <a:r>
              <a:rPr lang="en-US" dirty="0"/>
              <a:t>And so on…</a:t>
            </a:r>
          </a:p>
          <a:p>
            <a:endParaRPr lang="en-US" dirty="0"/>
          </a:p>
        </p:txBody>
      </p:sp>
      <p:pic>
        <p:nvPicPr>
          <p:cNvPr id="5" name="Picture 4">
            <a:extLst>
              <a:ext uri="{FF2B5EF4-FFF2-40B4-BE49-F238E27FC236}">
                <a16:creationId xmlns:a16="http://schemas.microsoft.com/office/drawing/2014/main" id="{3B770FE3-4A21-4A5D-9CCA-3DE2CE31550D}"/>
              </a:ext>
            </a:extLst>
          </p:cNvPr>
          <p:cNvPicPr>
            <a:picLocks noChangeAspect="1"/>
          </p:cNvPicPr>
          <p:nvPr/>
        </p:nvPicPr>
        <p:blipFill>
          <a:blip r:embed="rId2"/>
          <a:stretch>
            <a:fillRect/>
          </a:stretch>
        </p:blipFill>
        <p:spPr>
          <a:xfrm>
            <a:off x="6496050" y="1905000"/>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01100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Par</a:t>
            </a:r>
            <a:r>
              <a:rPr lang="en-US" dirty="0"/>
              <a:t>king</a:t>
            </a:r>
          </a:p>
        </p:txBody>
      </p:sp>
      <p:sp>
        <p:nvSpPr>
          <p:cNvPr id="3" name="Content Placeholder 2"/>
          <p:cNvSpPr>
            <a:spLocks noGrp="1"/>
          </p:cNvSpPr>
          <p:nvPr>
            <p:ph idx="1"/>
          </p:nvPr>
        </p:nvSpPr>
        <p:spPr>
          <a:xfrm>
            <a:off x="838200" y="1570730"/>
            <a:ext cx="6706507" cy="4351338"/>
          </a:xfrm>
        </p:spPr>
        <p:txBody>
          <a:bodyPr>
            <a:normAutofit/>
          </a:bodyPr>
          <a:lstStyle/>
          <a:p>
            <a:r>
              <a:rPr lang="en-US" dirty="0"/>
              <a:t>Greatly reduced demand for parking lots.</a:t>
            </a:r>
          </a:p>
          <a:p>
            <a:r>
              <a:rPr lang="en-US" dirty="0"/>
              <a:t>Service providers will own parking lots in strategic places.</a:t>
            </a:r>
          </a:p>
          <a:p>
            <a:r>
              <a:rPr lang="en-US" dirty="0"/>
              <a:t>Street parking will largely be a thing of the past.</a:t>
            </a:r>
          </a:p>
          <a:p>
            <a:pPr lvl="1"/>
            <a:r>
              <a:rPr lang="en-US" dirty="0"/>
              <a:t>More green space in cities</a:t>
            </a:r>
          </a:p>
          <a:p>
            <a:r>
              <a:rPr lang="en-US" dirty="0"/>
              <a:t>Shopping mall and apartment parking?</a:t>
            </a:r>
          </a:p>
          <a:p>
            <a:pPr lvl="1"/>
            <a:r>
              <a:rPr lang="en-US" dirty="0"/>
              <a:t>Converted to housing?</a:t>
            </a:r>
          </a:p>
        </p:txBody>
      </p:sp>
      <p:pic>
        <p:nvPicPr>
          <p:cNvPr id="5" name="Picture 4">
            <a:extLst>
              <a:ext uri="{FF2B5EF4-FFF2-40B4-BE49-F238E27FC236}">
                <a16:creationId xmlns:a16="http://schemas.microsoft.com/office/drawing/2014/main" id="{8AEB4D98-49ED-4A86-A0A5-3A609A20A129}"/>
              </a:ext>
            </a:extLst>
          </p:cNvPr>
          <p:cNvPicPr>
            <a:picLocks noChangeAspect="1"/>
          </p:cNvPicPr>
          <p:nvPr/>
        </p:nvPicPr>
        <p:blipFill>
          <a:blip r:embed="rId2"/>
          <a:stretch>
            <a:fillRect/>
          </a:stretch>
        </p:blipFill>
        <p:spPr>
          <a:xfrm>
            <a:off x="7544707" y="2406529"/>
            <a:ext cx="3809093" cy="2546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2203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Fre</a:t>
            </a:r>
            <a:r>
              <a:rPr lang="en-US" dirty="0"/>
              <a:t>eing Up Urban Space from Parking</a:t>
            </a:r>
          </a:p>
        </p:txBody>
      </p:sp>
      <p:sp>
        <p:nvSpPr>
          <p:cNvPr id="3" name="Content Placeholder 2"/>
          <p:cNvSpPr>
            <a:spLocks noGrp="1"/>
          </p:cNvSpPr>
          <p:nvPr>
            <p:ph idx="1"/>
          </p:nvPr>
        </p:nvSpPr>
        <p:spPr/>
        <p:txBody>
          <a:bodyPr/>
          <a:lstStyle/>
          <a:p>
            <a:r>
              <a:rPr lang="en-US" dirty="0"/>
              <a:t>Los Angeles:  14% of incorporated land area</a:t>
            </a:r>
          </a:p>
          <a:p>
            <a:pPr lvl="1"/>
            <a:r>
              <a:rPr lang="en-US" dirty="0"/>
              <a:t>200 Square miles</a:t>
            </a:r>
          </a:p>
          <a:p>
            <a:r>
              <a:rPr lang="en-US" dirty="0"/>
              <a:t>San Francisco: 275,450 on-street parking spaces</a:t>
            </a:r>
          </a:p>
          <a:p>
            <a:pPr lvl="1"/>
            <a:r>
              <a:rPr lang="en-US" dirty="0"/>
              <a:t>Enough to parallel-park a line of cars 60 miles longer than California’s entire 840-mile coastline</a:t>
            </a:r>
          </a:p>
          <a:p>
            <a:r>
              <a:rPr lang="en-US" dirty="0"/>
              <a:t>Nationwide: (estimate) 500 million spaces</a:t>
            </a:r>
          </a:p>
          <a:p>
            <a:pPr lvl="1"/>
            <a:r>
              <a:rPr lang="en-US" dirty="0"/>
              <a:t>That’s larger than Delaware and Rhode Island combined.</a:t>
            </a:r>
          </a:p>
          <a:p>
            <a:pPr lvl="1"/>
            <a:r>
              <a:rPr lang="en-US" dirty="0"/>
              <a:t>Could be as many as 2 billion (add in Connecticut and Vermont).</a:t>
            </a:r>
          </a:p>
        </p:txBody>
      </p:sp>
      <p:sp>
        <p:nvSpPr>
          <p:cNvPr id="4" name="Slide Number Placeholder 3"/>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40451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Su</a:t>
            </a:r>
            <a:r>
              <a:rPr lang="en-US" dirty="0"/>
              <a:t>mmary of Change</a:t>
            </a:r>
          </a:p>
        </p:txBody>
      </p:sp>
      <p:sp>
        <p:nvSpPr>
          <p:cNvPr id="3" name="Content Placeholder 2"/>
          <p:cNvSpPr>
            <a:spLocks noGrp="1"/>
          </p:cNvSpPr>
          <p:nvPr>
            <p:ph idx="1"/>
          </p:nvPr>
        </p:nvSpPr>
        <p:spPr>
          <a:xfrm>
            <a:off x="838200" y="1094282"/>
            <a:ext cx="10515600" cy="4827786"/>
          </a:xfrm>
        </p:spPr>
        <p:txBody>
          <a:bodyPr>
            <a:normAutofit/>
          </a:bodyPr>
          <a:lstStyle/>
          <a:p>
            <a:pPr>
              <a:spcAft>
                <a:spcPts val="500"/>
              </a:spcAft>
            </a:pPr>
            <a:r>
              <a:rPr lang="en-US" dirty="0"/>
              <a:t>Massive </a:t>
            </a:r>
            <a:r>
              <a:rPr lang="en-US" b="1" dirty="0"/>
              <a:t>employment</a:t>
            </a:r>
            <a:r>
              <a:rPr lang="en-US" dirty="0"/>
              <a:t> upheaval.</a:t>
            </a:r>
          </a:p>
          <a:p>
            <a:pPr>
              <a:spcAft>
                <a:spcPts val="500"/>
              </a:spcAft>
            </a:pPr>
            <a:r>
              <a:rPr lang="en-US" dirty="0"/>
              <a:t>Local government </a:t>
            </a:r>
            <a:r>
              <a:rPr lang="en-US" b="1" dirty="0"/>
              <a:t>finances</a:t>
            </a:r>
            <a:r>
              <a:rPr lang="en-US" dirty="0"/>
              <a:t> will look very different.</a:t>
            </a:r>
          </a:p>
          <a:p>
            <a:pPr>
              <a:spcAft>
                <a:spcPts val="500"/>
              </a:spcAft>
            </a:pPr>
            <a:r>
              <a:rPr lang="en-US" b="1" dirty="0"/>
              <a:t>Housing</a:t>
            </a:r>
            <a:r>
              <a:rPr lang="en-US" dirty="0"/>
              <a:t> will be easier to build and more plentiful.</a:t>
            </a:r>
          </a:p>
          <a:p>
            <a:pPr>
              <a:spcAft>
                <a:spcPts val="500"/>
              </a:spcAft>
            </a:pPr>
            <a:r>
              <a:rPr lang="en-US" b="1" dirty="0"/>
              <a:t>Parking</a:t>
            </a:r>
            <a:r>
              <a:rPr lang="en-US" dirty="0"/>
              <a:t> conversions will be commonplace.</a:t>
            </a:r>
          </a:p>
          <a:p>
            <a:pPr>
              <a:spcAft>
                <a:spcPts val="500"/>
              </a:spcAft>
            </a:pPr>
            <a:r>
              <a:rPr lang="en-US" dirty="0"/>
              <a:t>Demand for </a:t>
            </a:r>
            <a:r>
              <a:rPr lang="en-US" b="1" dirty="0"/>
              <a:t>transportation infrastructure </a:t>
            </a:r>
            <a:r>
              <a:rPr lang="en-US" dirty="0"/>
              <a:t>will likely decline.</a:t>
            </a:r>
          </a:p>
          <a:p>
            <a:pPr lvl="1">
              <a:spcAft>
                <a:spcPts val="500"/>
              </a:spcAft>
            </a:pPr>
            <a:r>
              <a:rPr lang="en-US" dirty="0"/>
              <a:t>Transportation infrastructure technology will be a booming business.</a:t>
            </a:r>
          </a:p>
          <a:p>
            <a:pPr>
              <a:spcAft>
                <a:spcPts val="500"/>
              </a:spcAft>
            </a:pPr>
            <a:r>
              <a:rPr lang="en-US" dirty="0"/>
              <a:t>Demand for </a:t>
            </a:r>
            <a:r>
              <a:rPr lang="en-US" b="1" dirty="0"/>
              <a:t>public transportation </a:t>
            </a:r>
            <a:r>
              <a:rPr lang="en-US" dirty="0"/>
              <a:t>may well decline.</a:t>
            </a:r>
          </a:p>
          <a:p>
            <a:pPr>
              <a:spcAft>
                <a:spcPts val="500"/>
              </a:spcAft>
            </a:pPr>
            <a:r>
              <a:rPr lang="en-US" dirty="0"/>
              <a:t>Coming likely sooner rather than later!</a:t>
            </a:r>
          </a:p>
        </p:txBody>
      </p:sp>
    </p:spTree>
    <p:extLst>
      <p:ext uri="{BB962C8B-B14F-4D97-AF65-F5344CB8AC3E}">
        <p14:creationId xmlns:p14="http://schemas.microsoft.com/office/powerpoint/2010/main" val="262262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51581"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endParaRPr lang="en-US" dirty="0"/>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27</a:t>
            </a:fld>
            <a:endParaRPr lang="en-GB" dirty="0"/>
          </a:p>
        </p:txBody>
      </p:sp>
    </p:spTree>
    <p:extLst>
      <p:ext uri="{BB962C8B-B14F-4D97-AF65-F5344CB8AC3E}">
        <p14:creationId xmlns:p14="http://schemas.microsoft.com/office/powerpoint/2010/main" val="418913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640+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a:t>
            </a:r>
            <a:r>
              <a:rPr lang="en-US"/>
              <a:t>: 48 </a:t>
            </a:r>
            <a:r>
              <a:rPr lang="en-US" dirty="0"/>
              <a:t>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762843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Minimum Wage</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The U.S. Economy</a:t>
            </a:r>
          </a:p>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460330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authored by:</a:t>
            </a:r>
          </a:p>
          <a:p>
            <a:pPr lvl="1"/>
            <a:r>
              <a:rPr lang="en-US" dirty="0"/>
              <a:t>Jon </a:t>
            </a:r>
            <a:r>
              <a:rPr lang="en-US" dirty="0" err="1"/>
              <a:t>Haveman</a:t>
            </a:r>
            <a:r>
              <a:rPr lang="en-US" dirty="0"/>
              <a:t>, NEED</a:t>
            </a:r>
          </a:p>
          <a:p>
            <a:r>
              <a:rPr lang="en-US" dirty="0"/>
              <a:t>This slide deck was reviewed by:</a:t>
            </a:r>
          </a:p>
          <a:p>
            <a:pPr lvl="1"/>
            <a:r>
              <a:rPr lang="en-US" dirty="0"/>
              <a:t>Ronald Fisher, Michigan State University</a:t>
            </a:r>
          </a:p>
          <a:p>
            <a:pPr lvl="1"/>
            <a:r>
              <a:rPr lang="en-US" dirty="0"/>
              <a:t>William F. Fox, University of Tennessee, Knoxville</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5370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90" y="0"/>
            <a:ext cx="10515600" cy="1325563"/>
          </a:xfrm>
        </p:spPr>
        <p:txBody>
          <a:bodyPr/>
          <a:lstStyle/>
          <a:p>
            <a:r>
              <a:rPr lang="en-US" dirty="0">
                <a:solidFill>
                  <a:schemeClr val="bg1"/>
                </a:solidFill>
              </a:rPr>
              <a:t>Out</a:t>
            </a:r>
            <a:r>
              <a:rPr lang="en-US" dirty="0"/>
              <a:t>line</a:t>
            </a:r>
          </a:p>
        </p:txBody>
      </p:sp>
      <p:sp>
        <p:nvSpPr>
          <p:cNvPr id="3" name="Content Placeholder 2"/>
          <p:cNvSpPr>
            <a:spLocks noGrp="1"/>
          </p:cNvSpPr>
          <p:nvPr>
            <p:ph idx="1"/>
          </p:nvPr>
        </p:nvSpPr>
        <p:spPr>
          <a:xfrm>
            <a:off x="1614926" y="1245268"/>
            <a:ext cx="8566490" cy="4367463"/>
          </a:xfrm>
          <a:solidFill>
            <a:schemeClr val="bg1"/>
          </a:solidFill>
          <a:ln w="12700">
            <a:solidFill>
              <a:srgbClr val="0C4C88"/>
            </a:solidFill>
            <a:prstDash val="sysDot"/>
          </a:ln>
        </p:spPr>
        <p:txBody>
          <a:bodyPr>
            <a:normAutofit/>
          </a:bodyPr>
          <a:lstStyle/>
          <a:p>
            <a:pPr marL="914400" indent="-274320">
              <a:lnSpc>
                <a:spcPct val="100000"/>
              </a:lnSpc>
              <a:spcBef>
                <a:spcPts val="0"/>
              </a:spcBef>
            </a:pPr>
            <a:r>
              <a:rPr lang="en-US" dirty="0"/>
              <a:t>Where does the AV path lead?</a:t>
            </a:r>
          </a:p>
          <a:p>
            <a:pPr marL="914400" indent="-274320">
              <a:lnSpc>
                <a:spcPct val="100000"/>
              </a:lnSpc>
              <a:spcBef>
                <a:spcPts val="0"/>
              </a:spcBef>
            </a:pPr>
            <a:endParaRPr lang="en-US" dirty="0"/>
          </a:p>
          <a:p>
            <a:pPr marL="914400" indent="-274320">
              <a:lnSpc>
                <a:spcPct val="100000"/>
              </a:lnSpc>
              <a:spcBef>
                <a:spcPts val="0"/>
              </a:spcBef>
            </a:pPr>
            <a:r>
              <a:rPr lang="en-US" dirty="0"/>
              <a:t>Transition</a:t>
            </a:r>
          </a:p>
          <a:p>
            <a:pPr marL="914400" indent="-274320">
              <a:lnSpc>
                <a:spcPct val="100000"/>
              </a:lnSpc>
              <a:spcBef>
                <a:spcPts val="0"/>
              </a:spcBef>
            </a:pPr>
            <a:endParaRPr lang="en-US" dirty="0"/>
          </a:p>
          <a:p>
            <a:pPr marL="914400" indent="-274320">
              <a:lnSpc>
                <a:spcPct val="100000"/>
              </a:lnSpc>
              <a:spcBef>
                <a:spcPts val="0"/>
              </a:spcBef>
            </a:pPr>
            <a:r>
              <a:rPr lang="en-US" dirty="0"/>
              <a:t>Policy/Planning Issues</a:t>
            </a:r>
          </a:p>
          <a:p>
            <a:pPr marL="914400" indent="-274320">
              <a:lnSpc>
                <a:spcPct val="100000"/>
              </a:lnSpc>
              <a:spcBef>
                <a:spcPts val="0"/>
              </a:spcBef>
            </a:pPr>
            <a:endParaRPr lang="en-US" dirty="0"/>
          </a:p>
          <a:p>
            <a:pPr marL="914400" indent="-274320">
              <a:lnSpc>
                <a:spcPct val="100000"/>
              </a:lnSpc>
              <a:spcBef>
                <a:spcPts val="0"/>
              </a:spcBef>
            </a:pPr>
            <a:r>
              <a:rPr lang="en-US" dirty="0"/>
              <a:t>Major Economic/Development Changes</a:t>
            </a:r>
          </a:p>
        </p:txBody>
      </p:sp>
    </p:spTree>
    <p:extLst>
      <p:ext uri="{BB962C8B-B14F-4D97-AF65-F5344CB8AC3E}">
        <p14:creationId xmlns:p14="http://schemas.microsoft.com/office/powerpoint/2010/main" val="2257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AA6A5-3B5E-F649-9DAB-F5CED8468322}"/>
              </a:ext>
            </a:extLst>
          </p:cNvPr>
          <p:cNvSpPr>
            <a:spLocks noGrp="1"/>
          </p:cNvSpPr>
          <p:nvPr>
            <p:ph type="title"/>
          </p:nvPr>
        </p:nvSpPr>
        <p:spPr>
          <a:xfrm>
            <a:off x="646176" y="0"/>
            <a:ext cx="10515600" cy="1325563"/>
          </a:xfrm>
        </p:spPr>
        <p:txBody>
          <a:bodyPr/>
          <a:lstStyle/>
          <a:p>
            <a:r>
              <a:rPr lang="en-US" dirty="0">
                <a:solidFill>
                  <a:schemeClr val="bg1"/>
                </a:solidFill>
              </a:rPr>
              <a:t> Aut</a:t>
            </a:r>
            <a:r>
              <a:rPr lang="en-US" dirty="0"/>
              <a:t>onomous Taxonomy</a:t>
            </a:r>
          </a:p>
        </p:txBody>
      </p:sp>
      <p:sp>
        <p:nvSpPr>
          <p:cNvPr id="4" name="Slide Number Placeholder 3">
            <a:extLst>
              <a:ext uri="{FF2B5EF4-FFF2-40B4-BE49-F238E27FC236}">
                <a16:creationId xmlns:a16="http://schemas.microsoft.com/office/drawing/2014/main" id="{83C7B291-3102-AC4B-BDBA-F95172BFAF61}"/>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5" name="Content Placeholder 3">
            <a:extLst>
              <a:ext uri="{FF2B5EF4-FFF2-40B4-BE49-F238E27FC236}">
                <a16:creationId xmlns:a16="http://schemas.microsoft.com/office/drawing/2014/main" id="{619E45F5-CF86-DE46-A1F6-1E0ED34CAB49}"/>
              </a:ext>
            </a:extLst>
          </p:cNvPr>
          <p:cNvPicPr>
            <a:picLocks noChangeAspect="1"/>
          </p:cNvPicPr>
          <p:nvPr/>
        </p:nvPicPr>
        <p:blipFill>
          <a:blip r:embed="rId2"/>
          <a:stretch>
            <a:fillRect/>
          </a:stretch>
        </p:blipFill>
        <p:spPr>
          <a:xfrm>
            <a:off x="6200653" y="147325"/>
            <a:ext cx="3748638" cy="6265195"/>
          </a:xfrm>
          <a:prstGeom prst="rect">
            <a:avLst/>
          </a:prstGeom>
        </p:spPr>
      </p:pic>
      <p:pic>
        <p:nvPicPr>
          <p:cNvPr id="3" name="Picture 2">
            <a:extLst>
              <a:ext uri="{FF2B5EF4-FFF2-40B4-BE49-F238E27FC236}">
                <a16:creationId xmlns:a16="http://schemas.microsoft.com/office/drawing/2014/main" id="{28C9B42D-DDC6-1742-935C-477C79BDDB6D}"/>
              </a:ext>
            </a:extLst>
          </p:cNvPr>
          <p:cNvPicPr>
            <a:picLocks noChangeAspect="1"/>
          </p:cNvPicPr>
          <p:nvPr/>
        </p:nvPicPr>
        <p:blipFill>
          <a:blip r:embed="rId3"/>
          <a:stretch>
            <a:fillRect/>
          </a:stretch>
        </p:blipFill>
        <p:spPr>
          <a:xfrm>
            <a:off x="2706029" y="3770041"/>
            <a:ext cx="1929092" cy="1617948"/>
          </a:xfrm>
          <a:prstGeom prst="rect">
            <a:avLst/>
          </a:prstGeom>
        </p:spPr>
      </p:pic>
      <p:pic>
        <p:nvPicPr>
          <p:cNvPr id="9" name="Picture 8">
            <a:extLst>
              <a:ext uri="{FF2B5EF4-FFF2-40B4-BE49-F238E27FC236}">
                <a16:creationId xmlns:a16="http://schemas.microsoft.com/office/drawing/2014/main" id="{F6194AE1-9BFB-2340-A91C-C005B6615890}"/>
              </a:ext>
            </a:extLst>
          </p:cNvPr>
          <p:cNvPicPr>
            <a:picLocks noChangeAspect="1"/>
          </p:cNvPicPr>
          <p:nvPr/>
        </p:nvPicPr>
        <p:blipFill>
          <a:blip r:embed="rId4"/>
          <a:stretch>
            <a:fillRect/>
          </a:stretch>
        </p:blipFill>
        <p:spPr>
          <a:xfrm>
            <a:off x="4944476" y="4064665"/>
            <a:ext cx="1358900" cy="1028700"/>
          </a:xfrm>
          <a:prstGeom prst="rect">
            <a:avLst/>
          </a:prstGeom>
        </p:spPr>
      </p:pic>
    </p:spTree>
    <p:extLst>
      <p:ext uri="{BB962C8B-B14F-4D97-AF65-F5344CB8AC3E}">
        <p14:creationId xmlns:p14="http://schemas.microsoft.com/office/powerpoint/2010/main" val="214294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4" y="0"/>
            <a:ext cx="10515600" cy="1325563"/>
          </a:xfrm>
        </p:spPr>
        <p:txBody>
          <a:bodyPr/>
          <a:lstStyle/>
          <a:p>
            <a:r>
              <a:rPr lang="en-US" dirty="0">
                <a:solidFill>
                  <a:schemeClr val="bg1"/>
                </a:solidFill>
              </a:rPr>
              <a:t>Gro</a:t>
            </a:r>
            <a:r>
              <a:rPr lang="en-US" dirty="0"/>
              <a:t>wth Path</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476849"/>
            <a:ext cx="8229600" cy="4021546"/>
          </a:xfrm>
        </p:spPr>
      </p:pic>
      <p:sp>
        <p:nvSpPr>
          <p:cNvPr id="5" name="TextBox 4"/>
          <p:cNvSpPr txBox="1"/>
          <p:nvPr/>
        </p:nvSpPr>
        <p:spPr>
          <a:xfrm>
            <a:off x="1981201" y="5596501"/>
            <a:ext cx="1544975" cy="276999"/>
          </a:xfrm>
          <a:prstGeom prst="rect">
            <a:avLst/>
          </a:prstGeom>
          <a:noFill/>
        </p:spPr>
        <p:txBody>
          <a:bodyPr wrap="none" rtlCol="0">
            <a:spAutoFit/>
          </a:bodyPr>
          <a:lstStyle/>
          <a:p>
            <a:r>
              <a:rPr lang="en-US" sz="1200" dirty="0"/>
              <a:t>McKinsey &amp; Company</a:t>
            </a:r>
          </a:p>
        </p:txBody>
      </p:sp>
    </p:spTree>
    <p:extLst>
      <p:ext uri="{BB962C8B-B14F-4D97-AF65-F5344CB8AC3E}">
        <p14:creationId xmlns:p14="http://schemas.microsoft.com/office/powerpoint/2010/main" val="166950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2" y="216007"/>
            <a:ext cx="10515600" cy="1325563"/>
          </a:xfrm>
        </p:spPr>
        <p:txBody>
          <a:bodyPr>
            <a:normAutofit fontScale="90000"/>
          </a:bodyPr>
          <a:lstStyle/>
          <a:p>
            <a:r>
              <a:rPr lang="en-US" dirty="0">
                <a:solidFill>
                  <a:schemeClr val="bg1"/>
                </a:solidFill>
              </a:rPr>
              <a:t>40+ </a:t>
            </a:r>
            <a:r>
              <a:rPr lang="en-US" dirty="0"/>
              <a:t>Corporations Working On Autonomous Vehicles</a:t>
            </a:r>
          </a:p>
        </p:txBody>
      </p:sp>
      <p:sp>
        <p:nvSpPr>
          <p:cNvPr id="4" name="Slide Number Placeholder 3"/>
          <p:cNvSpPr>
            <a:spLocks noGrp="1"/>
          </p:cNvSpPr>
          <p:nvPr>
            <p:ph type="sldNum" sz="quarter" idx="12"/>
          </p:nvPr>
        </p:nvSpPr>
        <p:spPr/>
        <p:txBody>
          <a:bodyPr/>
          <a:lstStyle/>
          <a:p>
            <a:fld id="{D9F085D5-EC86-4F6A-B501-C1359CB39116}" type="slidenum">
              <a:rPr lang="en-GB" smtClean="0"/>
              <a:t>9</a:t>
            </a:fld>
            <a:endParaRPr lang="en-GB"/>
          </a:p>
        </p:txBody>
      </p:sp>
      <p:pic>
        <p:nvPicPr>
          <p:cNvPr id="6" name="Picture 5" descr="amaz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377" y="12544799"/>
            <a:ext cx="3530123" cy="1249664"/>
          </a:xfrm>
          <a:prstGeom prst="rect">
            <a:avLst/>
          </a:prstGeom>
        </p:spPr>
      </p:pic>
      <p:pic>
        <p:nvPicPr>
          <p:cNvPr id="7" name="Picture 6" descr="ap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746" y="2083383"/>
            <a:ext cx="1512910" cy="1512910"/>
          </a:xfrm>
          <a:prstGeom prst="rect">
            <a:avLst/>
          </a:prstGeom>
        </p:spPr>
      </p:pic>
      <p:pic>
        <p:nvPicPr>
          <p:cNvPr id="8" name="Picture 7" descr="aptiv-1024x23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4735" y="-2024994"/>
            <a:ext cx="5185420" cy="1169758"/>
          </a:xfrm>
          <a:prstGeom prst="rect">
            <a:avLst/>
          </a:prstGeom>
        </p:spPr>
      </p:pic>
      <p:pic>
        <p:nvPicPr>
          <p:cNvPr id="9" name="Picture 8" descr="Audi-1024x70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481" y="-1841716"/>
            <a:ext cx="5357719" cy="3683432"/>
          </a:xfrm>
          <a:prstGeom prst="rect">
            <a:avLst/>
          </a:prstGeom>
        </p:spPr>
      </p:pic>
      <p:pic>
        <p:nvPicPr>
          <p:cNvPr id="10" name="Picture 9" descr="baidu.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1086" y="-6808647"/>
            <a:ext cx="5200854" cy="1778692"/>
          </a:xfrm>
          <a:prstGeom prst="rect">
            <a:avLst/>
          </a:prstGeom>
        </p:spPr>
      </p:pic>
      <p:pic>
        <p:nvPicPr>
          <p:cNvPr id="11" name="Picture 10" descr="bmwintelmobiley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7120" y="-3380846"/>
            <a:ext cx="5035628" cy="1233729"/>
          </a:xfrm>
          <a:prstGeom prst="rect">
            <a:avLst/>
          </a:prstGeom>
        </p:spPr>
      </p:pic>
      <p:pic>
        <p:nvPicPr>
          <p:cNvPr id="12" name="Picture 11" descr="bosch.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6085" y="-3828534"/>
            <a:ext cx="7124648" cy="1681417"/>
          </a:xfrm>
          <a:prstGeom prst="rect">
            <a:avLst/>
          </a:prstGeom>
        </p:spPr>
      </p:pic>
      <p:pic>
        <p:nvPicPr>
          <p:cNvPr id="13" name="Picture 12" descr="cisco-1024x541.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07037" y="-6980960"/>
            <a:ext cx="5035627" cy="2660424"/>
          </a:xfrm>
          <a:prstGeom prst="rect">
            <a:avLst/>
          </a:prstGeom>
        </p:spPr>
      </p:pic>
      <p:pic>
        <p:nvPicPr>
          <p:cNvPr id="14" name="Picture 13" descr="continental-1024x315.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19890" y="-6372230"/>
            <a:ext cx="6963419" cy="2142068"/>
          </a:xfrm>
          <a:prstGeom prst="rect">
            <a:avLst/>
          </a:prstGeom>
        </p:spPr>
      </p:pic>
      <p:pic>
        <p:nvPicPr>
          <p:cNvPr id="15" name="Picture 14" descr="daimler.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366983" y="926703"/>
            <a:ext cx="5219607" cy="2494972"/>
          </a:xfrm>
          <a:prstGeom prst="rect">
            <a:avLst/>
          </a:prstGeom>
        </p:spPr>
      </p:pic>
      <p:pic>
        <p:nvPicPr>
          <p:cNvPr id="16" name="Picture 15" descr="didi.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94057" y="7421531"/>
            <a:ext cx="3189252" cy="1033318"/>
          </a:xfrm>
          <a:prstGeom prst="rect">
            <a:avLst/>
          </a:prstGeom>
        </p:spPr>
      </p:pic>
      <p:pic>
        <p:nvPicPr>
          <p:cNvPr id="17" name="Picture 16" descr="ford-1024x576.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322928" y="11259745"/>
            <a:ext cx="4807203" cy="2704052"/>
          </a:xfrm>
          <a:prstGeom prst="rect">
            <a:avLst/>
          </a:prstGeom>
        </p:spPr>
      </p:pic>
      <p:pic>
        <p:nvPicPr>
          <p:cNvPr id="18" name="Picture 17" descr="gmlyft.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99696" y="4126877"/>
            <a:ext cx="4263662" cy="1816320"/>
          </a:xfrm>
          <a:prstGeom prst="rect">
            <a:avLst/>
          </a:prstGeom>
        </p:spPr>
      </p:pic>
      <p:pic>
        <p:nvPicPr>
          <p:cNvPr id="19" name="Picture 18" descr="honda.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18919" y="-6372230"/>
            <a:ext cx="5105981" cy="3436325"/>
          </a:xfrm>
          <a:prstGeom prst="rect">
            <a:avLst/>
          </a:prstGeom>
        </p:spPr>
      </p:pic>
      <p:pic>
        <p:nvPicPr>
          <p:cNvPr id="20" name="Picture 19" descr="huawei-365x365.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709471" y="6575956"/>
            <a:ext cx="1756770" cy="1756770"/>
          </a:xfrm>
          <a:prstGeom prst="rect">
            <a:avLst/>
          </a:prstGeom>
        </p:spPr>
      </p:pic>
      <p:pic>
        <p:nvPicPr>
          <p:cNvPr id="21" name="Picture 20" descr="hyundai-1024x614.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30659" y="1204870"/>
            <a:ext cx="5239891" cy="3141888"/>
          </a:xfrm>
          <a:prstGeom prst="rect">
            <a:avLst/>
          </a:prstGeom>
        </p:spPr>
      </p:pic>
      <p:pic>
        <p:nvPicPr>
          <p:cNvPr id="22" name="Picture 21" descr="jaguar-landrover.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60746" y="9171088"/>
            <a:ext cx="6767592" cy="2402495"/>
          </a:xfrm>
          <a:prstGeom prst="rect">
            <a:avLst/>
          </a:prstGeom>
        </p:spPr>
      </p:pic>
      <p:pic>
        <p:nvPicPr>
          <p:cNvPr id="23" name="Picture 22" descr="microsoft.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874261" y="6230226"/>
            <a:ext cx="2992227" cy="3683432"/>
          </a:xfrm>
          <a:prstGeom prst="rect">
            <a:avLst/>
          </a:prstGeom>
        </p:spPr>
      </p:pic>
      <p:pic>
        <p:nvPicPr>
          <p:cNvPr id="24" name="Picture 23" descr="nissanrenault.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437445" y="7487688"/>
            <a:ext cx="4073707" cy="1767989"/>
          </a:xfrm>
          <a:prstGeom prst="rect">
            <a:avLst/>
          </a:prstGeom>
        </p:spPr>
      </p:pic>
      <p:pic>
        <p:nvPicPr>
          <p:cNvPr id="25" name="Picture 24" descr="tesla-1024x407.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346254" y="4012702"/>
            <a:ext cx="4263662" cy="1694639"/>
          </a:xfrm>
          <a:prstGeom prst="rect">
            <a:avLst/>
          </a:prstGeom>
        </p:spPr>
      </p:pic>
      <p:pic>
        <p:nvPicPr>
          <p:cNvPr id="26" name="Picture 25" descr="toyota-1024x837.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flipH="1">
            <a:off x="14708373" y="4338943"/>
            <a:ext cx="1810546" cy="1479909"/>
          </a:xfrm>
          <a:prstGeom prst="rect">
            <a:avLst/>
          </a:prstGeom>
        </p:spPr>
      </p:pic>
      <p:pic>
        <p:nvPicPr>
          <p:cNvPr id="27" name="Picture 26" descr="uber-1024x683.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967120" y="2083383"/>
            <a:ext cx="2883716" cy="1923416"/>
          </a:xfrm>
          <a:prstGeom prst="rect">
            <a:avLst/>
          </a:prstGeom>
        </p:spPr>
      </p:pic>
      <p:pic>
        <p:nvPicPr>
          <p:cNvPr id="28" name="Picture 27" descr="valeo-1024x447.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667502" y="-5919301"/>
            <a:ext cx="4040871" cy="1763935"/>
          </a:xfrm>
          <a:prstGeom prst="rect">
            <a:avLst/>
          </a:prstGeom>
        </p:spPr>
      </p:pic>
      <p:pic>
        <p:nvPicPr>
          <p:cNvPr id="29" name="Picture 28" descr="volkswagen.jp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7173801" y="7827120"/>
            <a:ext cx="1743816" cy="1778692"/>
          </a:xfrm>
          <a:prstGeom prst="rect">
            <a:avLst/>
          </a:prstGeom>
        </p:spPr>
      </p:pic>
      <p:pic>
        <p:nvPicPr>
          <p:cNvPr id="30" name="Picture 29" descr="volvo-1024x990.jp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8045709" y="3596293"/>
            <a:ext cx="1989472" cy="1923415"/>
          </a:xfrm>
          <a:prstGeom prst="rect">
            <a:avLst/>
          </a:prstGeom>
        </p:spPr>
      </p:pic>
      <p:pic>
        <p:nvPicPr>
          <p:cNvPr id="31" name="Picture 30" descr="waymo-1024x662.jp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346254" y="2275201"/>
            <a:ext cx="2521066" cy="1629830"/>
          </a:xfrm>
          <a:prstGeom prst="rect">
            <a:avLst/>
          </a:prstGeom>
        </p:spPr>
      </p:pic>
      <p:pic>
        <p:nvPicPr>
          <p:cNvPr id="32" name="Picture 31" descr="yutong-1024x604.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337791" y="8204238"/>
            <a:ext cx="2247963" cy="1325947"/>
          </a:xfrm>
          <a:prstGeom prst="rect">
            <a:avLst/>
          </a:prstGeom>
        </p:spPr>
      </p:pic>
    </p:spTree>
    <p:extLst>
      <p:ext uri="{BB962C8B-B14F-4D97-AF65-F5344CB8AC3E}">
        <p14:creationId xmlns:p14="http://schemas.microsoft.com/office/powerpoint/2010/main" val="296631730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20789</TotalTime>
  <Words>1269</Words>
  <Application>Microsoft Macintosh PowerPoint</Application>
  <PresentationFormat>Widescreen</PresentationFormat>
  <Paragraphs>233</Paragraphs>
  <Slides>27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Courier New</vt:lpstr>
      <vt:lpstr>Roboto Condensed</vt:lpstr>
      <vt:lpstr>Wingdings</vt:lpstr>
      <vt:lpstr>Custom Design</vt:lpstr>
      <vt:lpstr>Oatmeal Club, Bainbridge Island, WA  Driving Change – Autonomous Vehicles’ Big Impact</vt:lpstr>
      <vt:lpstr> National Economic Education Delegation</vt:lpstr>
      <vt:lpstr>Who Are We?</vt:lpstr>
      <vt:lpstr> Available NEED Topics Include:</vt:lpstr>
      <vt:lpstr>Credits and Disclaimer</vt:lpstr>
      <vt:lpstr>Outline</vt:lpstr>
      <vt:lpstr> Autonomous Taxonomy</vt:lpstr>
      <vt:lpstr>Growth Path</vt:lpstr>
      <vt:lpstr>40+ Corporations Working On Autonomous Vehicles</vt:lpstr>
      <vt:lpstr>WHEN? What is possible?</vt:lpstr>
      <vt:lpstr>What will the future look like?</vt:lpstr>
      <vt:lpstr>This:</vt:lpstr>
      <vt:lpstr>But, will it be:</vt:lpstr>
      <vt:lpstr>Hell</vt:lpstr>
      <vt:lpstr>Two Adults and a Child: Morning Miles</vt:lpstr>
      <vt:lpstr>Heaven</vt:lpstr>
      <vt:lpstr>Why is this Heaven?</vt:lpstr>
      <vt:lpstr>Economics Drives Transition: Private</vt:lpstr>
      <vt:lpstr>Economics Drives Transition: Public</vt:lpstr>
      <vt:lpstr>Encourage Change</vt:lpstr>
      <vt:lpstr>Environment</vt:lpstr>
      <vt:lpstr>What Changes Will This Bring?</vt:lpstr>
      <vt:lpstr>Employment</vt:lpstr>
      <vt:lpstr>Parking</vt:lpstr>
      <vt:lpstr>Freeing Up Urban Space from Parking</vt:lpstr>
      <vt:lpstr> Summary of Change</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265</cp:revision>
  <cp:lastPrinted>2021-05-26T15:23:02Z</cp:lastPrinted>
  <dcterms:created xsi:type="dcterms:W3CDTF">2017-05-03T22:30:38Z</dcterms:created>
  <dcterms:modified xsi:type="dcterms:W3CDTF">2022-01-06T15:51:41Z</dcterms:modified>
</cp:coreProperties>
</file>