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1"/>
  </p:sldMasterIdLst>
  <p:notesMasterIdLst>
    <p:notesMasterId r:id="rId77"/>
  </p:notesMasterIdLst>
  <p:sldIdLst>
    <p:sldId id="4771" r:id="rId2"/>
    <p:sldId id="4669" r:id="rId3"/>
    <p:sldId id="4772" r:id="rId4"/>
    <p:sldId id="4773" r:id="rId5"/>
    <p:sldId id="974" r:id="rId6"/>
    <p:sldId id="327" r:id="rId7"/>
    <p:sldId id="1059" r:id="rId8"/>
    <p:sldId id="4543" r:id="rId9"/>
    <p:sldId id="4544" r:id="rId10"/>
    <p:sldId id="4557" r:id="rId11"/>
    <p:sldId id="1130" r:id="rId12"/>
    <p:sldId id="4537" r:id="rId13"/>
    <p:sldId id="4538" r:id="rId14"/>
    <p:sldId id="4539" r:id="rId15"/>
    <p:sldId id="4540" r:id="rId16"/>
    <p:sldId id="4542" r:id="rId17"/>
    <p:sldId id="1060" r:id="rId18"/>
    <p:sldId id="1101" r:id="rId19"/>
    <p:sldId id="4106" r:id="rId20"/>
    <p:sldId id="1093" r:id="rId21"/>
    <p:sldId id="1103" r:id="rId22"/>
    <p:sldId id="1105" r:id="rId23"/>
    <p:sldId id="1122" r:id="rId24"/>
    <p:sldId id="1125" r:id="rId25"/>
    <p:sldId id="4774" r:id="rId26"/>
    <p:sldId id="4775" r:id="rId27"/>
    <p:sldId id="4545" r:id="rId28"/>
    <p:sldId id="4548" r:id="rId29"/>
    <p:sldId id="4101" r:id="rId30"/>
    <p:sldId id="1123" r:id="rId31"/>
    <p:sldId id="4102" r:id="rId32"/>
    <p:sldId id="4103" r:id="rId33"/>
    <p:sldId id="1061" r:id="rId34"/>
    <p:sldId id="1062" r:id="rId35"/>
    <p:sldId id="1076" r:id="rId36"/>
    <p:sldId id="1077" r:id="rId37"/>
    <p:sldId id="1116" r:id="rId38"/>
    <p:sldId id="1075" r:id="rId39"/>
    <p:sldId id="4108" r:id="rId40"/>
    <p:sldId id="1063" r:id="rId41"/>
    <p:sldId id="4321" r:id="rId42"/>
    <p:sldId id="4776" r:id="rId43"/>
    <p:sldId id="1109" r:id="rId44"/>
    <p:sldId id="4546" r:id="rId45"/>
    <p:sldId id="1110" r:id="rId46"/>
    <p:sldId id="1067" r:id="rId47"/>
    <p:sldId id="1068" r:id="rId48"/>
    <p:sldId id="1069" r:id="rId49"/>
    <p:sldId id="1070" r:id="rId50"/>
    <p:sldId id="1098" r:id="rId51"/>
    <p:sldId id="1111" r:id="rId52"/>
    <p:sldId id="1072" r:id="rId53"/>
    <p:sldId id="1128" r:id="rId54"/>
    <p:sldId id="1071" r:id="rId55"/>
    <p:sldId id="4550" r:id="rId56"/>
    <p:sldId id="4549" r:id="rId57"/>
    <p:sldId id="4552" r:id="rId58"/>
    <p:sldId id="4547" r:id="rId59"/>
    <p:sldId id="1022" r:id="rId60"/>
    <p:sldId id="1199" r:id="rId61"/>
    <p:sldId id="4322" r:id="rId62"/>
    <p:sldId id="1112" r:id="rId63"/>
    <p:sldId id="1084" r:id="rId64"/>
    <p:sldId id="1119" r:id="rId65"/>
    <p:sldId id="4319" r:id="rId66"/>
    <p:sldId id="1085" r:id="rId67"/>
    <p:sldId id="1113" r:id="rId68"/>
    <p:sldId id="1126" r:id="rId69"/>
    <p:sldId id="1090" r:id="rId70"/>
    <p:sldId id="4320" r:id="rId71"/>
    <p:sldId id="1127" r:id="rId72"/>
    <p:sldId id="1201" r:id="rId73"/>
    <p:sldId id="1203" r:id="rId74"/>
    <p:sldId id="4777" r:id="rId75"/>
    <p:sldId id="1197" r:id="rId7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7" initials="W"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414D"/>
    <a:srgbClr val="0C4C88"/>
    <a:srgbClr val="FAF7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263" autoAdjust="0"/>
    <p:restoredTop sz="91563"/>
  </p:normalViewPr>
  <p:slideViewPr>
    <p:cSldViewPr snapToGrid="0" snapToObjects="1">
      <p:cViewPr varScale="1">
        <p:scale>
          <a:sx n="78" d="100"/>
          <a:sy n="78" d="100"/>
        </p:scale>
        <p:origin x="192" y="96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 d="1"/>
        <a:sy n="1" d="1"/>
      </p:scale>
      <p:origin x="0" y="8960"/>
    </p:cViewPr>
  </p:sorterViewPr>
  <p:notesViewPr>
    <p:cSldViewPr snapToGrid="0" snapToObjects="1">
      <p:cViewPr varScale="1">
        <p:scale>
          <a:sx n="63" d="100"/>
          <a:sy n="63" d="100"/>
        </p:scale>
        <p:origin x="1488" y="7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commentAuthors" Target="commentAuthors.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EC6A77-897B-A94D-8179-085D1B4EE98D}" type="datetimeFigureOut">
              <a:rPr lang="en-US" smtClean="0"/>
              <a:t>5/19/25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F294D8-753E-E842-8CF8-893A8D4FD7E5}" type="slidenum">
              <a:rPr lang="en-US" smtClean="0"/>
              <a:t>‹#›</a:t>
            </a:fld>
            <a:endParaRPr lang="en-US"/>
          </a:p>
        </p:txBody>
      </p:sp>
    </p:spTree>
    <p:extLst>
      <p:ext uri="{BB962C8B-B14F-4D97-AF65-F5344CB8AC3E}">
        <p14:creationId xmlns:p14="http://schemas.microsoft.com/office/powerpoint/2010/main" val="1620784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investopedia.com/articles/pf/08/cost-car-ownership.asp"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Society of Automotive Engineers</a:t>
            </a:r>
          </a:p>
        </p:txBody>
      </p:sp>
      <p:sp>
        <p:nvSpPr>
          <p:cNvPr id="4" name="Slide Number Placeholder 3"/>
          <p:cNvSpPr>
            <a:spLocks noGrp="1"/>
          </p:cNvSpPr>
          <p:nvPr>
            <p:ph type="sldNum" sz="quarter" idx="5"/>
          </p:nvPr>
        </p:nvSpPr>
        <p:spPr/>
        <p:txBody>
          <a:bodyPr/>
          <a:lstStyle/>
          <a:p>
            <a:fld id="{39F294D8-753E-E842-8CF8-893A8D4FD7E5}" type="slidenum">
              <a:rPr lang="en-US" smtClean="0"/>
              <a:t>8</a:t>
            </a:fld>
            <a:endParaRPr lang="en-US"/>
          </a:p>
        </p:txBody>
      </p:sp>
    </p:spTree>
    <p:extLst>
      <p:ext uri="{BB962C8B-B14F-4D97-AF65-F5344CB8AC3E}">
        <p14:creationId xmlns:p14="http://schemas.microsoft.com/office/powerpoint/2010/main" val="11385488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Governments determine local zoning, design roadway alignments, invest in new capacity, design parking regulations, set transportation taxes, and invest in data and people to help manage all those decisions. It’s a huge suite of responsibilities, and all apply in new ways around AVs.</a:t>
            </a:r>
          </a:p>
        </p:txBody>
      </p:sp>
      <p:sp>
        <p:nvSpPr>
          <p:cNvPr id="4" name="Slide Number Placeholder 3"/>
          <p:cNvSpPr>
            <a:spLocks noGrp="1"/>
          </p:cNvSpPr>
          <p:nvPr>
            <p:ph type="sldNum" sz="quarter" idx="10"/>
          </p:nvPr>
        </p:nvSpPr>
        <p:spPr/>
        <p:txBody>
          <a:bodyPr/>
          <a:lstStyle/>
          <a:p>
            <a:pPr>
              <a:defRPr/>
            </a:pPr>
            <a:fld id="{DD4D649D-2BFF-4C29-BFA2-4D8DBD4600D6}" type="slidenum">
              <a:rPr lang="en-US" smtClean="0"/>
              <a:pPr>
                <a:defRPr/>
              </a:pPr>
              <a:t>53</a:t>
            </a:fld>
            <a:endParaRPr lang="en-US" dirty="0"/>
          </a:p>
        </p:txBody>
      </p:sp>
    </p:spTree>
    <p:extLst>
      <p:ext uri="{BB962C8B-B14F-4D97-AF65-F5344CB8AC3E}">
        <p14:creationId xmlns:p14="http://schemas.microsoft.com/office/powerpoint/2010/main" val="8618826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analysis suggests that it will be at least 2045 before half of new vehicles are autonomous, and 2060 before half of the vehicle fleet is autonomous. Significantly faster deployment will require scrapping many otherwise functional vehicles that lack self-driving ability. Some benefits, such as reduced driver stress and independent mobility for affluent non-drivers, can occur when autonomous vehicles are relatively costly and rare. However, most benefits, such as independent mobility for moderate-income non-drivers and affordable taxi and micro-transit services, can only be significant if they become common and affordable, and some benefits, such as reduced congestion, will require dedicated lanes to allow platooning. https://www.bilbloggen.dk/wp-content/uploads/2023/04/Autonomous-Vehicle-Implementation-Predictions.pdf</a:t>
            </a:r>
          </a:p>
        </p:txBody>
      </p:sp>
      <p:sp>
        <p:nvSpPr>
          <p:cNvPr id="4" name="Slide Number Placeholder 3"/>
          <p:cNvSpPr>
            <a:spLocks noGrp="1"/>
          </p:cNvSpPr>
          <p:nvPr>
            <p:ph type="sldNum" sz="quarter" idx="5"/>
          </p:nvPr>
        </p:nvSpPr>
        <p:spPr/>
        <p:txBody>
          <a:bodyPr/>
          <a:lstStyle/>
          <a:p>
            <a:fld id="{39F294D8-753E-E842-8CF8-893A8D4FD7E5}" type="slidenum">
              <a:rPr lang="en-US" smtClean="0"/>
              <a:t>55</a:t>
            </a:fld>
            <a:endParaRPr lang="en-US"/>
          </a:p>
        </p:txBody>
      </p:sp>
    </p:spTree>
    <p:extLst>
      <p:ext uri="{BB962C8B-B14F-4D97-AF65-F5344CB8AC3E}">
        <p14:creationId xmlns:p14="http://schemas.microsoft.com/office/powerpoint/2010/main" val="7424144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Autonomous vehicles (AVs) are likely to cost more than human-operated (HO) private vehicles and public transit, but less than human-driven taxis and </a:t>
            </a:r>
            <a:r>
              <a:rPr lang="en-US" dirty="0" err="1"/>
              <a:t>ridehailing</a:t>
            </a:r>
            <a:r>
              <a:rPr lang="en-US" dirty="0"/>
              <a:t> services. Source: https://www.bilbloggen.dk/wp-content/uploads/2023/04/Autonomous-Vehicle-Implementation-Predictions.pdf</a:t>
            </a:r>
          </a:p>
        </p:txBody>
      </p:sp>
      <p:sp>
        <p:nvSpPr>
          <p:cNvPr id="4" name="Slide Number Placeholder 3"/>
          <p:cNvSpPr>
            <a:spLocks noGrp="1"/>
          </p:cNvSpPr>
          <p:nvPr>
            <p:ph type="sldNum" sz="quarter" idx="5"/>
          </p:nvPr>
        </p:nvSpPr>
        <p:spPr/>
        <p:txBody>
          <a:bodyPr/>
          <a:lstStyle/>
          <a:p>
            <a:fld id="{39F294D8-753E-E842-8CF8-893A8D4FD7E5}" type="slidenum">
              <a:rPr lang="en-US" smtClean="0"/>
              <a:t>56</a:t>
            </a:fld>
            <a:endParaRPr lang="en-US"/>
          </a:p>
        </p:txBody>
      </p:sp>
    </p:spTree>
    <p:extLst>
      <p:ext uri="{BB962C8B-B14F-4D97-AF65-F5344CB8AC3E}">
        <p14:creationId xmlns:p14="http://schemas.microsoft.com/office/powerpoint/2010/main" val="41391265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Autonomous vehicles, particularly those that are shared, will incur additional costs. Source: https://www.bilbloggen.dk/wp-content/uploads/2023/04/Autonomous-Vehicle-Implementation-Predictions.pdf</a:t>
            </a:r>
          </a:p>
        </p:txBody>
      </p:sp>
      <p:sp>
        <p:nvSpPr>
          <p:cNvPr id="4" name="Slide Number Placeholder 3"/>
          <p:cNvSpPr>
            <a:spLocks noGrp="1"/>
          </p:cNvSpPr>
          <p:nvPr>
            <p:ph type="sldNum" sz="quarter" idx="5"/>
          </p:nvPr>
        </p:nvSpPr>
        <p:spPr/>
        <p:txBody>
          <a:bodyPr/>
          <a:lstStyle/>
          <a:p>
            <a:fld id="{39F294D8-753E-E842-8CF8-893A8D4FD7E5}" type="slidenum">
              <a:rPr lang="en-US" smtClean="0"/>
              <a:t>57</a:t>
            </a:fld>
            <a:endParaRPr lang="en-US"/>
          </a:p>
        </p:txBody>
      </p:sp>
    </p:spTree>
    <p:extLst>
      <p:ext uri="{BB962C8B-B14F-4D97-AF65-F5344CB8AC3E}">
        <p14:creationId xmlns:p14="http://schemas.microsoft.com/office/powerpoint/2010/main" val="5562668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https://</a:t>
            </a:r>
            <a:r>
              <a:rPr lang="en-US" b="1" dirty="0" err="1"/>
              <a:t>newsroom.aaa.com</a:t>
            </a:r>
            <a:r>
              <a:rPr lang="en-US" b="1" dirty="0"/>
              <a:t>/wp-content/uploads/2022/08/2022-YourDrivingCosts-FactSheet-7-1.pdf</a:t>
            </a:r>
          </a:p>
        </p:txBody>
      </p:sp>
      <p:sp>
        <p:nvSpPr>
          <p:cNvPr id="4" name="Slide Number Placeholder 3"/>
          <p:cNvSpPr>
            <a:spLocks noGrp="1"/>
          </p:cNvSpPr>
          <p:nvPr>
            <p:ph type="sldNum" sz="quarter" idx="5"/>
          </p:nvPr>
        </p:nvSpPr>
        <p:spPr/>
        <p:txBody>
          <a:bodyPr/>
          <a:lstStyle/>
          <a:p>
            <a:fld id="{39F294D8-753E-E842-8CF8-893A8D4FD7E5}" type="slidenum">
              <a:rPr lang="en-US" smtClean="0"/>
              <a:t>61</a:t>
            </a:fld>
            <a:endParaRPr lang="en-US"/>
          </a:p>
        </p:txBody>
      </p:sp>
    </p:spTree>
    <p:extLst>
      <p:ext uri="{BB962C8B-B14F-4D97-AF65-F5344CB8AC3E}">
        <p14:creationId xmlns:p14="http://schemas.microsoft.com/office/powerpoint/2010/main" val="3971771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67</a:t>
            </a:fld>
            <a:endParaRPr lang="en-US"/>
          </a:p>
        </p:txBody>
      </p:sp>
    </p:spTree>
    <p:extLst>
      <p:ext uri="{BB962C8B-B14F-4D97-AF65-F5344CB8AC3E}">
        <p14:creationId xmlns:p14="http://schemas.microsoft.com/office/powerpoint/2010/main" val="21010623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growth path according</a:t>
            </a:r>
            <a:r>
              <a:rPr lang="en-US" baseline="0" dirty="0"/>
              <a:t> to McKinsey</a:t>
            </a:r>
          </a:p>
          <a:p>
            <a:pPr marL="171450" indent="-171450">
              <a:buFontTx/>
              <a:buChar char="-"/>
            </a:pPr>
            <a:r>
              <a:rPr lang="en-US" baseline="0" dirty="0"/>
              <a:t>I believe that the growth path will vary significantly depending on geography</a:t>
            </a:r>
          </a:p>
          <a:p>
            <a:pPr marL="171450" indent="-171450">
              <a:buFontTx/>
              <a:buChar char="-"/>
            </a:pPr>
            <a:r>
              <a:rPr lang="en-US" baseline="0" dirty="0"/>
              <a:t>Kansas – very slow</a:t>
            </a:r>
          </a:p>
          <a:p>
            <a:pPr marL="171450" indent="-171450">
              <a:buFontTx/>
              <a:buChar char="-"/>
            </a:pPr>
            <a:r>
              <a:rPr lang="en-US" baseline="0" dirty="0"/>
              <a:t>Bay Area – very fast</a:t>
            </a:r>
          </a:p>
          <a:p>
            <a:pPr marL="171450" indent="-171450">
              <a:buFontTx/>
              <a:buChar char="-"/>
            </a:pPr>
            <a:endParaRPr lang="en-US" baseline="0" dirty="0"/>
          </a:p>
          <a:p>
            <a:pPr marL="171450" indent="-171450">
              <a:buFontTx/>
              <a:buChar char="-"/>
            </a:pPr>
            <a:r>
              <a:rPr lang="en-US" baseline="0" dirty="0"/>
              <a:t>But I think that they agree with me on where we are headed</a:t>
            </a:r>
          </a:p>
          <a:p>
            <a:pPr marL="628650" lvl="1" indent="-171450">
              <a:buFontTx/>
              <a:buChar char="-"/>
            </a:pPr>
            <a:r>
              <a:rPr lang="en-US" baseline="0" dirty="0"/>
              <a:t>Primary means of transport for both people and goods</a:t>
            </a:r>
            <a:endParaRPr lang="en-US" dirty="0"/>
          </a:p>
        </p:txBody>
      </p:sp>
      <p:sp>
        <p:nvSpPr>
          <p:cNvPr id="4" name="Slide Number Placeholder 3"/>
          <p:cNvSpPr>
            <a:spLocks noGrp="1"/>
          </p:cNvSpPr>
          <p:nvPr>
            <p:ph type="sldNum" sz="quarter" idx="10"/>
          </p:nvPr>
        </p:nvSpPr>
        <p:spPr/>
        <p:txBody>
          <a:bodyPr/>
          <a:lstStyle/>
          <a:p>
            <a:pPr>
              <a:defRPr/>
            </a:pPr>
            <a:fld id="{DD4D649D-2BFF-4C29-BFA2-4D8DBD4600D6}" type="slidenum">
              <a:rPr lang="en-US" smtClean="0"/>
              <a:pPr>
                <a:defRPr/>
              </a:pPr>
              <a:t>17</a:t>
            </a:fld>
            <a:endParaRPr lang="en-US" dirty="0"/>
          </a:p>
        </p:txBody>
      </p:sp>
    </p:spTree>
    <p:extLst>
      <p:ext uri="{BB962C8B-B14F-4D97-AF65-F5344CB8AC3E}">
        <p14:creationId xmlns:p14="http://schemas.microsoft.com/office/powerpoint/2010/main" val="27649724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19</a:t>
            </a:fld>
            <a:endParaRPr lang="en-US"/>
          </a:p>
        </p:txBody>
      </p:sp>
    </p:spTree>
    <p:extLst>
      <p:ext uri="{BB962C8B-B14F-4D97-AF65-F5344CB8AC3E}">
        <p14:creationId xmlns:p14="http://schemas.microsoft.com/office/powerpoint/2010/main" val="37250773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www.makeuseof.com</a:t>
            </a:r>
            <a:r>
              <a:rPr lang="en-US" dirty="0"/>
              <a:t>/companies-testing-self-driving-cars/</a:t>
            </a:r>
          </a:p>
        </p:txBody>
      </p:sp>
      <p:sp>
        <p:nvSpPr>
          <p:cNvPr id="4" name="Slide Number Placeholder 3"/>
          <p:cNvSpPr>
            <a:spLocks noGrp="1"/>
          </p:cNvSpPr>
          <p:nvPr>
            <p:ph type="sldNum" sz="quarter" idx="5"/>
          </p:nvPr>
        </p:nvSpPr>
        <p:spPr/>
        <p:txBody>
          <a:bodyPr/>
          <a:lstStyle/>
          <a:p>
            <a:fld id="{39F294D8-753E-E842-8CF8-893A8D4FD7E5}" type="slidenum">
              <a:rPr lang="en-US" smtClean="0"/>
              <a:t>32</a:t>
            </a:fld>
            <a:endParaRPr lang="en-US"/>
          </a:p>
        </p:txBody>
      </p:sp>
    </p:spTree>
    <p:extLst>
      <p:ext uri="{BB962C8B-B14F-4D97-AF65-F5344CB8AC3E}">
        <p14:creationId xmlns:p14="http://schemas.microsoft.com/office/powerpoint/2010/main" val="35422161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37</a:t>
            </a:fld>
            <a:endParaRPr lang="en-US"/>
          </a:p>
        </p:txBody>
      </p:sp>
    </p:spTree>
    <p:extLst>
      <p:ext uri="{BB962C8B-B14F-4D97-AF65-F5344CB8AC3E}">
        <p14:creationId xmlns:p14="http://schemas.microsoft.com/office/powerpoint/2010/main" val="33029237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https://www.investopedia.com/articles/pf/08/cost-car-ownership.asp</a:t>
            </a:r>
            <a:endParaRPr lang="en-US" dirty="0"/>
          </a:p>
          <a:p>
            <a:r>
              <a:rPr lang="en-US" dirty="0"/>
              <a:t>.19 – source is </a:t>
            </a:r>
            <a:r>
              <a:rPr lang="en-US" dirty="0" err="1"/>
              <a:t>TaaS</a:t>
            </a:r>
            <a:r>
              <a:rPr lang="en-US" dirty="0"/>
              <a:t> report</a:t>
            </a:r>
          </a:p>
          <a:p>
            <a:r>
              <a:rPr lang="en-US" dirty="0"/>
              <a:t>$50,000 is my own research</a:t>
            </a:r>
          </a:p>
        </p:txBody>
      </p:sp>
      <p:sp>
        <p:nvSpPr>
          <p:cNvPr id="4" name="Slide Number Placeholder 3"/>
          <p:cNvSpPr>
            <a:spLocks noGrp="1"/>
          </p:cNvSpPr>
          <p:nvPr>
            <p:ph type="sldNum" sz="quarter" idx="10"/>
          </p:nvPr>
        </p:nvSpPr>
        <p:spPr/>
        <p:txBody>
          <a:bodyPr/>
          <a:lstStyle/>
          <a:p>
            <a:pPr>
              <a:defRPr/>
            </a:pPr>
            <a:fld id="{DD4D649D-2BFF-4C29-BFA2-4D8DBD4600D6}" type="slidenum">
              <a:rPr lang="en-US" smtClean="0"/>
              <a:pPr>
                <a:defRPr/>
              </a:pPr>
              <a:t>41</a:t>
            </a:fld>
            <a:endParaRPr lang="en-US" dirty="0"/>
          </a:p>
        </p:txBody>
      </p:sp>
    </p:spTree>
    <p:extLst>
      <p:ext uri="{BB962C8B-B14F-4D97-AF65-F5344CB8AC3E}">
        <p14:creationId xmlns:p14="http://schemas.microsoft.com/office/powerpoint/2010/main" val="11552393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47</a:t>
            </a:fld>
            <a:endParaRPr lang="en-US"/>
          </a:p>
        </p:txBody>
      </p:sp>
    </p:spTree>
    <p:extLst>
      <p:ext uri="{BB962C8B-B14F-4D97-AF65-F5344CB8AC3E}">
        <p14:creationId xmlns:p14="http://schemas.microsoft.com/office/powerpoint/2010/main" val="4607054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Think about star trek and Scotty, beam me up!  That's the ideal. We think it and we're in another place.  Autonomous vehicles don't achieve that, but they free up the time that is still necessary to get from here to there.- they free up the time that is spent on maintenance - huge economies of scale</a:t>
            </a:r>
          </a:p>
        </p:txBody>
      </p:sp>
      <p:sp>
        <p:nvSpPr>
          <p:cNvPr id="4" name="Slide Number Placeholder 3"/>
          <p:cNvSpPr>
            <a:spLocks noGrp="1"/>
          </p:cNvSpPr>
          <p:nvPr>
            <p:ph type="sldNum" sz="quarter" idx="10"/>
          </p:nvPr>
        </p:nvSpPr>
        <p:spPr/>
        <p:txBody>
          <a:bodyPr/>
          <a:lstStyle/>
          <a:p>
            <a:pPr>
              <a:defRPr/>
            </a:pPr>
            <a:fld id="{DD4D649D-2BFF-4C29-BFA2-4D8DBD4600D6}" type="slidenum">
              <a:rPr lang="en-US" smtClean="0"/>
              <a:pPr>
                <a:defRPr/>
              </a:pPr>
              <a:t>49</a:t>
            </a:fld>
            <a:endParaRPr lang="en-US" dirty="0"/>
          </a:p>
        </p:txBody>
      </p:sp>
    </p:spTree>
    <p:extLst>
      <p:ext uri="{BB962C8B-B14F-4D97-AF65-F5344CB8AC3E}">
        <p14:creationId xmlns:p14="http://schemas.microsoft.com/office/powerpoint/2010/main" val="4879263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30% of city traffic is due to search for parking</a:t>
            </a:r>
          </a:p>
        </p:txBody>
      </p:sp>
      <p:sp>
        <p:nvSpPr>
          <p:cNvPr id="4" name="Slide Number Placeholder 3"/>
          <p:cNvSpPr>
            <a:spLocks noGrp="1"/>
          </p:cNvSpPr>
          <p:nvPr>
            <p:ph type="sldNum" sz="quarter" idx="10"/>
          </p:nvPr>
        </p:nvSpPr>
        <p:spPr/>
        <p:txBody>
          <a:bodyPr/>
          <a:lstStyle/>
          <a:p>
            <a:pPr>
              <a:defRPr/>
            </a:pPr>
            <a:fld id="{DD4D649D-2BFF-4C29-BFA2-4D8DBD4600D6}" type="slidenum">
              <a:rPr lang="en-US" smtClean="0"/>
              <a:pPr>
                <a:defRPr/>
              </a:pPr>
              <a:t>52</a:t>
            </a:fld>
            <a:endParaRPr lang="en-US" dirty="0"/>
          </a:p>
        </p:txBody>
      </p:sp>
    </p:spTree>
    <p:extLst>
      <p:ext uri="{BB962C8B-B14F-4D97-AF65-F5344CB8AC3E}">
        <p14:creationId xmlns:p14="http://schemas.microsoft.com/office/powerpoint/2010/main" val="5717844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21A4D-4FAD-45A6-A3C5-59711005E0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06B803A-233C-48A3-A920-5820C83A0E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6" name="Slide Number Placeholder 5">
            <a:extLst>
              <a:ext uri="{FF2B5EF4-FFF2-40B4-BE49-F238E27FC236}">
                <a16:creationId xmlns:a16="http://schemas.microsoft.com/office/drawing/2014/main" id="{DC2737BC-96A1-42A3-AD8D-9E8CD7FB7C95}"/>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4709587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ully 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1531B64-0F13-44AC-A325-72129929CB0B}"/>
              </a:ext>
            </a:extLst>
          </p:cNvPr>
          <p:cNvSpPr>
            <a:spLocks noGrp="1"/>
          </p:cNvSpPr>
          <p:nvPr>
            <p:ph type="sldNum" sz="quarter" idx="12"/>
          </p:nvPr>
        </p:nvSpPr>
        <p:spPr/>
        <p:txBody>
          <a:bodyPr/>
          <a:lstStyle/>
          <a:p>
            <a:fld id="{D9F085D5-EC86-4F6A-B501-C1359CB39116}" type="slidenum">
              <a:rPr lang="en-GB" smtClean="0"/>
              <a:t>‹#›</a:t>
            </a:fld>
            <a:endParaRPr lang="en-GB"/>
          </a:p>
        </p:txBody>
      </p:sp>
      <p:sp>
        <p:nvSpPr>
          <p:cNvPr id="3" name="Rectangle 2">
            <a:extLst>
              <a:ext uri="{FF2B5EF4-FFF2-40B4-BE49-F238E27FC236}">
                <a16:creationId xmlns:a16="http://schemas.microsoft.com/office/drawing/2014/main" id="{AAA7E2CB-D8A4-4CA5-AD0E-4339221B42DB}"/>
              </a:ext>
            </a:extLst>
          </p:cNvPr>
          <p:cNvSpPr/>
          <p:nvPr userDrawn="1"/>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770974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CD1F8A60-8110-4A9F-9FEB-449D2EDDD4DB}"/>
              </a:ext>
            </a:extLst>
          </p:cNvPr>
          <p:cNvSpPr>
            <a:spLocks/>
          </p:cNvSpPr>
          <p:nvPr userDrawn="1"/>
        </p:nvSpPr>
        <p:spPr>
          <a:xfrm>
            <a:off x="835575" y="268645"/>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72FA1ED-8B45-44AC-98C5-BB37CF911EB0}"/>
              </a:ext>
            </a:extLst>
          </p:cNvPr>
          <p:cNvSpPr>
            <a:spLocks noGrp="1"/>
          </p:cNvSpPr>
          <p:nvPr>
            <p:ph type="title"/>
          </p:nvPr>
        </p:nvSpPr>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E1EF367F-FF99-40E4-923D-2ADC7339E361}"/>
              </a:ext>
            </a:extLst>
          </p:cNvPr>
          <p:cNvSpPr>
            <a:spLocks noGrp="1"/>
          </p:cNvSpPr>
          <p:nvPr>
            <p:ph idx="1"/>
          </p:nvPr>
        </p:nvSpPr>
        <p:spPr>
          <a:xfrm>
            <a:off x="838200" y="1570730"/>
            <a:ext cx="10515600" cy="4351338"/>
          </a:xfrm>
        </p:spPr>
        <p:txBody>
          <a:bodyPr anchor="ctr" anchorCtr="0"/>
          <a:lstStyle>
            <a:lvl2pPr marL="685800" indent="-228600">
              <a:buClr>
                <a:srgbClr val="0C4C88"/>
              </a:buClr>
              <a:buSzPct val="80000"/>
              <a:buFont typeface="Wingdings" panose="05000000000000000000" pitchFamily="2" charset="2"/>
              <a:buChar char="§"/>
              <a:defRPr/>
            </a:lvl2pPr>
            <a:lvl3pPr>
              <a:buClr>
                <a:srgbClr val="0C4C88"/>
              </a:buClr>
              <a:defRPr/>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4BB0F65A-EC94-4588-B443-FB389B8A913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8480322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_Title 2 lines">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CD1F8A60-8110-4A9F-9FEB-449D2EDDD4DB}"/>
              </a:ext>
            </a:extLst>
          </p:cNvPr>
          <p:cNvSpPr>
            <a:spLocks/>
          </p:cNvSpPr>
          <p:nvPr userDrawn="1"/>
        </p:nvSpPr>
        <p:spPr>
          <a:xfrm>
            <a:off x="835575" y="242887"/>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72FA1ED-8B45-44AC-98C5-BB37CF911EB0}"/>
              </a:ext>
            </a:extLst>
          </p:cNvPr>
          <p:cNvSpPr>
            <a:spLocks noGrp="1"/>
          </p:cNvSpPr>
          <p:nvPr>
            <p:ph type="title" hasCustomPrompt="1"/>
          </p:nvPr>
        </p:nvSpPr>
        <p:spPr>
          <a:xfrm>
            <a:off x="838200" y="216007"/>
            <a:ext cx="10515600" cy="1325563"/>
          </a:xfrm>
        </p:spPr>
        <p:txBody>
          <a:bodyPr anchor="t" anchorCtr="0">
            <a:normAutofit/>
          </a:bodyPr>
          <a:lstStyle>
            <a:lvl1pPr>
              <a:lnSpc>
                <a:spcPts val="5200"/>
              </a:lnSpc>
              <a:defRPr sz="4000">
                <a:solidFill>
                  <a:srgbClr val="0C4C88"/>
                </a:solidFill>
              </a:defRPr>
            </a:lvl1pPr>
          </a:lstStyle>
          <a:p>
            <a:r>
              <a:rPr lang="en-US" dirty="0"/>
              <a:t>Click to edit Master title style</a:t>
            </a:r>
            <a:br>
              <a:rPr lang="en-US" dirty="0"/>
            </a:br>
            <a:endParaRPr lang="en-GB" dirty="0"/>
          </a:p>
        </p:txBody>
      </p:sp>
      <p:sp>
        <p:nvSpPr>
          <p:cNvPr id="3" name="Content Placeholder 2">
            <a:extLst>
              <a:ext uri="{FF2B5EF4-FFF2-40B4-BE49-F238E27FC236}">
                <a16:creationId xmlns:a16="http://schemas.microsoft.com/office/drawing/2014/main" id="{E1EF367F-FF99-40E4-923D-2ADC7339E361}"/>
              </a:ext>
            </a:extLst>
          </p:cNvPr>
          <p:cNvSpPr>
            <a:spLocks noGrp="1"/>
          </p:cNvSpPr>
          <p:nvPr>
            <p:ph idx="1"/>
          </p:nvPr>
        </p:nvSpPr>
        <p:spPr>
          <a:xfrm>
            <a:off x="838200" y="1570730"/>
            <a:ext cx="10515600" cy="4351338"/>
          </a:xfrm>
        </p:spPr>
        <p:txBody>
          <a:bodyPr anchor="ctr" anchorCtr="0"/>
          <a:lstStyle>
            <a:lvl2pPr marL="685800" indent="-228600">
              <a:buClr>
                <a:srgbClr val="0C4C88"/>
              </a:buClr>
              <a:buSzPct val="80000"/>
              <a:buFont typeface="Wingdings" panose="05000000000000000000" pitchFamily="2" charset="2"/>
              <a:buChar char="§"/>
              <a:defRPr/>
            </a:lvl2pPr>
            <a:lvl3pPr>
              <a:buClr>
                <a:srgbClr val="0C4C88"/>
              </a:buClr>
              <a:defRPr sz="2400"/>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4BB0F65A-EC94-4588-B443-FB389B8A913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061414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67E71-46AC-4513-9A95-F26DF30D7956}"/>
              </a:ext>
            </a:extLst>
          </p:cNvPr>
          <p:cNvSpPr>
            <a:spLocks noGrp="1"/>
          </p:cNvSpPr>
          <p:nvPr>
            <p:ph type="title"/>
          </p:nvPr>
        </p:nvSpPr>
        <p:spPr/>
        <p:txBody>
          <a:bodyPr/>
          <a:lstStyle>
            <a:lvl1pPr>
              <a:defRPr>
                <a:solidFill>
                  <a:srgbClr val="0C4C88"/>
                </a:solidFill>
              </a:defRPr>
            </a:lvl1pPr>
          </a:lstStyle>
          <a:p>
            <a:r>
              <a:rPr lang="en-US" dirty="0"/>
              <a:t>Click to edit Master title style</a:t>
            </a:r>
            <a:endParaRPr lang="en-GB" dirty="0"/>
          </a:p>
        </p:txBody>
      </p:sp>
      <p:sp>
        <p:nvSpPr>
          <p:cNvPr id="8" name="Oval 7">
            <a:extLst>
              <a:ext uri="{FF2B5EF4-FFF2-40B4-BE49-F238E27FC236}">
                <a16:creationId xmlns:a16="http://schemas.microsoft.com/office/drawing/2014/main" id="{6C1AA319-333D-412C-9DD7-9A6C0D760DBE}"/>
              </a:ext>
            </a:extLst>
          </p:cNvPr>
          <p:cNvSpPr>
            <a:spLocks/>
          </p:cNvSpPr>
          <p:nvPr userDrawn="1"/>
        </p:nvSpPr>
        <p:spPr>
          <a:xfrm>
            <a:off x="835575" y="268645"/>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6F5AC0E9-A169-4112-8F11-ADB73A3F284B}"/>
              </a:ext>
            </a:extLst>
          </p:cNvPr>
          <p:cNvSpPr>
            <a:spLocks noGrp="1"/>
          </p:cNvSpPr>
          <p:nvPr>
            <p:ph sz="half" idx="1"/>
          </p:nvPr>
        </p:nvSpPr>
        <p:spPr>
          <a:xfrm>
            <a:off x="838200" y="1665980"/>
            <a:ext cx="5181600" cy="4189162"/>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3A911ECD-3447-4351-9964-A7490F936C63}"/>
              </a:ext>
            </a:extLst>
          </p:cNvPr>
          <p:cNvSpPr>
            <a:spLocks noGrp="1"/>
          </p:cNvSpPr>
          <p:nvPr>
            <p:ph sz="half" idx="2"/>
          </p:nvPr>
        </p:nvSpPr>
        <p:spPr>
          <a:xfrm>
            <a:off x="6172200" y="1665980"/>
            <a:ext cx="5181600" cy="4189162"/>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2C2F81A1-AC5C-4F62-B1AA-88B6BD2789FE}"/>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37157903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_Title 2 line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5AC0E9-A169-4112-8F11-ADB73A3F284B}"/>
              </a:ext>
            </a:extLst>
          </p:cNvPr>
          <p:cNvSpPr>
            <a:spLocks noGrp="1"/>
          </p:cNvSpPr>
          <p:nvPr>
            <p:ph sz="half" idx="1"/>
          </p:nvPr>
        </p:nvSpPr>
        <p:spPr>
          <a:xfrm>
            <a:off x="838200" y="1665980"/>
            <a:ext cx="5181600" cy="4189162"/>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3A911ECD-3447-4351-9964-A7490F936C63}"/>
              </a:ext>
            </a:extLst>
          </p:cNvPr>
          <p:cNvSpPr>
            <a:spLocks noGrp="1"/>
          </p:cNvSpPr>
          <p:nvPr>
            <p:ph sz="half" idx="2"/>
          </p:nvPr>
        </p:nvSpPr>
        <p:spPr>
          <a:xfrm>
            <a:off x="6172200" y="1665980"/>
            <a:ext cx="5181600" cy="4189162"/>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2C2F81A1-AC5C-4F62-B1AA-88B6BD2789FE}"/>
              </a:ext>
            </a:extLst>
          </p:cNvPr>
          <p:cNvSpPr>
            <a:spLocks noGrp="1"/>
          </p:cNvSpPr>
          <p:nvPr>
            <p:ph type="sldNum" sz="quarter" idx="12"/>
          </p:nvPr>
        </p:nvSpPr>
        <p:spPr/>
        <p:txBody>
          <a:bodyPr/>
          <a:lstStyle/>
          <a:p>
            <a:fld id="{D9F085D5-EC86-4F6A-B501-C1359CB39116}" type="slidenum">
              <a:rPr lang="en-GB" smtClean="0"/>
              <a:t>‹#›</a:t>
            </a:fld>
            <a:endParaRPr lang="en-GB"/>
          </a:p>
        </p:txBody>
      </p:sp>
      <p:sp>
        <p:nvSpPr>
          <p:cNvPr id="9" name="Oval 8">
            <a:extLst>
              <a:ext uri="{FF2B5EF4-FFF2-40B4-BE49-F238E27FC236}">
                <a16:creationId xmlns:a16="http://schemas.microsoft.com/office/drawing/2014/main" id="{EEAB0322-A9EB-43EB-8A82-07D57F72DE4A}"/>
              </a:ext>
            </a:extLst>
          </p:cNvPr>
          <p:cNvSpPr>
            <a:spLocks/>
          </p:cNvSpPr>
          <p:nvPr userDrawn="1"/>
        </p:nvSpPr>
        <p:spPr>
          <a:xfrm>
            <a:off x="835575" y="242887"/>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8E67E71-46AC-4513-9A95-F26DF30D7956}"/>
              </a:ext>
            </a:extLst>
          </p:cNvPr>
          <p:cNvSpPr>
            <a:spLocks noGrp="1"/>
          </p:cNvSpPr>
          <p:nvPr>
            <p:ph type="title" hasCustomPrompt="1"/>
          </p:nvPr>
        </p:nvSpPr>
        <p:spPr>
          <a:xfrm>
            <a:off x="838200" y="216007"/>
            <a:ext cx="10515600" cy="1325563"/>
          </a:xfrm>
        </p:spPr>
        <p:txBody>
          <a:bodyPr anchor="t" anchorCtr="0"/>
          <a:lstStyle>
            <a:lvl1pPr>
              <a:lnSpc>
                <a:spcPts val="5200"/>
              </a:lnSpc>
              <a:defRPr>
                <a:solidFill>
                  <a:srgbClr val="0C4C88"/>
                </a:solidFill>
              </a:defRPr>
            </a:lvl1pPr>
          </a:lstStyle>
          <a:p>
            <a:r>
              <a:rPr lang="en-US" dirty="0"/>
              <a:t>Click to edit Master title style</a:t>
            </a:r>
            <a:br>
              <a:rPr lang="en-US" dirty="0"/>
            </a:br>
            <a:endParaRPr lang="en-GB" dirty="0"/>
          </a:p>
        </p:txBody>
      </p:sp>
    </p:spTree>
    <p:extLst>
      <p:ext uri="{BB962C8B-B14F-4D97-AF65-F5344CB8AC3E}">
        <p14:creationId xmlns:p14="http://schemas.microsoft.com/office/powerpoint/2010/main" val="2678156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1A90B-032D-47E4-AA87-462359C7B8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8E3E4E5-6537-4C35-A50E-A91EDDFC53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8" name="Slide Number Placeholder 6">
            <a:extLst>
              <a:ext uri="{FF2B5EF4-FFF2-40B4-BE49-F238E27FC236}">
                <a16:creationId xmlns:a16="http://schemas.microsoft.com/office/drawing/2014/main" id="{DD0AEE99-5F0F-4100-9685-AAB2EBB6DFF0}"/>
              </a:ext>
            </a:extLst>
          </p:cNvPr>
          <p:cNvSpPr>
            <a:spLocks noGrp="1"/>
          </p:cNvSpPr>
          <p:nvPr>
            <p:ph type="sldNum" sz="quarter" idx="12"/>
          </p:nvPr>
        </p:nvSpPr>
        <p:spPr>
          <a:xfrm>
            <a:off x="9272751" y="6230226"/>
            <a:ext cx="2743200" cy="365125"/>
          </a:xfrm>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044336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72545-EFE2-4330-B6AE-68DD7018D3F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6965C42-8E4E-4995-8882-EDA6243577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C0386CD-7692-45A5-96E1-56EF3B35FB7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E968283-0879-4456-B3EF-65A7B363EF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AD478B5-F754-4D16-A4E6-C28D49165B4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8">
            <a:extLst>
              <a:ext uri="{FF2B5EF4-FFF2-40B4-BE49-F238E27FC236}">
                <a16:creationId xmlns:a16="http://schemas.microsoft.com/office/drawing/2014/main" id="{C9312041-9D94-4A1D-B742-6CF6728A9A5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1604542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2E3BC-6A56-4810-AE88-730E1D2608C9}"/>
              </a:ext>
            </a:extLst>
          </p:cNvPr>
          <p:cNvSpPr>
            <a:spLocks noGrp="1"/>
          </p:cNvSpPr>
          <p:nvPr>
            <p:ph type="title"/>
          </p:nvPr>
        </p:nvSpPr>
        <p:spPr/>
        <p:txBody>
          <a:bodyPr/>
          <a:lstStyle/>
          <a:p>
            <a:r>
              <a:rPr lang="en-US"/>
              <a:t>Click to edit Master title style</a:t>
            </a:r>
            <a:endParaRPr lang="en-GB"/>
          </a:p>
        </p:txBody>
      </p:sp>
      <p:sp>
        <p:nvSpPr>
          <p:cNvPr id="5" name="Slide Number Placeholder 4">
            <a:extLst>
              <a:ext uri="{FF2B5EF4-FFF2-40B4-BE49-F238E27FC236}">
                <a16:creationId xmlns:a16="http://schemas.microsoft.com/office/drawing/2014/main" id="{81531B64-0F13-44AC-A325-72129929CB0B}"/>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677062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10C0B4B-CECB-4D80-B0B3-10BA52D49BD5}"/>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3603757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F9E97E-8590-4661-B926-74D82175F17E}"/>
              </a:ext>
            </a:extLst>
          </p:cNvPr>
          <p:cNvSpPr>
            <a:spLocks noGrp="1"/>
          </p:cNvSpPr>
          <p:nvPr>
            <p:ph type="title"/>
          </p:nvPr>
        </p:nvSpPr>
        <p:spPr>
          <a:xfrm>
            <a:off x="838200" y="0"/>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EB2EFE9F-E4C2-4E94-B15C-7561DD632706}"/>
              </a:ext>
            </a:extLst>
          </p:cNvPr>
          <p:cNvSpPr>
            <a:spLocks noGrp="1"/>
          </p:cNvSpPr>
          <p:nvPr>
            <p:ph type="body" idx="1"/>
          </p:nvPr>
        </p:nvSpPr>
        <p:spPr>
          <a:xfrm>
            <a:off x="838200" y="173037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36C72820-9D3E-44DA-B4D3-E0A65C8E5BDA}"/>
              </a:ext>
            </a:extLst>
          </p:cNvPr>
          <p:cNvSpPr>
            <a:spLocks noGrp="1"/>
          </p:cNvSpPr>
          <p:nvPr>
            <p:ph type="sldNum" sz="quarter" idx="4"/>
          </p:nvPr>
        </p:nvSpPr>
        <p:spPr>
          <a:xfrm>
            <a:off x="9272751" y="6230226"/>
            <a:ext cx="2743200" cy="365125"/>
          </a:xfrm>
          <a:prstGeom prst="rect">
            <a:avLst/>
          </a:prstGeom>
        </p:spPr>
        <p:txBody>
          <a:bodyPr vert="horz" lIns="91440" tIns="45720" rIns="91440" bIns="45720" rtlCol="0" anchor="ctr"/>
          <a:lstStyle>
            <a:lvl1pPr algn="r">
              <a:defRPr sz="1100">
                <a:solidFill>
                  <a:srgbClr val="0C4C88"/>
                </a:solidFill>
              </a:defRPr>
            </a:lvl1pPr>
          </a:lstStyle>
          <a:p>
            <a:fld id="{D9F085D5-EC86-4F6A-B501-C1359CB39116}" type="slidenum">
              <a:rPr lang="en-GB" smtClean="0"/>
              <a:pPr/>
              <a:t>‹#›</a:t>
            </a:fld>
            <a:endParaRPr lang="en-GB"/>
          </a:p>
        </p:txBody>
      </p:sp>
      <p:sp>
        <p:nvSpPr>
          <p:cNvPr id="7" name="Workspace [Presentation]" hidden="1">
            <a:extLst>
              <a:ext uri="{FF2B5EF4-FFF2-40B4-BE49-F238E27FC236}">
                <a16:creationId xmlns:a16="http://schemas.microsoft.com/office/drawing/2014/main" id="{07CF207E-F6E3-4338-83CD-7F26AF8EFD5E}"/>
              </a:ext>
            </a:extLst>
          </p:cNvPr>
          <p:cNvSpPr/>
          <p:nvPr userDrawn="1"/>
        </p:nvSpPr>
        <p:spPr>
          <a:xfrm>
            <a:off x="838200" y="1825625"/>
            <a:ext cx="5181600" cy="4351338"/>
          </a:xfrm>
          <a:prstGeom prst="rect">
            <a:avLst/>
          </a:prstGeom>
          <a:noFill/>
          <a:ln w="12700" cap="flat" cmpd="sng" algn="ctr">
            <a:solidFill>
              <a:srgbClr val="D24726"/>
            </a:solidFill>
            <a:prstDash val="lgDash"/>
            <a:miter lim="800000"/>
          </a:ln>
          <a:effectLst/>
          <a:extLst>
            <a:ext uri="{909E8E84-426E-40dd-AFC4-6F175D3DCCD1}">
              <a14:hiddenFill xmlns:a14="http://schemas.microsoft.com/office/drawing/2010/main" xmlns="">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Straight Connector 14">
            <a:extLst>
              <a:ext uri="{FF2B5EF4-FFF2-40B4-BE49-F238E27FC236}">
                <a16:creationId xmlns:a16="http://schemas.microsoft.com/office/drawing/2014/main" id="{2FCAFF6B-AEE7-4DF3-9AA6-FC371F384119}"/>
              </a:ext>
            </a:extLst>
          </p:cNvPr>
          <p:cNvCxnSpPr>
            <a:cxnSpLocks/>
          </p:cNvCxnSpPr>
          <p:nvPr userDrawn="1"/>
        </p:nvCxnSpPr>
        <p:spPr>
          <a:xfrm>
            <a:off x="3310764" y="6412788"/>
            <a:ext cx="8153398" cy="0"/>
          </a:xfrm>
          <a:prstGeom prst="line">
            <a:avLst/>
          </a:prstGeom>
          <a:ln>
            <a:solidFill>
              <a:srgbClr val="0C4C88"/>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45C10A0A-8A4B-47E1-9F98-875C5F817B91}"/>
              </a:ext>
            </a:extLst>
          </p:cNvPr>
          <p:cNvPicPr>
            <a:picLocks noChangeAspect="1"/>
          </p:cNvPicPr>
          <p:nvPr userDrawn="1"/>
        </p:nvPicPr>
        <p:blipFill>
          <a:blip r:embed="rId12"/>
          <a:stretch>
            <a:fillRect/>
          </a:stretch>
        </p:blipFill>
        <p:spPr>
          <a:xfrm>
            <a:off x="10174279" y="0"/>
            <a:ext cx="2017721" cy="1898705"/>
          </a:xfrm>
          <a:prstGeom prst="rect">
            <a:avLst/>
          </a:prstGeom>
        </p:spPr>
      </p:pic>
      <p:pic>
        <p:nvPicPr>
          <p:cNvPr id="17" name="Picture 16">
            <a:extLst>
              <a:ext uri="{FF2B5EF4-FFF2-40B4-BE49-F238E27FC236}">
                <a16:creationId xmlns:a16="http://schemas.microsoft.com/office/drawing/2014/main" id="{57F4E8CB-31CF-4E8D-A3AC-73D8C76CAD0B}"/>
              </a:ext>
            </a:extLst>
          </p:cNvPr>
          <p:cNvPicPr>
            <a:picLocks noChangeAspect="1"/>
          </p:cNvPicPr>
          <p:nvPr userDrawn="1"/>
        </p:nvPicPr>
        <p:blipFill>
          <a:blip r:embed="rId13"/>
          <a:stretch>
            <a:fillRect/>
          </a:stretch>
        </p:blipFill>
        <p:spPr>
          <a:xfrm>
            <a:off x="335378" y="6176568"/>
            <a:ext cx="2834640" cy="472441"/>
          </a:xfrm>
          <a:prstGeom prst="rect">
            <a:avLst/>
          </a:prstGeom>
        </p:spPr>
      </p:pic>
    </p:spTree>
    <p:extLst>
      <p:ext uri="{BB962C8B-B14F-4D97-AF65-F5344CB8AC3E}">
        <p14:creationId xmlns:p14="http://schemas.microsoft.com/office/powerpoint/2010/main" val="95669258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34" r:id="rId3"/>
    <p:sldLayoutId id="2147483724" r:id="rId4"/>
    <p:sldLayoutId id="2147483733" r:id="rId5"/>
    <p:sldLayoutId id="2147483723" r:id="rId6"/>
    <p:sldLayoutId id="2147483725" r:id="rId7"/>
    <p:sldLayoutId id="2147483726" r:id="rId8"/>
    <p:sldLayoutId id="2147483727" r:id="rId9"/>
    <p:sldLayoutId id="2147483732" r:id="rId10"/>
  </p:sldLayoutIdLst>
  <p:hf hdr="0" ftr="0" dt="0"/>
  <p:txStyles>
    <p:titleStyle>
      <a:lvl1pPr algn="l" defTabSz="914400" rtl="0" eaLnBrk="1" latinLnBrk="0" hangingPunct="1">
        <a:lnSpc>
          <a:spcPct val="90000"/>
        </a:lnSpc>
        <a:spcBef>
          <a:spcPct val="0"/>
        </a:spcBef>
        <a:buNone/>
        <a:defRPr sz="4000" b="1" kern="1200">
          <a:solidFill>
            <a:srgbClr val="0C4C88"/>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tiff"/><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jpeg"/></Relationships>
</file>

<file path=ppt/slides/_rels/slide12.xml.rels><?xml version="1.0" encoding="UTF-8" standalone="yes"?>
<Relationships xmlns="http://schemas.openxmlformats.org/package/2006/relationships"><Relationship Id="rId3" Type="http://schemas.openxmlformats.org/officeDocument/2006/relationships/hyperlink" Target="https://www.sae.org/news/press-room/2018/12/sae-international-releases-updated-visual-chart-for-its-%E2%80%9Clevels-of-driving-automation%E2%80%9D-standard-for-self-driving-vehicles" TargetMode="External"/><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5.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8" Type="http://schemas.openxmlformats.org/officeDocument/2006/relationships/image" Target="../media/image27.jpg"/><Relationship Id="rId13" Type="http://schemas.openxmlformats.org/officeDocument/2006/relationships/image" Target="../media/image32.jpg"/><Relationship Id="rId18" Type="http://schemas.openxmlformats.org/officeDocument/2006/relationships/image" Target="../media/image37.jpg"/><Relationship Id="rId26" Type="http://schemas.openxmlformats.org/officeDocument/2006/relationships/image" Target="../media/image45.jpg"/><Relationship Id="rId3" Type="http://schemas.openxmlformats.org/officeDocument/2006/relationships/image" Target="../media/image22.jpg"/><Relationship Id="rId21" Type="http://schemas.openxmlformats.org/officeDocument/2006/relationships/image" Target="../media/image40.jpg"/><Relationship Id="rId7" Type="http://schemas.openxmlformats.org/officeDocument/2006/relationships/image" Target="../media/image26.jpg"/><Relationship Id="rId12" Type="http://schemas.openxmlformats.org/officeDocument/2006/relationships/image" Target="../media/image31.jpg"/><Relationship Id="rId17" Type="http://schemas.openxmlformats.org/officeDocument/2006/relationships/image" Target="../media/image36.jpg"/><Relationship Id="rId25" Type="http://schemas.openxmlformats.org/officeDocument/2006/relationships/image" Target="../media/image44.png"/><Relationship Id="rId2" Type="http://schemas.openxmlformats.org/officeDocument/2006/relationships/image" Target="../media/image21.jpg"/><Relationship Id="rId16" Type="http://schemas.openxmlformats.org/officeDocument/2006/relationships/image" Target="../media/image35.jpg"/><Relationship Id="rId20" Type="http://schemas.openxmlformats.org/officeDocument/2006/relationships/image" Target="../media/image39.jpg"/><Relationship Id="rId1" Type="http://schemas.openxmlformats.org/officeDocument/2006/relationships/slideLayout" Target="../slideLayouts/slideLayout3.xml"/><Relationship Id="rId6" Type="http://schemas.openxmlformats.org/officeDocument/2006/relationships/image" Target="../media/image25.jpg"/><Relationship Id="rId11" Type="http://schemas.openxmlformats.org/officeDocument/2006/relationships/image" Target="../media/image30.jpg"/><Relationship Id="rId24" Type="http://schemas.openxmlformats.org/officeDocument/2006/relationships/image" Target="../media/image43.jpg"/><Relationship Id="rId5" Type="http://schemas.openxmlformats.org/officeDocument/2006/relationships/image" Target="../media/image24.jpg"/><Relationship Id="rId15" Type="http://schemas.openxmlformats.org/officeDocument/2006/relationships/image" Target="../media/image34.jpg"/><Relationship Id="rId23" Type="http://schemas.openxmlformats.org/officeDocument/2006/relationships/image" Target="../media/image42.jpg"/><Relationship Id="rId28" Type="http://schemas.openxmlformats.org/officeDocument/2006/relationships/image" Target="../media/image46.jpg"/><Relationship Id="rId10" Type="http://schemas.openxmlformats.org/officeDocument/2006/relationships/image" Target="../media/image29.jpg"/><Relationship Id="rId19" Type="http://schemas.openxmlformats.org/officeDocument/2006/relationships/image" Target="../media/image38.jpg"/><Relationship Id="rId4" Type="http://schemas.openxmlformats.org/officeDocument/2006/relationships/image" Target="../media/image23.jpg"/><Relationship Id="rId9" Type="http://schemas.openxmlformats.org/officeDocument/2006/relationships/image" Target="../media/image28.jpg"/><Relationship Id="rId14" Type="http://schemas.openxmlformats.org/officeDocument/2006/relationships/image" Target="../media/image33.jpg"/><Relationship Id="rId22" Type="http://schemas.openxmlformats.org/officeDocument/2006/relationships/image" Target="../media/image41.jpg"/><Relationship Id="rId27"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file:////Users/Jon/NEED%20Dropbox/Presentations/AutonomousVehicles/Images/TechnologyAdoption.png" TargetMode="External"/><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8.xml"/><Relationship Id="rId5" Type="http://schemas.openxmlformats.org/officeDocument/2006/relationships/image" Target="../media/image55.png"/><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www.kjzz.org/2022-04-15/content-1772560-waymo-expands-driverless-car-service-downtown-phoenix" TargetMode="External"/><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8" Type="http://schemas.openxmlformats.org/officeDocument/2006/relationships/image" Target="../media/image68.jpg"/><Relationship Id="rId3" Type="http://schemas.openxmlformats.org/officeDocument/2006/relationships/image" Target="../media/image63.tiff"/><Relationship Id="rId7" Type="http://schemas.openxmlformats.org/officeDocument/2006/relationships/image" Target="../media/image67.jpg"/><Relationship Id="rId2" Type="http://schemas.openxmlformats.org/officeDocument/2006/relationships/image" Target="../media/image62.tiff"/><Relationship Id="rId1" Type="http://schemas.openxmlformats.org/officeDocument/2006/relationships/slideLayout" Target="../slideLayouts/slideLayout2.xml"/><Relationship Id="rId6" Type="http://schemas.openxmlformats.org/officeDocument/2006/relationships/image" Target="../media/image66.tiff"/><Relationship Id="rId11" Type="http://schemas.openxmlformats.org/officeDocument/2006/relationships/image" Target="../media/image71.jpg"/><Relationship Id="rId5" Type="http://schemas.openxmlformats.org/officeDocument/2006/relationships/image" Target="../media/image65.tiff"/><Relationship Id="rId10" Type="http://schemas.openxmlformats.org/officeDocument/2006/relationships/image" Target="../media/image70.jpg"/><Relationship Id="rId4" Type="http://schemas.openxmlformats.org/officeDocument/2006/relationships/image" Target="../media/image64.tiff"/><Relationship Id="rId9" Type="http://schemas.openxmlformats.org/officeDocument/2006/relationships/image" Target="../media/image69.jpg"/></Relationships>
</file>

<file path=ppt/slides/_rels/slide35.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jpg"/><Relationship Id="rId1" Type="http://schemas.openxmlformats.org/officeDocument/2006/relationships/slideLayout" Target="../slideLayouts/slideLayout4.xml"/><Relationship Id="rId4" Type="http://schemas.openxmlformats.org/officeDocument/2006/relationships/image" Target="../media/image74.jpg"/></Relationships>
</file>

<file path=ppt/slides/_rels/slide36.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79.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83.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86.jpg"/><Relationship Id="rId1" Type="http://schemas.openxmlformats.org/officeDocument/2006/relationships/slideLayout" Target="../slideLayouts/slideLayout2.xml"/><Relationship Id="rId6" Type="http://schemas.openxmlformats.org/officeDocument/2006/relationships/image" Target="../media/image90.jpg"/><Relationship Id="rId5" Type="http://schemas.openxmlformats.org/officeDocument/2006/relationships/image" Target="../media/image89.jpg"/><Relationship Id="rId4" Type="http://schemas.openxmlformats.org/officeDocument/2006/relationships/image" Target="../media/image88.jpg"/></Relationships>
</file>

<file path=ppt/slides/_rels/slide51.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91.jpg"/><Relationship Id="rId1" Type="http://schemas.openxmlformats.org/officeDocument/2006/relationships/slideLayout" Target="../slideLayouts/slideLayout4.xml"/><Relationship Id="rId4" Type="http://schemas.openxmlformats.org/officeDocument/2006/relationships/image" Target="../media/image49.png"/></Relationships>
</file>

<file path=ppt/slides/_rels/slide52.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95.tiff"/><Relationship Id="rId4" Type="http://schemas.openxmlformats.org/officeDocument/2006/relationships/image" Target="../media/image94.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00.png"/></Relationships>
</file>

<file path=ppt/slides/_rels/slide62.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image" Target="../media/image102.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image" Target="../media/image105.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08.tiff"/><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11.tiff"/><Relationship Id="rId5" Type="http://schemas.openxmlformats.org/officeDocument/2006/relationships/image" Target="../media/image110.tiff"/><Relationship Id="rId4" Type="http://schemas.openxmlformats.org/officeDocument/2006/relationships/image" Target="../media/image109.tiff"/></Relationships>
</file>

<file path=ppt/slides/_rels/slide68.xml.rels><?xml version="1.0" encoding="UTF-8" standalone="yes"?>
<Relationships xmlns="http://schemas.openxmlformats.org/package/2006/relationships"><Relationship Id="rId2" Type="http://schemas.openxmlformats.org/officeDocument/2006/relationships/image" Target="../media/image112.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14.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hyperlink" Target="mailto:info@NEEDEcon.org" TargetMode="External"/><Relationship Id="rId2" Type="http://schemas.openxmlformats.org/officeDocument/2006/relationships/hyperlink" Target="http://www.needecon.org/" TargetMode="External"/><Relationship Id="rId1" Type="http://schemas.openxmlformats.org/officeDocument/2006/relationships/slideLayout" Target="../slideLayouts/slideLayout2.xml"/><Relationship Id="rId4" Type="http://schemas.openxmlformats.org/officeDocument/2006/relationships/hyperlink" Target="http://www.needecon.org/testimonials.php"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11842" y="1795708"/>
            <a:ext cx="10967013" cy="2187011"/>
          </a:xfrm>
        </p:spPr>
        <p:txBody>
          <a:bodyPr anchor="ctr" anchorCtr="0">
            <a:noAutofit/>
          </a:bodyPr>
          <a:lstStyle/>
          <a:p>
            <a:pPr>
              <a:lnSpc>
                <a:spcPct val="100000"/>
              </a:lnSpc>
              <a:spcBef>
                <a:spcPts val="0"/>
              </a:spcBef>
            </a:pPr>
            <a:r>
              <a:rPr lang="en-US" sz="3600" b="1" i="1" dirty="0"/>
              <a:t>Osher Lifelong Learning Institute, Spring 2025</a:t>
            </a:r>
            <a:endParaRPr lang="en-US" sz="3600" dirty="0">
              <a:solidFill>
                <a:schemeClr val="tx2"/>
              </a:solidFill>
            </a:endParaRPr>
          </a:p>
          <a:p>
            <a:pPr>
              <a:lnSpc>
                <a:spcPct val="100000"/>
              </a:lnSpc>
              <a:spcBef>
                <a:spcPts val="0"/>
              </a:spcBef>
            </a:pPr>
            <a:endParaRPr lang="en-US" sz="3600" b="1" i="1" dirty="0"/>
          </a:p>
          <a:p>
            <a:pPr>
              <a:lnSpc>
                <a:spcPct val="100000"/>
              </a:lnSpc>
              <a:spcBef>
                <a:spcPts val="0"/>
              </a:spcBef>
            </a:pPr>
            <a:r>
              <a:rPr lang="en-US" sz="4400" dirty="0"/>
              <a:t>Contemporary Economic Policy Issues</a:t>
            </a:r>
          </a:p>
        </p:txBody>
      </p:sp>
      <p:sp>
        <p:nvSpPr>
          <p:cNvPr id="8" name="Slide Number Placeholder 7">
            <a:extLst>
              <a:ext uri="{FF2B5EF4-FFF2-40B4-BE49-F238E27FC236}">
                <a16:creationId xmlns:a16="http://schemas.microsoft.com/office/drawing/2014/main" id="{1253CAC7-36DF-4A5D-BA87-83822B44EBAC}"/>
              </a:ext>
            </a:extLst>
          </p:cNvPr>
          <p:cNvSpPr>
            <a:spLocks noGrp="1"/>
          </p:cNvSpPr>
          <p:nvPr>
            <p:ph type="sldNum" sz="quarter" idx="12"/>
          </p:nvPr>
        </p:nvSpPr>
        <p:spPr/>
        <p:txBody>
          <a:bodyPr/>
          <a:lstStyle/>
          <a:p>
            <a:fld id="{D9F085D5-EC86-4F6A-B501-C1359CB39116}" type="slidenum">
              <a:rPr lang="en-US" smtClean="0"/>
              <a:t>1</a:t>
            </a:fld>
            <a:endParaRPr lang="en-US" dirty="0"/>
          </a:p>
        </p:txBody>
      </p:sp>
      <p:sp>
        <p:nvSpPr>
          <p:cNvPr id="5" name="Subtitle 2">
            <a:extLst>
              <a:ext uri="{FF2B5EF4-FFF2-40B4-BE49-F238E27FC236}">
                <a16:creationId xmlns:a16="http://schemas.microsoft.com/office/drawing/2014/main" id="{0AE01C54-87B5-E047-A90C-F1A958BEF150}"/>
              </a:ext>
            </a:extLst>
          </p:cNvPr>
          <p:cNvSpPr txBox="1">
            <a:spLocks/>
          </p:cNvSpPr>
          <p:nvPr/>
        </p:nvSpPr>
        <p:spPr>
          <a:xfrm>
            <a:off x="1547649" y="4027990"/>
            <a:ext cx="9144000" cy="1816419"/>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rgbClr val="0C4C88"/>
                </a:solidFill>
                <a:latin typeface="+mn-lt"/>
                <a:ea typeface="+mn-ea"/>
                <a:cs typeface="+mn-cs"/>
              </a:defRPr>
            </a:lvl1pPr>
            <a:lvl2pPr marL="457200" indent="0" algn="ctr" defTabSz="914400" rtl="0" eaLnBrk="1" latinLnBrk="0" hangingPunct="1">
              <a:lnSpc>
                <a:spcPct val="90000"/>
              </a:lnSpc>
              <a:spcBef>
                <a:spcPts val="500"/>
              </a:spcBef>
              <a:buFont typeface="Calibri" panose="020F0502020204030204" pitchFamily="34" charset="0"/>
              <a:buNone/>
              <a:defRPr sz="2000" kern="1200">
                <a:solidFill>
                  <a:srgbClr val="2B414D"/>
                </a:solidFill>
                <a:latin typeface="+mn-lt"/>
                <a:ea typeface="+mn-ea"/>
                <a:cs typeface="+mn-cs"/>
              </a:defRPr>
            </a:lvl2pPr>
            <a:lvl3pPr marL="914400" indent="0" algn="ctr" defTabSz="914400" rtl="0" eaLnBrk="1" latinLnBrk="0" hangingPunct="1">
              <a:lnSpc>
                <a:spcPct val="90000"/>
              </a:lnSpc>
              <a:spcBef>
                <a:spcPts val="500"/>
              </a:spcBef>
              <a:buSzPct val="80000"/>
              <a:buFont typeface="Courier New" panose="02070309020205020404" pitchFamily="49" charset="0"/>
              <a:buNone/>
              <a:defRPr sz="1800" kern="1200">
                <a:solidFill>
                  <a:srgbClr val="2B414D"/>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2B414D"/>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2B414D"/>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sz="3100" dirty="0">
                <a:solidFill>
                  <a:schemeClr val="tx2"/>
                </a:solidFill>
              </a:rPr>
              <a:t>Washington University in St. Louis</a:t>
            </a:r>
          </a:p>
          <a:p>
            <a:pPr>
              <a:lnSpc>
                <a:spcPct val="100000"/>
              </a:lnSpc>
              <a:spcBef>
                <a:spcPts val="0"/>
              </a:spcBef>
            </a:pPr>
            <a:endParaRPr lang="en-US" sz="4000" dirty="0">
              <a:solidFill>
                <a:schemeClr val="tx2"/>
              </a:solidFill>
            </a:endParaRPr>
          </a:p>
          <a:p>
            <a:pPr>
              <a:lnSpc>
                <a:spcPct val="100000"/>
              </a:lnSpc>
              <a:spcBef>
                <a:spcPts val="0"/>
              </a:spcBef>
            </a:pPr>
            <a:r>
              <a:rPr lang="en-US" sz="3000" dirty="0">
                <a:solidFill>
                  <a:schemeClr val="tx2"/>
                </a:solidFill>
              </a:rPr>
              <a:t>Host: Jon </a:t>
            </a:r>
            <a:r>
              <a:rPr lang="en-US" sz="3000" dirty="0" err="1">
                <a:solidFill>
                  <a:schemeClr val="tx2"/>
                </a:solidFill>
              </a:rPr>
              <a:t>Haveman</a:t>
            </a:r>
            <a:r>
              <a:rPr lang="en-US" sz="3000" dirty="0">
                <a:solidFill>
                  <a:schemeClr val="tx2"/>
                </a:solidFill>
              </a:rPr>
              <a:t>, Ph.D.</a:t>
            </a:r>
          </a:p>
          <a:p>
            <a:pPr>
              <a:lnSpc>
                <a:spcPct val="100000"/>
              </a:lnSpc>
              <a:spcBef>
                <a:spcPts val="0"/>
              </a:spcBef>
            </a:pPr>
            <a:r>
              <a:rPr lang="en-US" sz="3000" dirty="0">
                <a:solidFill>
                  <a:schemeClr val="tx2"/>
                </a:solidFill>
              </a:rPr>
              <a:t>National Economic Education Delegation</a:t>
            </a:r>
          </a:p>
        </p:txBody>
      </p:sp>
    </p:spTree>
    <p:extLst>
      <p:ext uri="{BB962C8B-B14F-4D97-AF65-F5344CB8AC3E}">
        <p14:creationId xmlns:p14="http://schemas.microsoft.com/office/powerpoint/2010/main" val="40672097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B7AEF52-CB52-54D3-5C99-D192D5EC0109}"/>
              </a:ext>
            </a:extLst>
          </p:cNvPr>
          <p:cNvSpPr>
            <a:spLocks noGrp="1"/>
          </p:cNvSpPr>
          <p:nvPr>
            <p:ph type="sldNum" sz="quarter" idx="12"/>
          </p:nvPr>
        </p:nvSpPr>
        <p:spPr/>
        <p:txBody>
          <a:bodyPr/>
          <a:lstStyle/>
          <a:p>
            <a:fld id="{D9F085D5-EC86-4F6A-B501-C1359CB39116}" type="slidenum">
              <a:rPr lang="en-GB" smtClean="0"/>
              <a:t>10</a:t>
            </a:fld>
            <a:endParaRPr lang="en-GB"/>
          </a:p>
        </p:txBody>
      </p:sp>
      <p:pic>
        <p:nvPicPr>
          <p:cNvPr id="2050" name="Picture 2" descr="Bosch's Autonomous Electric Shuttle Concept Aims To Be The Future Of Travel  | Carscoops">
            <a:extLst>
              <a:ext uri="{FF2B5EF4-FFF2-40B4-BE49-F238E27FC236}">
                <a16:creationId xmlns:a16="http://schemas.microsoft.com/office/drawing/2014/main" id="{E73E62E9-0D51-059D-B2F9-15A42FD342A8}"/>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1854200" y="1131094"/>
            <a:ext cx="8483600" cy="459581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EAE8A6B-BEC7-6992-DA88-36CFB978C2F3}"/>
              </a:ext>
            </a:extLst>
          </p:cNvPr>
          <p:cNvSpPr txBox="1"/>
          <p:nvPr/>
        </p:nvSpPr>
        <p:spPr>
          <a:xfrm>
            <a:off x="3842657" y="6089622"/>
            <a:ext cx="6096000" cy="461665"/>
          </a:xfrm>
          <a:prstGeom prst="rect">
            <a:avLst/>
          </a:prstGeom>
          <a:noFill/>
        </p:spPr>
        <p:txBody>
          <a:bodyPr wrap="square">
            <a:spAutoFit/>
          </a:bodyPr>
          <a:lstStyle/>
          <a:p>
            <a:r>
              <a:rPr lang="en-US" sz="1200" dirty="0"/>
              <a:t>https://www.carscoops.com/2018/12/boschs-autonomous-electric-shuttle-concept-aims-future-travel/</a:t>
            </a:r>
          </a:p>
        </p:txBody>
      </p:sp>
    </p:spTree>
    <p:extLst>
      <p:ext uri="{BB962C8B-B14F-4D97-AF65-F5344CB8AC3E}">
        <p14:creationId xmlns:p14="http://schemas.microsoft.com/office/powerpoint/2010/main" val="24326909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AA6A5-3B5E-F649-9DAB-F5CED8468322}"/>
              </a:ext>
            </a:extLst>
          </p:cNvPr>
          <p:cNvSpPr>
            <a:spLocks noGrp="1"/>
          </p:cNvSpPr>
          <p:nvPr>
            <p:ph type="title"/>
          </p:nvPr>
        </p:nvSpPr>
        <p:spPr>
          <a:xfrm>
            <a:off x="646176" y="0"/>
            <a:ext cx="10515600" cy="1325563"/>
          </a:xfrm>
        </p:spPr>
        <p:txBody>
          <a:bodyPr/>
          <a:lstStyle/>
          <a:p>
            <a:r>
              <a:rPr lang="en-US" dirty="0">
                <a:solidFill>
                  <a:schemeClr val="bg1"/>
                </a:solidFill>
              </a:rPr>
              <a:t> Aut</a:t>
            </a:r>
            <a:r>
              <a:rPr lang="en-US" dirty="0"/>
              <a:t>onomous Taxonomy</a:t>
            </a:r>
          </a:p>
        </p:txBody>
      </p:sp>
      <p:sp>
        <p:nvSpPr>
          <p:cNvPr id="4" name="Slide Number Placeholder 3">
            <a:extLst>
              <a:ext uri="{FF2B5EF4-FFF2-40B4-BE49-F238E27FC236}">
                <a16:creationId xmlns:a16="http://schemas.microsoft.com/office/drawing/2014/main" id="{83C7B291-3102-AC4B-BDBA-F95172BFAF61}"/>
              </a:ext>
            </a:extLst>
          </p:cNvPr>
          <p:cNvSpPr>
            <a:spLocks noGrp="1"/>
          </p:cNvSpPr>
          <p:nvPr>
            <p:ph type="sldNum" sz="quarter" idx="12"/>
          </p:nvPr>
        </p:nvSpPr>
        <p:spPr/>
        <p:txBody>
          <a:bodyPr/>
          <a:lstStyle/>
          <a:p>
            <a:fld id="{D9F085D5-EC86-4F6A-B501-C1359CB39116}" type="slidenum">
              <a:rPr lang="en-GB" smtClean="0"/>
              <a:t>11</a:t>
            </a:fld>
            <a:endParaRPr lang="en-GB"/>
          </a:p>
        </p:txBody>
      </p:sp>
      <p:pic>
        <p:nvPicPr>
          <p:cNvPr id="5" name="Content Placeholder 3">
            <a:extLst>
              <a:ext uri="{FF2B5EF4-FFF2-40B4-BE49-F238E27FC236}">
                <a16:creationId xmlns:a16="http://schemas.microsoft.com/office/drawing/2014/main" id="{619E45F5-CF86-DE46-A1F6-1E0ED34CAB49}"/>
              </a:ext>
            </a:extLst>
          </p:cNvPr>
          <p:cNvPicPr>
            <a:picLocks noChangeAspect="1"/>
          </p:cNvPicPr>
          <p:nvPr/>
        </p:nvPicPr>
        <p:blipFill>
          <a:blip r:embed="rId2"/>
          <a:stretch>
            <a:fillRect/>
          </a:stretch>
        </p:blipFill>
        <p:spPr>
          <a:xfrm>
            <a:off x="6200653" y="147325"/>
            <a:ext cx="3748638" cy="6265195"/>
          </a:xfrm>
          <a:prstGeom prst="rect">
            <a:avLst/>
          </a:prstGeom>
        </p:spPr>
      </p:pic>
      <p:pic>
        <p:nvPicPr>
          <p:cNvPr id="3" name="Picture 2">
            <a:extLst>
              <a:ext uri="{FF2B5EF4-FFF2-40B4-BE49-F238E27FC236}">
                <a16:creationId xmlns:a16="http://schemas.microsoft.com/office/drawing/2014/main" id="{28C9B42D-DDC6-1742-935C-477C79BDDB6D}"/>
              </a:ext>
            </a:extLst>
          </p:cNvPr>
          <p:cNvPicPr>
            <a:picLocks noChangeAspect="1"/>
          </p:cNvPicPr>
          <p:nvPr/>
        </p:nvPicPr>
        <p:blipFill>
          <a:blip r:embed="rId3"/>
          <a:stretch>
            <a:fillRect/>
          </a:stretch>
        </p:blipFill>
        <p:spPr>
          <a:xfrm>
            <a:off x="2706029" y="3770041"/>
            <a:ext cx="1929092" cy="1617948"/>
          </a:xfrm>
          <a:prstGeom prst="rect">
            <a:avLst/>
          </a:prstGeom>
        </p:spPr>
      </p:pic>
      <p:pic>
        <p:nvPicPr>
          <p:cNvPr id="9" name="Picture 8">
            <a:extLst>
              <a:ext uri="{FF2B5EF4-FFF2-40B4-BE49-F238E27FC236}">
                <a16:creationId xmlns:a16="http://schemas.microsoft.com/office/drawing/2014/main" id="{F6194AE1-9BFB-2340-A91C-C005B6615890}"/>
              </a:ext>
            </a:extLst>
          </p:cNvPr>
          <p:cNvPicPr>
            <a:picLocks noChangeAspect="1"/>
          </p:cNvPicPr>
          <p:nvPr/>
        </p:nvPicPr>
        <p:blipFill>
          <a:blip r:embed="rId4"/>
          <a:stretch>
            <a:fillRect/>
          </a:stretch>
        </p:blipFill>
        <p:spPr>
          <a:xfrm>
            <a:off x="4944476" y="4064665"/>
            <a:ext cx="1358900" cy="1028700"/>
          </a:xfrm>
          <a:prstGeom prst="rect">
            <a:avLst/>
          </a:prstGeom>
        </p:spPr>
      </p:pic>
      <p:pic>
        <p:nvPicPr>
          <p:cNvPr id="6" name="Picture 5">
            <a:extLst>
              <a:ext uri="{FF2B5EF4-FFF2-40B4-BE49-F238E27FC236}">
                <a16:creationId xmlns:a16="http://schemas.microsoft.com/office/drawing/2014/main" id="{2F4B6A6F-181E-5249-B848-87CA345AAD83}"/>
              </a:ext>
            </a:extLst>
          </p:cNvPr>
          <p:cNvPicPr>
            <a:picLocks noChangeAspect="1"/>
          </p:cNvPicPr>
          <p:nvPr/>
        </p:nvPicPr>
        <p:blipFill>
          <a:blip r:embed="rId5"/>
          <a:stretch>
            <a:fillRect/>
          </a:stretch>
        </p:blipFill>
        <p:spPr>
          <a:xfrm>
            <a:off x="10528644" y="3279922"/>
            <a:ext cx="1353647" cy="1325563"/>
          </a:xfrm>
          <a:prstGeom prst="rect">
            <a:avLst/>
          </a:prstGeom>
        </p:spPr>
      </p:pic>
      <p:pic>
        <p:nvPicPr>
          <p:cNvPr id="8" name="Picture 7">
            <a:extLst>
              <a:ext uri="{FF2B5EF4-FFF2-40B4-BE49-F238E27FC236}">
                <a16:creationId xmlns:a16="http://schemas.microsoft.com/office/drawing/2014/main" id="{66BF8BFA-5F42-9C49-8192-84467336B09C}"/>
              </a:ext>
            </a:extLst>
          </p:cNvPr>
          <p:cNvPicPr>
            <a:picLocks noChangeAspect="1"/>
          </p:cNvPicPr>
          <p:nvPr/>
        </p:nvPicPr>
        <p:blipFill>
          <a:blip r:embed="rId4"/>
          <a:stretch>
            <a:fillRect/>
          </a:stretch>
        </p:blipFill>
        <p:spPr>
          <a:xfrm rot="10800000">
            <a:off x="9997804" y="3770041"/>
            <a:ext cx="482326" cy="365125"/>
          </a:xfrm>
          <a:prstGeom prst="rect">
            <a:avLst/>
          </a:prstGeom>
        </p:spPr>
      </p:pic>
    </p:spTree>
    <p:extLst>
      <p:ext uri="{BB962C8B-B14F-4D97-AF65-F5344CB8AC3E}">
        <p14:creationId xmlns:p14="http://schemas.microsoft.com/office/powerpoint/2010/main" val="9905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877E1979-D6CE-BCF5-75BA-D757D1654789}"/>
              </a:ext>
            </a:extLst>
          </p:cNvPr>
          <p:cNvSpPr>
            <a:spLocks noGrp="1"/>
          </p:cNvSpPr>
          <p:nvPr>
            <p:ph type="title"/>
          </p:nvPr>
        </p:nvSpPr>
        <p:spPr>
          <a:xfrm>
            <a:off x="630936" y="639520"/>
            <a:ext cx="3429000" cy="1719072"/>
          </a:xfrm>
        </p:spPr>
        <p:txBody>
          <a:bodyPr anchor="b">
            <a:normAutofit/>
          </a:bodyPr>
          <a:lstStyle/>
          <a:p>
            <a:endParaRPr lang="en-US" sz="5400"/>
          </a:p>
        </p:txBody>
      </p:sp>
      <p:sp>
        <p:nvSpPr>
          <p:cNvPr id="9" name="Content Placeholder 8">
            <a:extLst>
              <a:ext uri="{FF2B5EF4-FFF2-40B4-BE49-F238E27FC236}">
                <a16:creationId xmlns:a16="http://schemas.microsoft.com/office/drawing/2014/main" id="{6289DB78-C443-DBB9-77DB-86E94412444F}"/>
              </a:ext>
            </a:extLst>
          </p:cNvPr>
          <p:cNvSpPr>
            <a:spLocks noGrp="1"/>
          </p:cNvSpPr>
          <p:nvPr>
            <p:ph idx="1"/>
          </p:nvPr>
        </p:nvSpPr>
        <p:spPr>
          <a:xfrm>
            <a:off x="630936" y="2807208"/>
            <a:ext cx="2690343" cy="3410712"/>
          </a:xfrm>
        </p:spPr>
        <p:txBody>
          <a:bodyPr anchor="t">
            <a:normAutofit/>
          </a:bodyPr>
          <a:lstStyle/>
          <a:p>
            <a:endParaRPr lang="en-US" sz="2200" dirty="0"/>
          </a:p>
        </p:txBody>
      </p:sp>
      <p:pic>
        <p:nvPicPr>
          <p:cNvPr id="5" name="Content Placeholder 4" descr="A screenshot of a computer screen&#10;&#10;Description automatically generated">
            <a:extLst>
              <a:ext uri="{FF2B5EF4-FFF2-40B4-BE49-F238E27FC236}">
                <a16:creationId xmlns:a16="http://schemas.microsoft.com/office/drawing/2014/main" id="{91B84EEE-C499-A73E-1B27-70D0033EB6B8}"/>
              </a:ext>
            </a:extLst>
          </p:cNvPr>
          <p:cNvPicPr>
            <a:picLocks noChangeAspect="1"/>
          </p:cNvPicPr>
          <p:nvPr/>
        </p:nvPicPr>
        <p:blipFill>
          <a:blip r:embed="rId2"/>
          <a:stretch>
            <a:fillRect/>
          </a:stretch>
        </p:blipFill>
        <p:spPr>
          <a:xfrm>
            <a:off x="3506245" y="137472"/>
            <a:ext cx="7662589" cy="6225853"/>
          </a:xfrm>
          <a:prstGeom prst="rect">
            <a:avLst/>
          </a:prstGeom>
        </p:spPr>
      </p:pic>
      <p:sp>
        <p:nvSpPr>
          <p:cNvPr id="4" name="Slide Number Placeholder 3">
            <a:extLst>
              <a:ext uri="{FF2B5EF4-FFF2-40B4-BE49-F238E27FC236}">
                <a16:creationId xmlns:a16="http://schemas.microsoft.com/office/drawing/2014/main" id="{0BAE89A8-4127-D0D8-0804-5B6DDC01614F}"/>
              </a:ext>
            </a:extLst>
          </p:cNvPr>
          <p:cNvSpPr>
            <a:spLocks noGrp="1"/>
          </p:cNvSpPr>
          <p:nvPr>
            <p:ph type="sldNum" sz="quarter" idx="12"/>
          </p:nvPr>
        </p:nvSpPr>
        <p:spPr>
          <a:xfrm>
            <a:off x="8610600" y="6356350"/>
            <a:ext cx="2743200" cy="365125"/>
          </a:xfrm>
        </p:spPr>
        <p:txBody>
          <a:bodyPr>
            <a:normAutofit/>
          </a:bodyPr>
          <a:lstStyle/>
          <a:p>
            <a:pPr>
              <a:spcAft>
                <a:spcPts val="600"/>
              </a:spcAft>
            </a:pPr>
            <a:fld id="{D9F085D5-EC86-4F6A-B501-C1359CB39116}" type="slidenum">
              <a:rPr lang="en-GB" smtClean="0"/>
              <a:pPr>
                <a:spcAft>
                  <a:spcPts val="600"/>
                </a:spcAft>
              </a:pPr>
              <a:t>12</a:t>
            </a:fld>
            <a:endParaRPr lang="en-GB"/>
          </a:p>
        </p:txBody>
      </p:sp>
      <p:sp>
        <p:nvSpPr>
          <p:cNvPr id="7" name="TextBox 6">
            <a:extLst>
              <a:ext uri="{FF2B5EF4-FFF2-40B4-BE49-F238E27FC236}">
                <a16:creationId xmlns:a16="http://schemas.microsoft.com/office/drawing/2014/main" id="{7F2A60E9-1179-5599-93E0-EDB87EF41B9D}"/>
              </a:ext>
            </a:extLst>
          </p:cNvPr>
          <p:cNvSpPr txBox="1"/>
          <p:nvPr/>
        </p:nvSpPr>
        <p:spPr>
          <a:xfrm>
            <a:off x="851417" y="5017591"/>
            <a:ext cx="2743200" cy="1800493"/>
          </a:xfrm>
          <a:prstGeom prst="rect">
            <a:avLst/>
          </a:prstGeom>
          <a:noFill/>
        </p:spPr>
        <p:txBody>
          <a:bodyPr wrap="square">
            <a:spAutoFit/>
          </a:bodyPr>
          <a:lstStyle/>
          <a:p>
            <a:r>
              <a:rPr lang="en-US" sz="1050" dirty="0">
                <a:hlinkClick r:id="rId3"/>
              </a:rPr>
              <a:t>Source: https://www.sae.org/news/press-room/2018/12/sae-international-releases-updated-visual-chart-for-its-%E2%80%9Clevels-of-driving-automation%E2%80%9D-standard-for-self-driving-vehicles</a:t>
            </a:r>
            <a:endParaRPr lang="en-US" sz="1050" dirty="0"/>
          </a:p>
          <a:p>
            <a:endParaRPr lang="en-US" sz="1200" dirty="0"/>
          </a:p>
          <a:p>
            <a:r>
              <a:rPr lang="en-US" sz="1050" dirty="0">
                <a:hlinkClick r:id=""/>
              </a:rPr>
              <a:t>Video: </a:t>
            </a:r>
          </a:p>
          <a:p>
            <a:r>
              <a:rPr lang="en-US" sz="1050" dirty="0">
                <a:hlinkClick r:id=""/>
              </a:rPr>
              <a:t>https://youtu.be/zfkDXQ4pS2k</a:t>
            </a:r>
            <a:endParaRPr lang="en-US" sz="1050" dirty="0"/>
          </a:p>
          <a:p>
            <a:endParaRPr lang="en-US" sz="1400" dirty="0"/>
          </a:p>
        </p:txBody>
      </p:sp>
      <p:sp>
        <p:nvSpPr>
          <p:cNvPr id="2" name="Rectangle 1">
            <a:extLst>
              <a:ext uri="{FF2B5EF4-FFF2-40B4-BE49-F238E27FC236}">
                <a16:creationId xmlns:a16="http://schemas.microsoft.com/office/drawing/2014/main" id="{2C7E2696-906A-F7BD-9615-7BAF9F075749}"/>
              </a:ext>
            </a:extLst>
          </p:cNvPr>
          <p:cNvSpPr/>
          <p:nvPr/>
        </p:nvSpPr>
        <p:spPr>
          <a:xfrm>
            <a:off x="648182" y="219919"/>
            <a:ext cx="1284790" cy="10185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54226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diagram of a car and machine&#10;&#10;Description automatically generated with medium confidence">
            <a:extLst>
              <a:ext uri="{FF2B5EF4-FFF2-40B4-BE49-F238E27FC236}">
                <a16:creationId xmlns:a16="http://schemas.microsoft.com/office/drawing/2014/main" id="{9DF27110-50C9-6549-6A27-3E44B9A64318}"/>
              </a:ext>
            </a:extLst>
          </p:cNvPr>
          <p:cNvPicPr>
            <a:picLocks noGrp="1" noChangeAspect="1"/>
          </p:cNvPicPr>
          <p:nvPr>
            <p:ph idx="1"/>
          </p:nvPr>
        </p:nvPicPr>
        <p:blipFill>
          <a:blip r:embed="rId2"/>
          <a:stretch>
            <a:fillRect/>
          </a:stretch>
        </p:blipFill>
        <p:spPr>
          <a:xfrm>
            <a:off x="2144465" y="1498688"/>
            <a:ext cx="7903069" cy="4351337"/>
          </a:xfrm>
        </p:spPr>
      </p:pic>
      <p:sp>
        <p:nvSpPr>
          <p:cNvPr id="4" name="Slide Number Placeholder 3">
            <a:extLst>
              <a:ext uri="{FF2B5EF4-FFF2-40B4-BE49-F238E27FC236}">
                <a16:creationId xmlns:a16="http://schemas.microsoft.com/office/drawing/2014/main" id="{31357BEB-3157-63F9-9029-31583E875A92}"/>
              </a:ext>
            </a:extLst>
          </p:cNvPr>
          <p:cNvSpPr>
            <a:spLocks noGrp="1"/>
          </p:cNvSpPr>
          <p:nvPr>
            <p:ph type="sldNum" sz="quarter" idx="12"/>
          </p:nvPr>
        </p:nvSpPr>
        <p:spPr/>
        <p:txBody>
          <a:bodyPr/>
          <a:lstStyle/>
          <a:p>
            <a:fld id="{D9F085D5-EC86-4F6A-B501-C1359CB39116}" type="slidenum">
              <a:rPr lang="en-GB" smtClean="0"/>
              <a:t>13</a:t>
            </a:fld>
            <a:endParaRPr lang="en-GB"/>
          </a:p>
        </p:txBody>
      </p:sp>
      <p:sp>
        <p:nvSpPr>
          <p:cNvPr id="8" name="TextBox 7">
            <a:extLst>
              <a:ext uri="{FF2B5EF4-FFF2-40B4-BE49-F238E27FC236}">
                <a16:creationId xmlns:a16="http://schemas.microsoft.com/office/drawing/2014/main" id="{186E4573-A927-C141-8B16-66A2450F1B11}"/>
              </a:ext>
            </a:extLst>
          </p:cNvPr>
          <p:cNvSpPr txBox="1"/>
          <p:nvPr/>
        </p:nvSpPr>
        <p:spPr>
          <a:xfrm>
            <a:off x="3953622" y="6437302"/>
            <a:ext cx="6093912" cy="430887"/>
          </a:xfrm>
          <a:prstGeom prst="rect">
            <a:avLst/>
          </a:prstGeom>
          <a:noFill/>
        </p:spPr>
        <p:txBody>
          <a:bodyPr wrap="square">
            <a:spAutoFit/>
          </a:bodyPr>
          <a:lstStyle/>
          <a:p>
            <a:r>
              <a:rPr lang="en-US" sz="1100" dirty="0"/>
              <a:t>Source: https://www.researchgate.net/figure/Levels-of-autonomous-driving-according-to-SAE-J3016_fig1_322368082</a:t>
            </a:r>
          </a:p>
        </p:txBody>
      </p:sp>
      <p:sp>
        <p:nvSpPr>
          <p:cNvPr id="3" name="Rectangle 2">
            <a:extLst>
              <a:ext uri="{FF2B5EF4-FFF2-40B4-BE49-F238E27FC236}">
                <a16:creationId xmlns:a16="http://schemas.microsoft.com/office/drawing/2014/main" id="{790F1D87-11FD-9CB5-B150-93AC4304F4EF}"/>
              </a:ext>
            </a:extLst>
          </p:cNvPr>
          <p:cNvSpPr/>
          <p:nvPr/>
        </p:nvSpPr>
        <p:spPr>
          <a:xfrm>
            <a:off x="648182" y="219919"/>
            <a:ext cx="1284790" cy="10185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17330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A1971-1FE2-501B-CB5D-74F8E379392F}"/>
              </a:ext>
            </a:extLst>
          </p:cNvPr>
          <p:cNvSpPr>
            <a:spLocks noGrp="1"/>
          </p:cNvSpPr>
          <p:nvPr>
            <p:ph type="title"/>
          </p:nvPr>
        </p:nvSpPr>
        <p:spPr/>
        <p:txBody>
          <a:bodyPr/>
          <a:lstStyle/>
          <a:p>
            <a:endParaRPr lang="en-US"/>
          </a:p>
        </p:txBody>
      </p:sp>
      <p:pic>
        <p:nvPicPr>
          <p:cNvPr id="6" name="Content Placeholder 5" descr="A timeline of company logos&#10;&#10;Description automatically generated">
            <a:extLst>
              <a:ext uri="{FF2B5EF4-FFF2-40B4-BE49-F238E27FC236}">
                <a16:creationId xmlns:a16="http://schemas.microsoft.com/office/drawing/2014/main" id="{1601F06A-E4C4-853E-D86D-3D9B07D8A64E}"/>
              </a:ext>
            </a:extLst>
          </p:cNvPr>
          <p:cNvPicPr>
            <a:picLocks noGrp="1" noChangeAspect="1"/>
          </p:cNvPicPr>
          <p:nvPr>
            <p:ph idx="1"/>
          </p:nvPr>
        </p:nvPicPr>
        <p:blipFill>
          <a:blip r:embed="rId2"/>
          <a:stretch>
            <a:fillRect/>
          </a:stretch>
        </p:blipFill>
        <p:spPr>
          <a:xfrm>
            <a:off x="2041388" y="262648"/>
            <a:ext cx="7983145" cy="5983839"/>
          </a:xfrm>
        </p:spPr>
      </p:pic>
      <p:sp>
        <p:nvSpPr>
          <p:cNvPr id="4" name="Slide Number Placeholder 3">
            <a:extLst>
              <a:ext uri="{FF2B5EF4-FFF2-40B4-BE49-F238E27FC236}">
                <a16:creationId xmlns:a16="http://schemas.microsoft.com/office/drawing/2014/main" id="{23EA0E4F-EAF6-08C9-0431-94B0B8CED5A3}"/>
              </a:ext>
            </a:extLst>
          </p:cNvPr>
          <p:cNvSpPr>
            <a:spLocks noGrp="1"/>
          </p:cNvSpPr>
          <p:nvPr>
            <p:ph type="sldNum" sz="quarter" idx="12"/>
          </p:nvPr>
        </p:nvSpPr>
        <p:spPr/>
        <p:txBody>
          <a:bodyPr/>
          <a:lstStyle/>
          <a:p>
            <a:fld id="{D9F085D5-EC86-4F6A-B501-C1359CB39116}" type="slidenum">
              <a:rPr lang="en-GB" smtClean="0"/>
              <a:t>14</a:t>
            </a:fld>
            <a:endParaRPr lang="en-GB"/>
          </a:p>
        </p:txBody>
      </p:sp>
      <p:sp>
        <p:nvSpPr>
          <p:cNvPr id="8" name="TextBox 7">
            <a:extLst>
              <a:ext uri="{FF2B5EF4-FFF2-40B4-BE49-F238E27FC236}">
                <a16:creationId xmlns:a16="http://schemas.microsoft.com/office/drawing/2014/main" id="{4B967DB3-02E1-20BB-914C-57AC4E6F1BEA}"/>
              </a:ext>
            </a:extLst>
          </p:cNvPr>
          <p:cNvSpPr txBox="1"/>
          <p:nvPr/>
        </p:nvSpPr>
        <p:spPr>
          <a:xfrm>
            <a:off x="5808349" y="6013753"/>
            <a:ext cx="6093912" cy="430887"/>
          </a:xfrm>
          <a:prstGeom prst="rect">
            <a:avLst/>
          </a:prstGeom>
          <a:noFill/>
        </p:spPr>
        <p:txBody>
          <a:bodyPr wrap="square">
            <a:spAutoFit/>
          </a:bodyPr>
          <a:lstStyle/>
          <a:p>
            <a:r>
              <a:rPr lang="en-US" sz="1050" dirty="0"/>
              <a:t>https://www.mynrma.com.au/cars-and-driving/driver-training-and-licences/resources/driverless-cars-the-benefits-and-what-it-means-for-the-future-of-mobility</a:t>
            </a:r>
          </a:p>
        </p:txBody>
      </p:sp>
      <p:sp>
        <p:nvSpPr>
          <p:cNvPr id="3" name="Rectangle 2">
            <a:extLst>
              <a:ext uri="{FF2B5EF4-FFF2-40B4-BE49-F238E27FC236}">
                <a16:creationId xmlns:a16="http://schemas.microsoft.com/office/drawing/2014/main" id="{5E6FF85F-317D-C8AF-7CD4-F950C49A2092}"/>
              </a:ext>
            </a:extLst>
          </p:cNvPr>
          <p:cNvSpPr/>
          <p:nvPr/>
        </p:nvSpPr>
        <p:spPr>
          <a:xfrm>
            <a:off x="648182" y="219919"/>
            <a:ext cx="1284790" cy="10185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27260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47F48-5C32-87DC-F699-296E9B332FA9}"/>
              </a:ext>
            </a:extLst>
          </p:cNvPr>
          <p:cNvSpPr>
            <a:spLocks noGrp="1"/>
          </p:cNvSpPr>
          <p:nvPr>
            <p:ph type="title"/>
          </p:nvPr>
        </p:nvSpPr>
        <p:spPr/>
        <p:txBody>
          <a:bodyPr/>
          <a:lstStyle/>
          <a:p>
            <a:endParaRPr lang="en-US"/>
          </a:p>
        </p:txBody>
      </p:sp>
      <p:pic>
        <p:nvPicPr>
          <p:cNvPr id="6" name="Content Placeholder 5" descr="A white car with a light on top&#10;&#10;Description automatically generated">
            <a:extLst>
              <a:ext uri="{FF2B5EF4-FFF2-40B4-BE49-F238E27FC236}">
                <a16:creationId xmlns:a16="http://schemas.microsoft.com/office/drawing/2014/main" id="{C9A99F7B-255B-E6D1-136C-C3C35190F15F}"/>
              </a:ext>
            </a:extLst>
          </p:cNvPr>
          <p:cNvPicPr>
            <a:picLocks noGrp="1" noChangeAspect="1"/>
          </p:cNvPicPr>
          <p:nvPr>
            <p:ph idx="1"/>
          </p:nvPr>
        </p:nvPicPr>
        <p:blipFill>
          <a:blip r:embed="rId2"/>
          <a:stretch>
            <a:fillRect/>
          </a:stretch>
        </p:blipFill>
        <p:spPr>
          <a:xfrm>
            <a:off x="756893" y="262649"/>
            <a:ext cx="9763418" cy="5420334"/>
          </a:xfrm>
        </p:spPr>
      </p:pic>
      <p:sp>
        <p:nvSpPr>
          <p:cNvPr id="4" name="Slide Number Placeholder 3">
            <a:extLst>
              <a:ext uri="{FF2B5EF4-FFF2-40B4-BE49-F238E27FC236}">
                <a16:creationId xmlns:a16="http://schemas.microsoft.com/office/drawing/2014/main" id="{D913207C-6DDC-3835-F41E-70E5CC9572E6}"/>
              </a:ext>
            </a:extLst>
          </p:cNvPr>
          <p:cNvSpPr>
            <a:spLocks noGrp="1"/>
          </p:cNvSpPr>
          <p:nvPr>
            <p:ph type="sldNum" sz="quarter" idx="12"/>
          </p:nvPr>
        </p:nvSpPr>
        <p:spPr/>
        <p:txBody>
          <a:bodyPr/>
          <a:lstStyle/>
          <a:p>
            <a:fld id="{D9F085D5-EC86-4F6A-B501-C1359CB39116}" type="slidenum">
              <a:rPr lang="en-GB" smtClean="0"/>
              <a:t>15</a:t>
            </a:fld>
            <a:endParaRPr lang="en-GB"/>
          </a:p>
        </p:txBody>
      </p:sp>
      <p:sp>
        <p:nvSpPr>
          <p:cNvPr id="8" name="TextBox 7">
            <a:extLst>
              <a:ext uri="{FF2B5EF4-FFF2-40B4-BE49-F238E27FC236}">
                <a16:creationId xmlns:a16="http://schemas.microsoft.com/office/drawing/2014/main" id="{0CA53AF7-23CB-B7FD-8523-6227E5C24A37}"/>
              </a:ext>
            </a:extLst>
          </p:cNvPr>
          <p:cNvSpPr txBox="1"/>
          <p:nvPr/>
        </p:nvSpPr>
        <p:spPr>
          <a:xfrm>
            <a:off x="4225972" y="6091726"/>
            <a:ext cx="7412608" cy="276999"/>
          </a:xfrm>
          <a:prstGeom prst="rect">
            <a:avLst/>
          </a:prstGeom>
          <a:noFill/>
        </p:spPr>
        <p:txBody>
          <a:bodyPr wrap="square">
            <a:spAutoFit/>
          </a:bodyPr>
          <a:lstStyle/>
          <a:p>
            <a:r>
              <a:rPr lang="en-US" sz="1200" dirty="0"/>
              <a:t>https://www.thedrive.com/tech/24340/waymo-releases-guidelines-for-autonomous-vehicle-tech-crash-response</a:t>
            </a:r>
          </a:p>
        </p:txBody>
      </p:sp>
    </p:spTree>
    <p:extLst>
      <p:ext uri="{BB962C8B-B14F-4D97-AF65-F5344CB8AC3E}">
        <p14:creationId xmlns:p14="http://schemas.microsoft.com/office/powerpoint/2010/main" val="1303549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white car with a self driving vehicle on the road&#10;&#10;Description automatically generated">
            <a:extLst>
              <a:ext uri="{FF2B5EF4-FFF2-40B4-BE49-F238E27FC236}">
                <a16:creationId xmlns:a16="http://schemas.microsoft.com/office/drawing/2014/main" id="{84FCA840-3721-12D3-E689-F0A8066A8D59}"/>
              </a:ext>
            </a:extLst>
          </p:cNvPr>
          <p:cNvPicPr>
            <a:picLocks noGrp="1" noChangeAspect="1"/>
          </p:cNvPicPr>
          <p:nvPr>
            <p:ph idx="1"/>
          </p:nvPr>
        </p:nvPicPr>
        <p:blipFill>
          <a:blip r:embed="rId2"/>
          <a:stretch>
            <a:fillRect/>
          </a:stretch>
        </p:blipFill>
        <p:spPr>
          <a:xfrm>
            <a:off x="2843408" y="787938"/>
            <a:ext cx="7042831" cy="5282124"/>
          </a:xfrm>
        </p:spPr>
      </p:pic>
      <p:sp>
        <p:nvSpPr>
          <p:cNvPr id="4" name="Slide Number Placeholder 3">
            <a:extLst>
              <a:ext uri="{FF2B5EF4-FFF2-40B4-BE49-F238E27FC236}">
                <a16:creationId xmlns:a16="http://schemas.microsoft.com/office/drawing/2014/main" id="{C4C21C2A-3630-8184-4635-0E5BA567C2A8}"/>
              </a:ext>
            </a:extLst>
          </p:cNvPr>
          <p:cNvSpPr>
            <a:spLocks noGrp="1"/>
          </p:cNvSpPr>
          <p:nvPr>
            <p:ph type="sldNum" sz="quarter" idx="12"/>
          </p:nvPr>
        </p:nvSpPr>
        <p:spPr/>
        <p:txBody>
          <a:bodyPr/>
          <a:lstStyle/>
          <a:p>
            <a:fld id="{D9F085D5-EC86-4F6A-B501-C1359CB39116}" type="slidenum">
              <a:rPr lang="en-GB" smtClean="0"/>
              <a:t>16</a:t>
            </a:fld>
            <a:endParaRPr lang="en-GB"/>
          </a:p>
        </p:txBody>
      </p:sp>
      <p:sp>
        <p:nvSpPr>
          <p:cNvPr id="3" name="Rectangle 2">
            <a:extLst>
              <a:ext uri="{FF2B5EF4-FFF2-40B4-BE49-F238E27FC236}">
                <a16:creationId xmlns:a16="http://schemas.microsoft.com/office/drawing/2014/main" id="{79E8FEBE-FD5C-F079-793E-9256BC01C633}"/>
              </a:ext>
            </a:extLst>
          </p:cNvPr>
          <p:cNvSpPr/>
          <p:nvPr/>
        </p:nvSpPr>
        <p:spPr>
          <a:xfrm>
            <a:off x="648182" y="219919"/>
            <a:ext cx="1284790" cy="10185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48470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904" y="0"/>
            <a:ext cx="10515600" cy="1325563"/>
          </a:xfrm>
        </p:spPr>
        <p:txBody>
          <a:bodyPr/>
          <a:lstStyle/>
          <a:p>
            <a:r>
              <a:rPr lang="en-US" dirty="0">
                <a:solidFill>
                  <a:schemeClr val="bg1"/>
                </a:solidFill>
              </a:rPr>
              <a:t>Gro</a:t>
            </a:r>
            <a:r>
              <a:rPr lang="en-US" dirty="0"/>
              <a:t>wth Path</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81200" y="1476849"/>
            <a:ext cx="8229600" cy="4021546"/>
          </a:xfrm>
        </p:spPr>
      </p:pic>
      <p:sp>
        <p:nvSpPr>
          <p:cNvPr id="5" name="TextBox 4"/>
          <p:cNvSpPr txBox="1"/>
          <p:nvPr/>
        </p:nvSpPr>
        <p:spPr>
          <a:xfrm>
            <a:off x="1981201" y="5596501"/>
            <a:ext cx="1544975" cy="276999"/>
          </a:xfrm>
          <a:prstGeom prst="rect">
            <a:avLst/>
          </a:prstGeom>
          <a:noFill/>
        </p:spPr>
        <p:txBody>
          <a:bodyPr wrap="none" rtlCol="0">
            <a:spAutoFit/>
          </a:bodyPr>
          <a:lstStyle/>
          <a:p>
            <a:r>
              <a:rPr lang="en-US" sz="1200" dirty="0"/>
              <a:t>McKinsey &amp; Company</a:t>
            </a:r>
          </a:p>
        </p:txBody>
      </p:sp>
    </p:spTree>
    <p:extLst>
      <p:ext uri="{BB962C8B-B14F-4D97-AF65-F5344CB8AC3E}">
        <p14:creationId xmlns:p14="http://schemas.microsoft.com/office/powerpoint/2010/main" val="26034411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5496" y="0"/>
            <a:ext cx="10515600" cy="1325563"/>
          </a:xfrm>
        </p:spPr>
        <p:txBody>
          <a:bodyPr/>
          <a:lstStyle/>
          <a:p>
            <a:r>
              <a:rPr lang="en-US" dirty="0">
                <a:solidFill>
                  <a:schemeClr val="bg1"/>
                </a:solidFill>
              </a:rPr>
              <a:t>Mc</a:t>
            </a:r>
            <a:r>
              <a:rPr lang="en-US" dirty="0"/>
              <a:t>Kinsey isn’t Always Spot On</a:t>
            </a:r>
          </a:p>
        </p:txBody>
      </p:sp>
      <p:sp>
        <p:nvSpPr>
          <p:cNvPr id="3" name="Content Placeholder 2"/>
          <p:cNvSpPr>
            <a:spLocks noGrp="1"/>
          </p:cNvSpPr>
          <p:nvPr>
            <p:ph idx="1"/>
          </p:nvPr>
        </p:nvSpPr>
        <p:spPr>
          <a:xfrm>
            <a:off x="838200" y="1038747"/>
            <a:ext cx="10515600" cy="4351338"/>
          </a:xfrm>
        </p:spPr>
        <p:txBody>
          <a:bodyPr>
            <a:normAutofit/>
          </a:bodyPr>
          <a:lstStyle/>
          <a:p>
            <a:pPr marL="0" indent="0">
              <a:buNone/>
            </a:pPr>
            <a:endParaRPr lang="en-US" dirty="0"/>
          </a:p>
          <a:p>
            <a:pPr>
              <a:spcAft>
                <a:spcPts val="1000"/>
              </a:spcAft>
            </a:pPr>
            <a:r>
              <a:rPr lang="en-US" sz="3200" dirty="0"/>
              <a:t>"In 1980, McKinsey &amp; Company was commissioned by AT&amp;T to forecast cell phone penetration in the U.S. by 2000. </a:t>
            </a:r>
          </a:p>
          <a:p>
            <a:pPr lvl="1">
              <a:spcAft>
                <a:spcPts val="1000"/>
              </a:spcAft>
            </a:pPr>
            <a:r>
              <a:rPr lang="en-US" sz="2800" dirty="0"/>
              <a:t>The consultant’s prediction, 900,000 subscribers, </a:t>
            </a:r>
          </a:p>
          <a:p>
            <a:pPr lvl="1"/>
            <a:r>
              <a:rPr lang="en-US" sz="2800" dirty="0"/>
              <a:t>was less than 1% of the actual figure, 109 Million.”</a:t>
            </a:r>
          </a:p>
          <a:p>
            <a:pPr lvl="8"/>
            <a:r>
              <a:rPr lang="en-US" dirty="0"/>
              <a:t>Professor Angel Lozano, 2014</a:t>
            </a:r>
          </a:p>
        </p:txBody>
      </p:sp>
      <p:sp>
        <p:nvSpPr>
          <p:cNvPr id="4" name="Slide Number Placeholder 3"/>
          <p:cNvSpPr>
            <a:spLocks noGrp="1"/>
          </p:cNvSpPr>
          <p:nvPr>
            <p:ph type="sldNum" sz="quarter" idx="12"/>
          </p:nvPr>
        </p:nvSpPr>
        <p:spPr/>
        <p:txBody>
          <a:bodyPr/>
          <a:lstStyle/>
          <a:p>
            <a:fld id="{D9F085D5-EC86-4F6A-B501-C1359CB39116}" type="slidenum">
              <a:rPr lang="en-GB" smtClean="0"/>
              <a:t>18</a:t>
            </a:fld>
            <a:endParaRPr lang="en-GB"/>
          </a:p>
        </p:txBody>
      </p:sp>
    </p:spTree>
    <p:extLst>
      <p:ext uri="{BB962C8B-B14F-4D97-AF65-F5344CB8AC3E}">
        <p14:creationId xmlns:p14="http://schemas.microsoft.com/office/powerpoint/2010/main" val="719979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8124" y="0"/>
            <a:ext cx="10515600" cy="1325563"/>
          </a:xfrm>
        </p:spPr>
        <p:txBody>
          <a:bodyPr/>
          <a:lstStyle/>
          <a:p>
            <a:r>
              <a:rPr lang="en-US" dirty="0">
                <a:solidFill>
                  <a:schemeClr val="bg1"/>
                </a:solidFill>
              </a:rPr>
              <a:t>Thr</a:t>
            </a:r>
            <a:r>
              <a:rPr lang="en-US" dirty="0"/>
              <a:t>ee Important Questions:</a:t>
            </a:r>
          </a:p>
        </p:txBody>
      </p:sp>
      <p:sp>
        <p:nvSpPr>
          <p:cNvPr id="3" name="Content Placeholder 2"/>
          <p:cNvSpPr>
            <a:spLocks noGrp="1"/>
          </p:cNvSpPr>
          <p:nvPr>
            <p:ph idx="1"/>
          </p:nvPr>
        </p:nvSpPr>
        <p:spPr/>
        <p:txBody>
          <a:bodyPr/>
          <a:lstStyle/>
          <a:p>
            <a:pPr marL="514350" indent="-514350">
              <a:buAutoNum type="arabicPeriod"/>
            </a:pPr>
            <a:r>
              <a:rPr lang="en-US" dirty="0"/>
              <a:t>When will Transportation as a Service (</a:t>
            </a:r>
            <a:r>
              <a:rPr lang="en-US" dirty="0" err="1"/>
              <a:t>TaaS</a:t>
            </a:r>
            <a:r>
              <a:rPr lang="en-US" dirty="0"/>
              <a:t>) be available?</a:t>
            </a:r>
          </a:p>
          <a:p>
            <a:pPr marL="514350" indent="-514350">
              <a:buAutoNum type="arabicPeriod"/>
            </a:pPr>
            <a:endParaRPr lang="en-US" dirty="0"/>
          </a:p>
          <a:p>
            <a:pPr marL="514350" indent="-514350">
              <a:buAutoNum type="arabicPeriod"/>
            </a:pPr>
            <a:r>
              <a:rPr lang="en-US" dirty="0"/>
              <a:t>How quick will the transition be?</a:t>
            </a:r>
          </a:p>
          <a:p>
            <a:pPr marL="514350" indent="-514350">
              <a:buAutoNum type="arabicPeriod"/>
            </a:pPr>
            <a:endParaRPr lang="en-US" dirty="0"/>
          </a:p>
          <a:p>
            <a:pPr marL="514350" indent="-514350">
              <a:buAutoNum type="arabicPeriod"/>
            </a:pPr>
            <a:r>
              <a:rPr lang="en-US" dirty="0"/>
              <a:t>What will the future look like?</a:t>
            </a:r>
          </a:p>
        </p:txBody>
      </p:sp>
      <p:sp>
        <p:nvSpPr>
          <p:cNvPr id="4" name="Slide Number Placeholder 3"/>
          <p:cNvSpPr>
            <a:spLocks noGrp="1"/>
          </p:cNvSpPr>
          <p:nvPr>
            <p:ph type="sldNum" sz="quarter" idx="12"/>
          </p:nvPr>
        </p:nvSpPr>
        <p:spPr/>
        <p:txBody>
          <a:bodyPr/>
          <a:lstStyle/>
          <a:p>
            <a:fld id="{D9F085D5-EC86-4F6A-B501-C1359CB39116}" type="slidenum">
              <a:rPr lang="en-GB" smtClean="0"/>
              <a:t>19</a:t>
            </a:fld>
            <a:endParaRPr lang="en-GB"/>
          </a:p>
        </p:txBody>
      </p:sp>
    </p:spTree>
    <p:extLst>
      <p:ext uri="{BB962C8B-B14F-4D97-AF65-F5344CB8AC3E}">
        <p14:creationId xmlns:p14="http://schemas.microsoft.com/office/powerpoint/2010/main" val="1945900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D1759-DACC-8946-9598-490F34C9E810}"/>
              </a:ext>
            </a:extLst>
          </p:cNvPr>
          <p:cNvSpPr>
            <a:spLocks noGrp="1"/>
          </p:cNvSpPr>
          <p:nvPr>
            <p:ph type="title"/>
          </p:nvPr>
        </p:nvSpPr>
        <p:spPr>
          <a:xfrm>
            <a:off x="637326" y="0"/>
            <a:ext cx="10515600" cy="1325563"/>
          </a:xfrm>
        </p:spPr>
        <p:txBody>
          <a:bodyPr/>
          <a:lstStyle/>
          <a:p>
            <a:r>
              <a:rPr lang="en-US" dirty="0"/>
              <a:t> </a:t>
            </a:r>
            <a:r>
              <a:rPr lang="en-US" dirty="0">
                <a:solidFill>
                  <a:schemeClr val="bg1"/>
                </a:solidFill>
              </a:rPr>
              <a:t>Ava</a:t>
            </a:r>
            <a:r>
              <a:rPr lang="en-US" dirty="0"/>
              <a:t>ilable NEED Topics Include:</a:t>
            </a:r>
          </a:p>
        </p:txBody>
      </p:sp>
      <p:sp>
        <p:nvSpPr>
          <p:cNvPr id="3" name="Content Placeholder 2">
            <a:extLst>
              <a:ext uri="{FF2B5EF4-FFF2-40B4-BE49-F238E27FC236}">
                <a16:creationId xmlns:a16="http://schemas.microsoft.com/office/drawing/2014/main" id="{424EE1CF-F5DE-3540-AED9-1599FABB82DF}"/>
              </a:ext>
            </a:extLst>
          </p:cNvPr>
          <p:cNvSpPr>
            <a:spLocks noGrp="1"/>
          </p:cNvSpPr>
          <p:nvPr>
            <p:ph sz="half" idx="1"/>
          </p:nvPr>
        </p:nvSpPr>
        <p:spPr>
          <a:xfrm>
            <a:off x="838200" y="1357868"/>
            <a:ext cx="5181600" cy="4189162"/>
          </a:xfrm>
        </p:spPr>
        <p:txBody>
          <a:bodyPr>
            <a:normAutofit lnSpcReduction="10000"/>
          </a:bodyPr>
          <a:lstStyle/>
          <a:p>
            <a:pPr>
              <a:spcAft>
                <a:spcPts val="1000"/>
              </a:spcAft>
            </a:pPr>
            <a:r>
              <a:rPr lang="en-US" dirty="0"/>
              <a:t>US Economy</a:t>
            </a:r>
          </a:p>
          <a:p>
            <a:pPr>
              <a:spcAft>
                <a:spcPts val="1000"/>
              </a:spcAft>
            </a:pPr>
            <a:r>
              <a:rPr lang="en-US" dirty="0"/>
              <a:t>Healthcare Economics</a:t>
            </a:r>
          </a:p>
          <a:p>
            <a:pPr>
              <a:spcAft>
                <a:spcPts val="1000"/>
              </a:spcAft>
            </a:pPr>
            <a:r>
              <a:rPr lang="en-US" dirty="0"/>
              <a:t>Climate Change</a:t>
            </a:r>
          </a:p>
          <a:p>
            <a:pPr>
              <a:spcAft>
                <a:spcPts val="1000"/>
              </a:spcAft>
            </a:pPr>
            <a:r>
              <a:rPr lang="en-US" dirty="0"/>
              <a:t>Economic Inequality</a:t>
            </a:r>
          </a:p>
          <a:p>
            <a:pPr>
              <a:spcAft>
                <a:spcPts val="1000"/>
              </a:spcAft>
            </a:pPr>
            <a:r>
              <a:rPr lang="en-US" dirty="0"/>
              <a:t>Economic Mobility</a:t>
            </a:r>
          </a:p>
          <a:p>
            <a:pPr>
              <a:spcAft>
                <a:spcPts val="1000"/>
              </a:spcAft>
            </a:pPr>
            <a:r>
              <a:rPr lang="en-US" dirty="0"/>
              <a:t>Trade and Globalization</a:t>
            </a:r>
          </a:p>
          <a:p>
            <a:pPr>
              <a:spcAft>
                <a:spcPts val="1000"/>
              </a:spcAft>
            </a:pPr>
            <a:r>
              <a:rPr lang="en-US" dirty="0"/>
              <a:t>Minimum Wages</a:t>
            </a:r>
          </a:p>
        </p:txBody>
      </p:sp>
      <p:sp>
        <p:nvSpPr>
          <p:cNvPr id="4" name="Content Placeholder 3">
            <a:extLst>
              <a:ext uri="{FF2B5EF4-FFF2-40B4-BE49-F238E27FC236}">
                <a16:creationId xmlns:a16="http://schemas.microsoft.com/office/drawing/2014/main" id="{F9836DEF-5C7A-D74F-8694-7D6688B404ED}"/>
              </a:ext>
            </a:extLst>
          </p:cNvPr>
          <p:cNvSpPr>
            <a:spLocks noGrp="1"/>
          </p:cNvSpPr>
          <p:nvPr>
            <p:ph sz="half" idx="2"/>
          </p:nvPr>
        </p:nvSpPr>
        <p:spPr>
          <a:xfrm>
            <a:off x="6172200" y="1357868"/>
            <a:ext cx="5181600" cy="4189162"/>
          </a:xfrm>
        </p:spPr>
        <p:txBody>
          <a:bodyPr>
            <a:normAutofit lnSpcReduction="10000"/>
          </a:bodyPr>
          <a:lstStyle/>
          <a:p>
            <a:pPr>
              <a:spcAft>
                <a:spcPts val="1000"/>
              </a:spcAft>
            </a:pPr>
            <a:r>
              <a:rPr lang="en-US" dirty="0"/>
              <a:t>Immigration Economics</a:t>
            </a:r>
          </a:p>
          <a:p>
            <a:pPr>
              <a:spcAft>
                <a:spcPts val="1000"/>
              </a:spcAft>
            </a:pPr>
            <a:r>
              <a:rPr lang="en-US" dirty="0"/>
              <a:t>Housing Policy</a:t>
            </a:r>
          </a:p>
          <a:p>
            <a:pPr>
              <a:spcAft>
                <a:spcPts val="1000"/>
              </a:spcAft>
            </a:pPr>
            <a:r>
              <a:rPr lang="en-US" dirty="0"/>
              <a:t>Federal Budgets</a:t>
            </a:r>
          </a:p>
          <a:p>
            <a:pPr>
              <a:spcAft>
                <a:spcPts val="1000"/>
              </a:spcAft>
            </a:pPr>
            <a:r>
              <a:rPr lang="en-US" dirty="0"/>
              <a:t>Federal Debt</a:t>
            </a:r>
          </a:p>
          <a:p>
            <a:pPr>
              <a:spcAft>
                <a:spcPts val="1000"/>
              </a:spcAft>
            </a:pPr>
            <a:r>
              <a:rPr lang="en-US"/>
              <a:t>Black-White Wealth Gap</a:t>
            </a:r>
            <a:endParaRPr lang="en-US" dirty="0"/>
          </a:p>
          <a:p>
            <a:pPr>
              <a:spcAft>
                <a:spcPts val="1000"/>
              </a:spcAft>
            </a:pPr>
            <a:r>
              <a:rPr lang="en-US" dirty="0"/>
              <a:t>Autonomous Vehicles</a:t>
            </a:r>
          </a:p>
          <a:p>
            <a:pPr>
              <a:spcAft>
                <a:spcPts val="1000"/>
              </a:spcAft>
            </a:pPr>
            <a:r>
              <a:rPr lang="en-US" dirty="0"/>
              <a:t>US Social Policy</a:t>
            </a:r>
          </a:p>
        </p:txBody>
      </p:sp>
      <p:sp>
        <p:nvSpPr>
          <p:cNvPr id="5" name="Slide Number Placeholder 4">
            <a:extLst>
              <a:ext uri="{FF2B5EF4-FFF2-40B4-BE49-F238E27FC236}">
                <a16:creationId xmlns:a16="http://schemas.microsoft.com/office/drawing/2014/main" id="{BCAECF3A-738D-534F-9B20-5C34452E16B4}"/>
              </a:ext>
            </a:extLst>
          </p:cNvPr>
          <p:cNvSpPr>
            <a:spLocks noGrp="1"/>
          </p:cNvSpPr>
          <p:nvPr>
            <p:ph type="sldNum" sz="quarter" idx="12"/>
          </p:nvPr>
        </p:nvSpPr>
        <p:spPr/>
        <p:txBody>
          <a:bodyPr/>
          <a:lstStyle/>
          <a:p>
            <a:fld id="{D9F085D5-EC86-4F6A-B501-C1359CB39116}" type="slidenum">
              <a:rPr lang="en-GB" smtClean="0"/>
              <a:t>2</a:t>
            </a:fld>
            <a:endParaRPr lang="en-GB"/>
          </a:p>
        </p:txBody>
      </p:sp>
    </p:spTree>
    <p:extLst>
      <p:ext uri="{BB962C8B-B14F-4D97-AF65-F5344CB8AC3E}">
        <p14:creationId xmlns:p14="http://schemas.microsoft.com/office/powerpoint/2010/main" val="35300880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A9FC6B36-1DC5-479E-B620-92378E2A0B14}"/>
              </a:ext>
            </a:extLst>
          </p:cNvPr>
          <p:cNvPicPr>
            <a:picLocks noGrp="1" noChangeAspect="1"/>
          </p:cNvPicPr>
          <p:nvPr>
            <p:ph sz="half" idx="1"/>
          </p:nvPr>
        </p:nvPicPr>
        <p:blipFill>
          <a:blip r:embed="rId2"/>
          <a:stretch>
            <a:fillRect/>
          </a:stretch>
        </p:blipFill>
        <p:spPr>
          <a:xfrm>
            <a:off x="5271423" y="3055348"/>
            <a:ext cx="1614431" cy="956568"/>
          </a:xfrm>
        </p:spPr>
      </p:pic>
      <p:sp>
        <p:nvSpPr>
          <p:cNvPr id="2" name="Title 1"/>
          <p:cNvSpPr>
            <a:spLocks noGrp="1"/>
          </p:cNvSpPr>
          <p:nvPr>
            <p:ph type="title"/>
          </p:nvPr>
        </p:nvSpPr>
        <p:spPr>
          <a:xfrm>
            <a:off x="766011" y="216007"/>
            <a:ext cx="10515600" cy="1325563"/>
          </a:xfrm>
        </p:spPr>
        <p:txBody>
          <a:bodyPr>
            <a:noAutofit/>
          </a:bodyPr>
          <a:lstStyle/>
          <a:p>
            <a:pPr>
              <a:spcBef>
                <a:spcPts val="600"/>
              </a:spcBef>
              <a:spcAft>
                <a:spcPts val="600"/>
              </a:spcAft>
            </a:pPr>
            <a:r>
              <a:rPr lang="en-US" dirty="0">
                <a:solidFill>
                  <a:schemeClr val="bg1"/>
                </a:solidFill>
              </a:rPr>
              <a:t>WH</a:t>
            </a:r>
            <a:r>
              <a:rPr lang="en-US" dirty="0"/>
              <a:t>EN?</a:t>
            </a:r>
            <a:br>
              <a:rPr lang="en-US" dirty="0"/>
            </a:br>
            <a:r>
              <a:rPr lang="en-US" dirty="0"/>
              <a:t>What do the headlines say?</a:t>
            </a:r>
          </a:p>
        </p:txBody>
      </p:sp>
      <p:grpSp>
        <p:nvGrpSpPr>
          <p:cNvPr id="23" name="Group 22">
            <a:extLst>
              <a:ext uri="{FF2B5EF4-FFF2-40B4-BE49-F238E27FC236}">
                <a16:creationId xmlns:a16="http://schemas.microsoft.com/office/drawing/2014/main" id="{5F866654-71A7-4E82-8E74-A3F3EA0ED396}"/>
              </a:ext>
            </a:extLst>
          </p:cNvPr>
          <p:cNvGrpSpPr>
            <a:grpSpLocks/>
          </p:cNvGrpSpPr>
          <p:nvPr/>
        </p:nvGrpSpPr>
        <p:grpSpPr>
          <a:xfrm>
            <a:off x="993071" y="2067707"/>
            <a:ext cx="3560537" cy="3739743"/>
            <a:chOff x="993071" y="1953407"/>
            <a:chExt cx="3560537" cy="3739743"/>
          </a:xfrm>
        </p:grpSpPr>
        <p:pic>
          <p:nvPicPr>
            <p:cNvPr id="8" name="Picture 7">
              <a:extLst>
                <a:ext uri="{FF2B5EF4-FFF2-40B4-BE49-F238E27FC236}">
                  <a16:creationId xmlns:a16="http://schemas.microsoft.com/office/drawing/2014/main" id="{C93E4EDE-718C-4CCB-A1C9-D5D5E96887A9}"/>
                </a:ext>
              </a:extLst>
            </p:cNvPr>
            <p:cNvPicPr>
              <a:picLocks noChangeAspect="1"/>
            </p:cNvPicPr>
            <p:nvPr/>
          </p:nvPicPr>
          <p:blipFill>
            <a:blip r:embed="rId3"/>
            <a:stretch>
              <a:fillRect/>
            </a:stretch>
          </p:blipFill>
          <p:spPr>
            <a:xfrm>
              <a:off x="1879102" y="3858321"/>
              <a:ext cx="1788475" cy="1001546"/>
            </a:xfrm>
            <a:prstGeom prst="rect">
              <a:avLst/>
            </a:prstGeom>
          </p:spPr>
        </p:pic>
        <p:pic>
          <p:nvPicPr>
            <p:cNvPr id="10" name="Picture 9">
              <a:extLst>
                <a:ext uri="{FF2B5EF4-FFF2-40B4-BE49-F238E27FC236}">
                  <a16:creationId xmlns:a16="http://schemas.microsoft.com/office/drawing/2014/main" id="{0117C2AF-6662-498F-AC79-BB5553F4C439}"/>
                </a:ext>
              </a:extLst>
            </p:cNvPr>
            <p:cNvPicPr>
              <a:picLocks noChangeAspect="1"/>
            </p:cNvPicPr>
            <p:nvPr/>
          </p:nvPicPr>
          <p:blipFill rotWithShape="1">
            <a:blip r:embed="rId4"/>
            <a:srcRect t="24358" b="24969"/>
            <a:stretch/>
          </p:blipFill>
          <p:spPr>
            <a:xfrm>
              <a:off x="1805338" y="1953407"/>
              <a:ext cx="1936003" cy="492071"/>
            </a:xfrm>
            <a:prstGeom prst="rect">
              <a:avLst/>
            </a:prstGeom>
          </p:spPr>
        </p:pic>
        <p:sp>
          <p:nvSpPr>
            <p:cNvPr id="16" name="Content Placeholder 3">
              <a:extLst>
                <a:ext uri="{FF2B5EF4-FFF2-40B4-BE49-F238E27FC236}">
                  <a16:creationId xmlns:a16="http://schemas.microsoft.com/office/drawing/2014/main" id="{E8110C0A-22CB-45F9-A03B-D66A0B4F6402}"/>
                </a:ext>
              </a:extLst>
            </p:cNvPr>
            <p:cNvSpPr txBox="1">
              <a:spLocks/>
            </p:cNvSpPr>
            <p:nvPr/>
          </p:nvSpPr>
          <p:spPr>
            <a:xfrm>
              <a:off x="993071" y="2569468"/>
              <a:ext cx="3560537" cy="701731"/>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b="0" dirty="0">
                  <a:solidFill>
                    <a:srgbClr val="2B414D"/>
                  </a:solidFill>
                </a:rPr>
                <a:t>NVIDIA to introduce level-4 enabling system by 2018</a:t>
              </a:r>
              <a:endParaRPr lang="en-GB" sz="2200" dirty="0"/>
            </a:p>
          </p:txBody>
        </p:sp>
        <p:sp>
          <p:nvSpPr>
            <p:cNvPr id="17" name="Content Placeholder 3">
              <a:extLst>
                <a:ext uri="{FF2B5EF4-FFF2-40B4-BE49-F238E27FC236}">
                  <a16:creationId xmlns:a16="http://schemas.microsoft.com/office/drawing/2014/main" id="{55C5AA96-6AF9-4450-8035-5D366F18B103}"/>
                </a:ext>
              </a:extLst>
            </p:cNvPr>
            <p:cNvSpPr txBox="1">
              <a:spLocks/>
            </p:cNvSpPr>
            <p:nvPr/>
          </p:nvSpPr>
          <p:spPr>
            <a:xfrm>
              <a:off x="1138267" y="4991419"/>
              <a:ext cx="3270146" cy="701731"/>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b="0" dirty="0">
                  <a:solidFill>
                    <a:srgbClr val="2B414D"/>
                  </a:solidFill>
                </a:rPr>
                <a:t>Audi to introduce a self-driving car by 2020</a:t>
              </a:r>
              <a:endParaRPr lang="en-GB" sz="2200" dirty="0"/>
            </a:p>
          </p:txBody>
        </p:sp>
      </p:grpSp>
      <p:sp>
        <p:nvSpPr>
          <p:cNvPr id="18" name="Content Placeholder 3">
            <a:extLst>
              <a:ext uri="{FF2B5EF4-FFF2-40B4-BE49-F238E27FC236}">
                <a16:creationId xmlns:a16="http://schemas.microsoft.com/office/drawing/2014/main" id="{546CCABB-CE33-4427-8D19-781024C40BD3}"/>
              </a:ext>
            </a:extLst>
          </p:cNvPr>
          <p:cNvSpPr txBox="1">
            <a:spLocks/>
          </p:cNvSpPr>
          <p:nvPr/>
        </p:nvSpPr>
        <p:spPr>
          <a:xfrm>
            <a:off x="4443565" y="4183671"/>
            <a:ext cx="3270146" cy="1006429"/>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b="0" dirty="0">
                <a:solidFill>
                  <a:srgbClr val="2B414D"/>
                </a:solidFill>
              </a:rPr>
              <a:t>Volkswagen expects first self driving cars on the market by 2019</a:t>
            </a:r>
            <a:endParaRPr lang="en-GB" sz="2200" dirty="0"/>
          </a:p>
        </p:txBody>
      </p:sp>
      <p:grpSp>
        <p:nvGrpSpPr>
          <p:cNvPr id="24" name="Group 23">
            <a:extLst>
              <a:ext uri="{FF2B5EF4-FFF2-40B4-BE49-F238E27FC236}">
                <a16:creationId xmlns:a16="http://schemas.microsoft.com/office/drawing/2014/main" id="{EAD886CA-55EC-4555-8FA0-F352DE1A27DA}"/>
              </a:ext>
            </a:extLst>
          </p:cNvPr>
          <p:cNvGrpSpPr>
            <a:grpSpLocks/>
          </p:cNvGrpSpPr>
          <p:nvPr/>
        </p:nvGrpSpPr>
        <p:grpSpPr>
          <a:xfrm>
            <a:off x="7832273" y="2067707"/>
            <a:ext cx="3270146" cy="4055227"/>
            <a:chOff x="7832273" y="1953407"/>
            <a:chExt cx="3270146" cy="4055227"/>
          </a:xfrm>
        </p:grpSpPr>
        <p:pic>
          <p:nvPicPr>
            <p:cNvPr id="12" name="Picture 11">
              <a:extLst>
                <a:ext uri="{FF2B5EF4-FFF2-40B4-BE49-F238E27FC236}">
                  <a16:creationId xmlns:a16="http://schemas.microsoft.com/office/drawing/2014/main" id="{6C610311-BCBA-4CF9-8581-FEEBBE19102B}"/>
                </a:ext>
              </a:extLst>
            </p:cNvPr>
            <p:cNvPicPr>
              <a:picLocks noChangeAspect="1"/>
            </p:cNvPicPr>
            <p:nvPr/>
          </p:nvPicPr>
          <p:blipFill>
            <a:blip r:embed="rId5"/>
            <a:stretch>
              <a:fillRect/>
            </a:stretch>
          </p:blipFill>
          <p:spPr>
            <a:xfrm>
              <a:off x="8108323" y="3858321"/>
              <a:ext cx="2718047" cy="728160"/>
            </a:xfrm>
            <a:prstGeom prst="rect">
              <a:avLst/>
            </a:prstGeom>
          </p:spPr>
        </p:pic>
        <p:pic>
          <p:nvPicPr>
            <p:cNvPr id="14" name="Picture 13">
              <a:extLst>
                <a:ext uri="{FF2B5EF4-FFF2-40B4-BE49-F238E27FC236}">
                  <a16:creationId xmlns:a16="http://schemas.microsoft.com/office/drawing/2014/main" id="{6441BABD-E290-4442-8968-9A9A19A4FC0B}"/>
                </a:ext>
              </a:extLst>
            </p:cNvPr>
            <p:cNvPicPr>
              <a:picLocks noChangeAspect="1"/>
            </p:cNvPicPr>
            <p:nvPr/>
          </p:nvPicPr>
          <p:blipFill rotWithShape="1">
            <a:blip r:embed="rId6"/>
            <a:srcRect t="22179" b="23927"/>
            <a:stretch/>
          </p:blipFill>
          <p:spPr>
            <a:xfrm>
              <a:off x="8294916" y="1953407"/>
              <a:ext cx="2344860" cy="424510"/>
            </a:xfrm>
            <a:prstGeom prst="rect">
              <a:avLst/>
            </a:prstGeom>
          </p:spPr>
        </p:pic>
        <p:sp>
          <p:nvSpPr>
            <p:cNvPr id="19" name="Content Placeholder 3">
              <a:extLst>
                <a:ext uri="{FF2B5EF4-FFF2-40B4-BE49-F238E27FC236}">
                  <a16:creationId xmlns:a16="http://schemas.microsoft.com/office/drawing/2014/main" id="{322DBFB6-CB4E-4B33-963D-38E0F28A8D94}"/>
                </a:ext>
              </a:extLst>
            </p:cNvPr>
            <p:cNvSpPr txBox="1">
              <a:spLocks/>
            </p:cNvSpPr>
            <p:nvPr/>
          </p:nvSpPr>
          <p:spPr>
            <a:xfrm>
              <a:off x="7832273" y="2569468"/>
              <a:ext cx="3270146" cy="701731"/>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b="0" dirty="0">
                  <a:solidFill>
                    <a:srgbClr val="2B414D"/>
                  </a:solidFill>
                </a:rPr>
                <a:t>First autonomous Toyota to be available in 2020</a:t>
              </a:r>
              <a:endParaRPr lang="en-GB" sz="2200" dirty="0"/>
            </a:p>
          </p:txBody>
        </p:sp>
        <p:sp>
          <p:nvSpPr>
            <p:cNvPr id="20" name="Content Placeholder 3">
              <a:extLst>
                <a:ext uri="{FF2B5EF4-FFF2-40B4-BE49-F238E27FC236}">
                  <a16:creationId xmlns:a16="http://schemas.microsoft.com/office/drawing/2014/main" id="{EABD6090-B102-4128-B53B-0EE843C0B833}"/>
                </a:ext>
              </a:extLst>
            </p:cNvPr>
            <p:cNvSpPr txBox="1">
              <a:spLocks/>
            </p:cNvSpPr>
            <p:nvPr/>
          </p:nvSpPr>
          <p:spPr>
            <a:xfrm>
              <a:off x="7832273" y="4697506"/>
              <a:ext cx="3270146" cy="1311128"/>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b="0" dirty="0">
                  <a:solidFill>
                    <a:srgbClr val="2B414D"/>
                  </a:solidFill>
                </a:rPr>
                <a:t>Elon Musk now expects first fully autonomous Tesla by 2019, approved by 2021</a:t>
              </a:r>
              <a:endParaRPr lang="en-GB" sz="2200" dirty="0"/>
            </a:p>
          </p:txBody>
        </p:sp>
      </p:grpSp>
      <p:cxnSp>
        <p:nvCxnSpPr>
          <p:cNvPr id="4" name="Straight Connector 3">
            <a:extLst>
              <a:ext uri="{FF2B5EF4-FFF2-40B4-BE49-F238E27FC236}">
                <a16:creationId xmlns:a16="http://schemas.microsoft.com/office/drawing/2014/main" id="{48E90D84-976F-4BFF-A9D8-1A2C60428D6B}"/>
              </a:ext>
            </a:extLst>
          </p:cNvPr>
          <p:cNvCxnSpPr>
            <a:cxnSpLocks/>
          </p:cNvCxnSpPr>
          <p:nvPr/>
        </p:nvCxnSpPr>
        <p:spPr>
          <a:xfrm>
            <a:off x="1655144" y="3638550"/>
            <a:ext cx="223639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CB0F318-4D2D-484C-BC36-3B2D71CE6F56}"/>
              </a:ext>
            </a:extLst>
          </p:cNvPr>
          <p:cNvCxnSpPr>
            <a:cxnSpLocks/>
          </p:cNvCxnSpPr>
          <p:nvPr/>
        </p:nvCxnSpPr>
        <p:spPr>
          <a:xfrm>
            <a:off x="8349151" y="3638550"/>
            <a:ext cx="2236391"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76476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072" y="216007"/>
            <a:ext cx="10515600" cy="1325563"/>
          </a:xfrm>
        </p:spPr>
        <p:txBody>
          <a:bodyPr>
            <a:normAutofit fontScale="90000"/>
          </a:bodyPr>
          <a:lstStyle/>
          <a:p>
            <a:r>
              <a:rPr lang="en-US" dirty="0">
                <a:solidFill>
                  <a:schemeClr val="bg1"/>
                </a:solidFill>
              </a:rPr>
              <a:t>40+ </a:t>
            </a:r>
            <a:r>
              <a:rPr lang="en-US" dirty="0"/>
              <a:t>Corporations Working On Autonomous Vehicles</a:t>
            </a:r>
          </a:p>
        </p:txBody>
      </p:sp>
      <p:sp>
        <p:nvSpPr>
          <p:cNvPr id="4" name="Slide Number Placeholder 3"/>
          <p:cNvSpPr>
            <a:spLocks noGrp="1"/>
          </p:cNvSpPr>
          <p:nvPr>
            <p:ph type="sldNum" sz="quarter" idx="12"/>
          </p:nvPr>
        </p:nvSpPr>
        <p:spPr/>
        <p:txBody>
          <a:bodyPr/>
          <a:lstStyle/>
          <a:p>
            <a:fld id="{D9F085D5-EC86-4F6A-B501-C1359CB39116}" type="slidenum">
              <a:rPr lang="en-GB" smtClean="0"/>
              <a:t>21</a:t>
            </a:fld>
            <a:endParaRPr lang="en-GB"/>
          </a:p>
        </p:txBody>
      </p:sp>
      <p:pic>
        <p:nvPicPr>
          <p:cNvPr id="6" name="Picture 5" descr="amaz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9377" y="12544799"/>
            <a:ext cx="3530123" cy="1249664"/>
          </a:xfrm>
          <a:prstGeom prst="rect">
            <a:avLst/>
          </a:prstGeom>
        </p:spPr>
      </p:pic>
      <p:pic>
        <p:nvPicPr>
          <p:cNvPr id="7" name="Picture 6" descr="appl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0746" y="2083383"/>
            <a:ext cx="1512910" cy="1512910"/>
          </a:xfrm>
          <a:prstGeom prst="rect">
            <a:avLst/>
          </a:prstGeom>
        </p:spPr>
      </p:pic>
      <p:pic>
        <p:nvPicPr>
          <p:cNvPr id="8" name="Picture 7" descr="aptiv-1024x23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44735" y="-2024994"/>
            <a:ext cx="5185420" cy="1169758"/>
          </a:xfrm>
          <a:prstGeom prst="rect">
            <a:avLst/>
          </a:prstGeom>
        </p:spPr>
      </p:pic>
      <p:pic>
        <p:nvPicPr>
          <p:cNvPr id="10" name="Picture 9" descr="baidu.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31086" y="-6808647"/>
            <a:ext cx="5200854" cy="1778692"/>
          </a:xfrm>
          <a:prstGeom prst="rect">
            <a:avLst/>
          </a:prstGeom>
        </p:spPr>
      </p:pic>
      <p:pic>
        <p:nvPicPr>
          <p:cNvPr id="11" name="Picture 10" descr="bmwintelmobileye.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67120" y="-3380846"/>
            <a:ext cx="5035628" cy="1233729"/>
          </a:xfrm>
          <a:prstGeom prst="rect">
            <a:avLst/>
          </a:prstGeom>
        </p:spPr>
      </p:pic>
      <p:pic>
        <p:nvPicPr>
          <p:cNvPr id="12" name="Picture 11" descr="bosch.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66085" y="-3828534"/>
            <a:ext cx="7124648" cy="1681417"/>
          </a:xfrm>
          <a:prstGeom prst="rect">
            <a:avLst/>
          </a:prstGeom>
        </p:spPr>
      </p:pic>
      <p:pic>
        <p:nvPicPr>
          <p:cNvPr id="13" name="Picture 12" descr="cisco-1024x541.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07037" y="-6980960"/>
            <a:ext cx="5035627" cy="2660424"/>
          </a:xfrm>
          <a:prstGeom prst="rect">
            <a:avLst/>
          </a:prstGeom>
        </p:spPr>
      </p:pic>
      <p:pic>
        <p:nvPicPr>
          <p:cNvPr id="14" name="Picture 13" descr="continental-1024x315.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19890" y="-6372230"/>
            <a:ext cx="6963419" cy="2142068"/>
          </a:xfrm>
          <a:prstGeom prst="rect">
            <a:avLst/>
          </a:prstGeom>
        </p:spPr>
      </p:pic>
      <p:pic>
        <p:nvPicPr>
          <p:cNvPr id="15" name="Picture 14" descr="daimler.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366983" y="926703"/>
            <a:ext cx="5219607" cy="2494972"/>
          </a:xfrm>
          <a:prstGeom prst="rect">
            <a:avLst/>
          </a:prstGeom>
        </p:spPr>
      </p:pic>
      <p:pic>
        <p:nvPicPr>
          <p:cNvPr id="16" name="Picture 15" descr="didi.jp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794057" y="7421531"/>
            <a:ext cx="3189252" cy="1033318"/>
          </a:xfrm>
          <a:prstGeom prst="rect">
            <a:avLst/>
          </a:prstGeom>
        </p:spPr>
      </p:pic>
      <p:pic>
        <p:nvPicPr>
          <p:cNvPr id="17" name="Picture 16" descr="ford-1024x576.jp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322928" y="11259745"/>
            <a:ext cx="4807203" cy="2704052"/>
          </a:xfrm>
          <a:prstGeom prst="rect">
            <a:avLst/>
          </a:prstGeom>
        </p:spPr>
      </p:pic>
      <p:pic>
        <p:nvPicPr>
          <p:cNvPr id="18" name="Picture 17" descr="gmlyft.jp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99696" y="4126877"/>
            <a:ext cx="4263662" cy="1816320"/>
          </a:xfrm>
          <a:prstGeom prst="rect">
            <a:avLst/>
          </a:prstGeom>
        </p:spPr>
      </p:pic>
      <p:pic>
        <p:nvPicPr>
          <p:cNvPr id="19" name="Picture 18" descr="honda.jp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983309" y="2023508"/>
            <a:ext cx="1940994" cy="1306289"/>
          </a:xfrm>
          <a:prstGeom prst="rect">
            <a:avLst/>
          </a:prstGeom>
        </p:spPr>
      </p:pic>
      <p:pic>
        <p:nvPicPr>
          <p:cNvPr id="20" name="Picture 19" descr="huawei-365x365.jp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709471" y="6575956"/>
            <a:ext cx="1756770" cy="1756770"/>
          </a:xfrm>
          <a:prstGeom prst="rect">
            <a:avLst/>
          </a:prstGeom>
        </p:spPr>
      </p:pic>
      <p:pic>
        <p:nvPicPr>
          <p:cNvPr id="21" name="Picture 20" descr="hyundai-1024x614.jp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230659" y="1204870"/>
            <a:ext cx="5239891" cy="3141888"/>
          </a:xfrm>
          <a:prstGeom prst="rect">
            <a:avLst/>
          </a:prstGeom>
        </p:spPr>
      </p:pic>
      <p:pic>
        <p:nvPicPr>
          <p:cNvPr id="22" name="Picture 21" descr="jaguar-landrover.jpg"/>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60746" y="9171088"/>
            <a:ext cx="6767592" cy="2402495"/>
          </a:xfrm>
          <a:prstGeom prst="rect">
            <a:avLst/>
          </a:prstGeom>
        </p:spPr>
      </p:pic>
      <p:pic>
        <p:nvPicPr>
          <p:cNvPr id="23" name="Picture 22" descr="microsoft.jpg"/>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874261" y="6230226"/>
            <a:ext cx="2992227" cy="3683432"/>
          </a:xfrm>
          <a:prstGeom prst="rect">
            <a:avLst/>
          </a:prstGeom>
        </p:spPr>
      </p:pic>
      <p:pic>
        <p:nvPicPr>
          <p:cNvPr id="24" name="Picture 23" descr="nissanrenault.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1437445" y="7487688"/>
            <a:ext cx="4073707" cy="1767989"/>
          </a:xfrm>
          <a:prstGeom prst="rect">
            <a:avLst/>
          </a:prstGeom>
        </p:spPr>
      </p:pic>
      <p:pic>
        <p:nvPicPr>
          <p:cNvPr id="25" name="Picture 24" descr="tesla-1024x407.jp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420664" y="4439738"/>
            <a:ext cx="3189252" cy="1267603"/>
          </a:xfrm>
          <a:prstGeom prst="rect">
            <a:avLst/>
          </a:prstGeom>
        </p:spPr>
      </p:pic>
      <p:pic>
        <p:nvPicPr>
          <p:cNvPr id="28" name="Picture 27" descr="valeo-1024x447.jp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0667502" y="-5919301"/>
            <a:ext cx="4040871" cy="1763935"/>
          </a:xfrm>
          <a:prstGeom prst="rect">
            <a:avLst/>
          </a:prstGeom>
        </p:spPr>
      </p:pic>
      <p:pic>
        <p:nvPicPr>
          <p:cNvPr id="29" name="Picture 28" descr="volkswagen.jpg"/>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7173801" y="7827120"/>
            <a:ext cx="1743816" cy="1778692"/>
          </a:xfrm>
          <a:prstGeom prst="rect">
            <a:avLst/>
          </a:prstGeom>
        </p:spPr>
      </p:pic>
      <p:pic>
        <p:nvPicPr>
          <p:cNvPr id="30" name="Picture 29" descr="volvo-1024x990.jpg"/>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8045709" y="3596293"/>
            <a:ext cx="1989472" cy="1923415"/>
          </a:xfrm>
          <a:prstGeom prst="rect">
            <a:avLst/>
          </a:prstGeom>
        </p:spPr>
      </p:pic>
      <p:pic>
        <p:nvPicPr>
          <p:cNvPr id="31" name="Picture 30" descr="waymo-1024x662.jpg"/>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6240903" y="2039251"/>
            <a:ext cx="2521066" cy="1629830"/>
          </a:xfrm>
          <a:prstGeom prst="rect">
            <a:avLst/>
          </a:prstGeom>
        </p:spPr>
      </p:pic>
      <p:pic>
        <p:nvPicPr>
          <p:cNvPr id="32" name="Picture 31" descr="yutong-1024x604.png"/>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337791" y="8204238"/>
            <a:ext cx="2247963" cy="1325947"/>
          </a:xfrm>
          <a:prstGeom prst="rect">
            <a:avLst/>
          </a:prstGeom>
        </p:spPr>
      </p:pic>
      <p:pic>
        <p:nvPicPr>
          <p:cNvPr id="9" name="Picture 8" descr="Audi-1024x704.jpg"/>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064590" y="4027200"/>
            <a:ext cx="2641920" cy="1816320"/>
          </a:xfrm>
          <a:prstGeom prst="rect">
            <a:avLst/>
          </a:prstGeom>
        </p:spPr>
      </p:pic>
      <p:pic>
        <p:nvPicPr>
          <p:cNvPr id="33" name="Picture 32">
            <a:extLst>
              <a:ext uri="{FF2B5EF4-FFF2-40B4-BE49-F238E27FC236}">
                <a16:creationId xmlns:a16="http://schemas.microsoft.com/office/drawing/2014/main" id="{AB9164BB-E5C3-F647-8093-BDF5A64D6EC3}"/>
              </a:ext>
            </a:extLst>
          </p:cNvPr>
          <p:cNvPicPr>
            <a:picLocks noChangeAspect="1"/>
          </p:cNvPicPr>
          <p:nvPr/>
        </p:nvPicPr>
        <p:blipFill>
          <a:blip r:embed="rId27"/>
          <a:stretch>
            <a:fillRect/>
          </a:stretch>
        </p:blipFill>
        <p:spPr>
          <a:xfrm>
            <a:off x="6929999" y="4662176"/>
            <a:ext cx="1353647" cy="1325563"/>
          </a:xfrm>
          <a:prstGeom prst="rect">
            <a:avLst/>
          </a:prstGeom>
        </p:spPr>
      </p:pic>
      <p:pic>
        <p:nvPicPr>
          <p:cNvPr id="3" name="Picture 2" descr="toyota-1024x837.jpg">
            <a:extLst>
              <a:ext uri="{FF2B5EF4-FFF2-40B4-BE49-F238E27FC236}">
                <a16:creationId xmlns:a16="http://schemas.microsoft.com/office/drawing/2014/main" id="{AB75CEB1-1339-7364-0906-3661F4F0BB91}"/>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3725533" y="2073888"/>
            <a:ext cx="1993961" cy="1629830"/>
          </a:xfrm>
          <a:prstGeom prst="rect">
            <a:avLst/>
          </a:prstGeom>
        </p:spPr>
      </p:pic>
    </p:spTree>
    <p:extLst>
      <p:ext uri="{BB962C8B-B14F-4D97-AF65-F5344CB8AC3E}">
        <p14:creationId xmlns:p14="http://schemas.microsoft.com/office/powerpoint/2010/main" val="29663173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4221" y="216007"/>
            <a:ext cx="10515600" cy="1325563"/>
          </a:xfrm>
        </p:spPr>
        <p:txBody>
          <a:bodyPr>
            <a:noAutofit/>
          </a:bodyPr>
          <a:lstStyle/>
          <a:p>
            <a:r>
              <a:rPr lang="en-US" dirty="0">
                <a:solidFill>
                  <a:schemeClr val="bg1"/>
                </a:solidFill>
              </a:rPr>
              <a:t>WH</a:t>
            </a:r>
            <a:r>
              <a:rPr lang="en-US" dirty="0"/>
              <a:t>EN?</a:t>
            </a:r>
            <a:br>
              <a:rPr lang="en-US" dirty="0"/>
            </a:br>
            <a:r>
              <a:rPr lang="en-US" dirty="0"/>
              <a:t>What is possible?</a:t>
            </a:r>
          </a:p>
        </p:txBody>
      </p:sp>
      <p:sp>
        <p:nvSpPr>
          <p:cNvPr id="3" name="Content Placeholder 2"/>
          <p:cNvSpPr>
            <a:spLocks noGrp="1"/>
          </p:cNvSpPr>
          <p:nvPr>
            <p:ph idx="1"/>
          </p:nvPr>
        </p:nvSpPr>
        <p:spPr>
          <a:xfrm>
            <a:off x="838200" y="1570730"/>
            <a:ext cx="6183086" cy="4351338"/>
          </a:xfrm>
        </p:spPr>
        <p:txBody>
          <a:bodyPr/>
          <a:lstStyle/>
          <a:p>
            <a:r>
              <a:rPr lang="en-US" dirty="0"/>
              <a:t>By 2025 (?)</a:t>
            </a:r>
          </a:p>
          <a:p>
            <a:r>
              <a:rPr lang="en-US" dirty="0"/>
              <a:t>Potentially 95% of VMT by 2035.</a:t>
            </a:r>
          </a:p>
          <a:p>
            <a:pPr lvl="1"/>
            <a:r>
              <a:rPr lang="en-US" dirty="0"/>
              <a:t>Last 5% may be very difficult to achieve.</a:t>
            </a:r>
          </a:p>
          <a:p>
            <a:r>
              <a:rPr lang="en-US" dirty="0"/>
              <a:t>Is this possible?</a:t>
            </a:r>
          </a:p>
          <a:p>
            <a:pPr lvl="1"/>
            <a:r>
              <a:rPr lang="en-US" dirty="0"/>
              <a:t>Horses to cars:  10 years – early 1900s</a:t>
            </a:r>
          </a:p>
          <a:p>
            <a:pPr lvl="1"/>
            <a:r>
              <a:rPr lang="en-US" dirty="0"/>
              <a:t>But adoption of EVs is so slow!</a:t>
            </a:r>
          </a:p>
          <a:p>
            <a:pPr lvl="1"/>
            <a:r>
              <a:rPr lang="en-US" dirty="0"/>
              <a:t>Adoption of AVs will be rapid.</a:t>
            </a:r>
          </a:p>
        </p:txBody>
      </p:sp>
      <p:pic>
        <p:nvPicPr>
          <p:cNvPr id="11" name="Picture 10">
            <a:extLst>
              <a:ext uri="{FF2B5EF4-FFF2-40B4-BE49-F238E27FC236}">
                <a16:creationId xmlns:a16="http://schemas.microsoft.com/office/drawing/2014/main" id="{7C6B754F-4CC9-49D6-A4AE-E2E3F9F39470}"/>
              </a:ext>
            </a:extLst>
          </p:cNvPr>
          <p:cNvPicPr>
            <a:picLocks noChangeAspect="1"/>
          </p:cNvPicPr>
          <p:nvPr/>
        </p:nvPicPr>
        <p:blipFill rotWithShape="1">
          <a:blip r:embed="rId2"/>
          <a:srcRect t="8414"/>
          <a:stretch/>
        </p:blipFill>
        <p:spPr>
          <a:xfrm>
            <a:off x="7812723" y="2828101"/>
            <a:ext cx="2444323" cy="1480106"/>
          </a:xfrm>
          <a:prstGeom prst="rect">
            <a:avLst/>
          </a:prstGeom>
          <a:solidFill>
            <a:srgbClr val="FFFFFF">
              <a:shade val="85000"/>
            </a:srgbClr>
          </a:solidFill>
          <a:ln w="101600" cap="sq">
            <a:solidFill>
              <a:srgbClr val="FFFFFF"/>
            </a:solidFill>
            <a:miter lim="800000"/>
          </a:ln>
          <a:effectLst/>
          <a:scene3d>
            <a:camera prst="orthographicFront">
              <a:rot lat="0" lon="0" rev="360000"/>
            </a:camera>
            <a:lightRig rig="twoPt" dir="t">
              <a:rot lat="0" lon="0" rev="7200000"/>
            </a:lightRig>
          </a:scene3d>
          <a:sp3d contourW="12700">
            <a:contourClr>
              <a:srgbClr val="969696"/>
            </a:contourClr>
          </a:sp3d>
        </p:spPr>
      </p:pic>
      <p:pic>
        <p:nvPicPr>
          <p:cNvPr id="5" name="Picture 4">
            <a:extLst>
              <a:ext uri="{FF2B5EF4-FFF2-40B4-BE49-F238E27FC236}">
                <a16:creationId xmlns:a16="http://schemas.microsoft.com/office/drawing/2014/main" id="{3EB34E24-E81F-45D2-880F-36C8387776B1}"/>
              </a:ext>
            </a:extLst>
          </p:cNvPr>
          <p:cNvPicPr>
            <a:picLocks noChangeAspect="1"/>
          </p:cNvPicPr>
          <p:nvPr/>
        </p:nvPicPr>
        <p:blipFill rotWithShape="1">
          <a:blip r:embed="rId3"/>
          <a:srcRect t="13751"/>
          <a:stretch/>
        </p:blipFill>
        <p:spPr>
          <a:xfrm rot="782420">
            <a:off x="7965511" y="1282510"/>
            <a:ext cx="2444323" cy="1633644"/>
          </a:xfrm>
          <a:prstGeom prst="rect">
            <a:avLst/>
          </a:prstGeom>
          <a:solidFill>
            <a:srgbClr val="FFFFFF">
              <a:shade val="85000"/>
            </a:srgbClr>
          </a:solidFill>
          <a:ln w="101600" cap="sq">
            <a:solidFill>
              <a:srgbClr val="FFFFFF"/>
            </a:solidFill>
            <a:miter lim="800000"/>
          </a:ln>
          <a:effectLst/>
          <a:scene3d>
            <a:camera prst="orthographicFront">
              <a:rot lat="0" lon="0" rev="360000"/>
            </a:camera>
            <a:lightRig rig="twoPt" dir="t">
              <a:rot lat="0" lon="0" rev="7200000"/>
            </a:lightRig>
          </a:scene3d>
          <a:sp3d contourW="12700">
            <a:contourClr>
              <a:srgbClr val="969696"/>
            </a:contourClr>
          </a:sp3d>
        </p:spPr>
      </p:pic>
      <p:pic>
        <p:nvPicPr>
          <p:cNvPr id="9" name="Picture 8">
            <a:extLst>
              <a:ext uri="{FF2B5EF4-FFF2-40B4-BE49-F238E27FC236}">
                <a16:creationId xmlns:a16="http://schemas.microsoft.com/office/drawing/2014/main" id="{ADEA6771-FDB4-4361-B63F-B9E3CFC7AEA0}"/>
              </a:ext>
            </a:extLst>
          </p:cNvPr>
          <p:cNvPicPr>
            <a:picLocks noChangeAspect="1"/>
          </p:cNvPicPr>
          <p:nvPr/>
        </p:nvPicPr>
        <p:blipFill>
          <a:blip r:embed="rId4"/>
          <a:stretch>
            <a:fillRect/>
          </a:stretch>
        </p:blipFill>
        <p:spPr>
          <a:xfrm rot="775966">
            <a:off x="7614716" y="4417517"/>
            <a:ext cx="2634422" cy="1482803"/>
          </a:xfrm>
          <a:prstGeom prst="rect">
            <a:avLst/>
          </a:prstGeom>
          <a:solidFill>
            <a:srgbClr val="FFFFFF">
              <a:shade val="85000"/>
            </a:srgbClr>
          </a:solidFill>
          <a:ln w="101600" cap="sq">
            <a:solidFill>
              <a:srgbClr val="FFFFFF"/>
            </a:solidFill>
            <a:miter lim="800000"/>
          </a:ln>
          <a:effectLst/>
          <a:scene3d>
            <a:camera prst="orthographicFront">
              <a:rot lat="0" lon="0" rev="360000"/>
            </a:camera>
            <a:lightRig rig="twoPt" dir="t">
              <a:rot lat="0" lon="0" rev="7200000"/>
            </a:lightRig>
          </a:scene3d>
          <a:sp3d contourW="12700">
            <a:contourClr>
              <a:srgbClr val="969696"/>
            </a:contourClr>
          </a:sp3d>
        </p:spPr>
      </p:pic>
      <p:grpSp>
        <p:nvGrpSpPr>
          <p:cNvPr id="31" name="Group 30">
            <a:extLst>
              <a:ext uri="{FF2B5EF4-FFF2-40B4-BE49-F238E27FC236}">
                <a16:creationId xmlns:a16="http://schemas.microsoft.com/office/drawing/2014/main" id="{1FB4E3AB-1734-48BE-98BF-8250DE861A93}"/>
              </a:ext>
            </a:extLst>
          </p:cNvPr>
          <p:cNvGrpSpPr/>
          <p:nvPr/>
        </p:nvGrpSpPr>
        <p:grpSpPr>
          <a:xfrm>
            <a:off x="7027084" y="1187689"/>
            <a:ext cx="246888" cy="4506691"/>
            <a:chOff x="6918797" y="1283945"/>
            <a:chExt cx="246888" cy="4506691"/>
          </a:xfrm>
        </p:grpSpPr>
        <p:cxnSp>
          <p:nvCxnSpPr>
            <p:cNvPr id="13" name="Straight Arrow Connector 12">
              <a:extLst>
                <a:ext uri="{FF2B5EF4-FFF2-40B4-BE49-F238E27FC236}">
                  <a16:creationId xmlns:a16="http://schemas.microsoft.com/office/drawing/2014/main" id="{14E4D952-4F6F-4A5F-873B-FD571E765677}"/>
                </a:ext>
              </a:extLst>
            </p:cNvPr>
            <p:cNvCxnSpPr>
              <a:cxnSpLocks/>
            </p:cNvCxnSpPr>
            <p:nvPr/>
          </p:nvCxnSpPr>
          <p:spPr>
            <a:xfrm>
              <a:off x="7042241" y="1283945"/>
              <a:ext cx="0" cy="4506691"/>
            </a:xfrm>
            <a:prstGeom prst="straightConnector1">
              <a:avLst/>
            </a:prstGeom>
            <a:ln w="12700">
              <a:solidFill>
                <a:schemeClr val="accent2"/>
              </a:solidFill>
              <a:prstDash val="sysDot"/>
              <a:tailEnd type="none"/>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9C8A1EA1-C73D-4380-B6FB-733142FF7283}"/>
                </a:ext>
              </a:extLst>
            </p:cNvPr>
            <p:cNvGrpSpPr>
              <a:grpSpLocks/>
            </p:cNvGrpSpPr>
            <p:nvPr/>
          </p:nvGrpSpPr>
          <p:grpSpPr>
            <a:xfrm>
              <a:off x="6918797" y="1975888"/>
              <a:ext cx="246888" cy="246888"/>
              <a:chOff x="6549787" y="2210533"/>
              <a:chExt cx="246888" cy="246888"/>
            </a:xfrm>
          </p:grpSpPr>
          <p:sp>
            <p:nvSpPr>
              <p:cNvPr id="16" name="Oval 15">
                <a:extLst>
                  <a:ext uri="{FF2B5EF4-FFF2-40B4-BE49-F238E27FC236}">
                    <a16:creationId xmlns:a16="http://schemas.microsoft.com/office/drawing/2014/main" id="{24C5B361-1EEE-461E-8E9F-7FCDDC5DB8C8}"/>
                  </a:ext>
                </a:extLst>
              </p:cNvPr>
              <p:cNvSpPr>
                <a:spLocks/>
              </p:cNvSpPr>
              <p:nvPr/>
            </p:nvSpPr>
            <p:spPr>
              <a:xfrm>
                <a:off x="6549787" y="2210533"/>
                <a:ext cx="246888" cy="246888"/>
              </a:xfrm>
              <a:prstGeom prst="ellipse">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14338EB9-5EB4-4B00-94D5-BD09D9C53502}"/>
                  </a:ext>
                </a:extLst>
              </p:cNvPr>
              <p:cNvSpPr>
                <a:spLocks/>
              </p:cNvSpPr>
              <p:nvPr/>
            </p:nvSpPr>
            <p:spPr>
              <a:xfrm>
                <a:off x="6591344" y="2252091"/>
                <a:ext cx="163773" cy="1637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 name="Group 18">
              <a:extLst>
                <a:ext uri="{FF2B5EF4-FFF2-40B4-BE49-F238E27FC236}">
                  <a16:creationId xmlns:a16="http://schemas.microsoft.com/office/drawing/2014/main" id="{1D364901-79D5-445F-8E0A-D7CD0478FCAB}"/>
                </a:ext>
              </a:extLst>
            </p:cNvPr>
            <p:cNvGrpSpPr>
              <a:grpSpLocks/>
            </p:cNvGrpSpPr>
            <p:nvPr/>
          </p:nvGrpSpPr>
          <p:grpSpPr>
            <a:xfrm>
              <a:off x="6918797" y="3505681"/>
              <a:ext cx="246888" cy="246888"/>
              <a:chOff x="6549787" y="2210533"/>
              <a:chExt cx="246888" cy="246888"/>
            </a:xfrm>
          </p:grpSpPr>
          <p:sp>
            <p:nvSpPr>
              <p:cNvPr id="20" name="Oval 19">
                <a:extLst>
                  <a:ext uri="{FF2B5EF4-FFF2-40B4-BE49-F238E27FC236}">
                    <a16:creationId xmlns:a16="http://schemas.microsoft.com/office/drawing/2014/main" id="{77BDEB11-0CDC-4BE5-BA2D-FBE50BB83651}"/>
                  </a:ext>
                </a:extLst>
              </p:cNvPr>
              <p:cNvSpPr>
                <a:spLocks/>
              </p:cNvSpPr>
              <p:nvPr/>
            </p:nvSpPr>
            <p:spPr>
              <a:xfrm>
                <a:off x="6549787" y="2210533"/>
                <a:ext cx="246888" cy="246888"/>
              </a:xfrm>
              <a:prstGeom prst="ellipse">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9A5C2CDE-2DC2-4F7A-94FE-DA19C01F790C}"/>
                  </a:ext>
                </a:extLst>
              </p:cNvPr>
              <p:cNvSpPr>
                <a:spLocks/>
              </p:cNvSpPr>
              <p:nvPr/>
            </p:nvSpPr>
            <p:spPr>
              <a:xfrm>
                <a:off x="6591344" y="2252091"/>
                <a:ext cx="163773" cy="1637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2" name="Group 21">
              <a:extLst>
                <a:ext uri="{FF2B5EF4-FFF2-40B4-BE49-F238E27FC236}">
                  <a16:creationId xmlns:a16="http://schemas.microsoft.com/office/drawing/2014/main" id="{FAF56AC4-071C-43C4-9653-6F44C0758612}"/>
                </a:ext>
              </a:extLst>
            </p:cNvPr>
            <p:cNvGrpSpPr>
              <a:grpSpLocks/>
            </p:cNvGrpSpPr>
            <p:nvPr/>
          </p:nvGrpSpPr>
          <p:grpSpPr>
            <a:xfrm>
              <a:off x="6918797" y="5035475"/>
              <a:ext cx="246888" cy="246888"/>
              <a:chOff x="6549787" y="2210533"/>
              <a:chExt cx="246888" cy="246888"/>
            </a:xfrm>
          </p:grpSpPr>
          <p:sp>
            <p:nvSpPr>
              <p:cNvPr id="23" name="Oval 22">
                <a:extLst>
                  <a:ext uri="{FF2B5EF4-FFF2-40B4-BE49-F238E27FC236}">
                    <a16:creationId xmlns:a16="http://schemas.microsoft.com/office/drawing/2014/main" id="{5D9B90AB-11C3-4BB8-B632-69457B8D2511}"/>
                  </a:ext>
                </a:extLst>
              </p:cNvPr>
              <p:cNvSpPr>
                <a:spLocks/>
              </p:cNvSpPr>
              <p:nvPr/>
            </p:nvSpPr>
            <p:spPr>
              <a:xfrm>
                <a:off x="6549787" y="2210533"/>
                <a:ext cx="246888" cy="246888"/>
              </a:xfrm>
              <a:prstGeom prst="ellipse">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F2E9049D-3C96-4B16-8376-F403154D9CAA}"/>
                  </a:ext>
                </a:extLst>
              </p:cNvPr>
              <p:cNvSpPr>
                <a:spLocks/>
              </p:cNvSpPr>
              <p:nvPr/>
            </p:nvSpPr>
            <p:spPr>
              <a:xfrm>
                <a:off x="6591344" y="2252091"/>
                <a:ext cx="163773" cy="1637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Tree>
    <p:extLst>
      <p:ext uri="{BB962C8B-B14F-4D97-AF65-F5344CB8AC3E}">
        <p14:creationId xmlns:p14="http://schemas.microsoft.com/office/powerpoint/2010/main" val="453636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9D772-EC95-DB44-B4EC-148C1488009D}"/>
              </a:ext>
            </a:extLst>
          </p:cNvPr>
          <p:cNvSpPr>
            <a:spLocks noGrp="1"/>
          </p:cNvSpPr>
          <p:nvPr>
            <p:ph type="title"/>
          </p:nvPr>
        </p:nvSpPr>
        <p:spPr/>
        <p:txBody>
          <a:bodyPr/>
          <a:lstStyle/>
          <a:p>
            <a:r>
              <a:rPr lang="en-US" dirty="0">
                <a:solidFill>
                  <a:schemeClr val="bg1"/>
                </a:solidFill>
              </a:rPr>
              <a:t>Rat</a:t>
            </a:r>
            <a:r>
              <a:rPr lang="en-US" dirty="0"/>
              <a:t>e of Technology Adoption – Faster!</a:t>
            </a:r>
          </a:p>
        </p:txBody>
      </p:sp>
      <p:pic>
        <p:nvPicPr>
          <p:cNvPr id="6" name="Content Placeholder 5" descr="Chart, line chart&#10;&#10;Description automatically generated">
            <a:extLst>
              <a:ext uri="{FF2B5EF4-FFF2-40B4-BE49-F238E27FC236}">
                <a16:creationId xmlns:a16="http://schemas.microsoft.com/office/drawing/2014/main" id="{5C4E9095-7D09-5C49-AB35-3F99C28186A8}"/>
              </a:ext>
            </a:extLst>
          </p:cNvPr>
          <p:cNvPicPr>
            <a:picLocks noGrp="1" noChangeAspect="1"/>
          </p:cNvPicPr>
          <p:nvPr>
            <p:ph idx="1"/>
          </p:nvPr>
        </p:nvPicPr>
        <p:blipFill>
          <a:blip r:embed="rId2" r:link="rId3"/>
          <a:stretch>
            <a:fillRect/>
          </a:stretch>
        </p:blipFill>
        <p:spPr>
          <a:xfrm>
            <a:off x="2056553" y="953510"/>
            <a:ext cx="8078894" cy="5276716"/>
          </a:xfrm>
        </p:spPr>
      </p:pic>
      <p:sp>
        <p:nvSpPr>
          <p:cNvPr id="4" name="Slide Number Placeholder 3">
            <a:extLst>
              <a:ext uri="{FF2B5EF4-FFF2-40B4-BE49-F238E27FC236}">
                <a16:creationId xmlns:a16="http://schemas.microsoft.com/office/drawing/2014/main" id="{DFA349B1-4BD3-9946-905C-A7C4B277E952}"/>
              </a:ext>
            </a:extLst>
          </p:cNvPr>
          <p:cNvSpPr>
            <a:spLocks noGrp="1"/>
          </p:cNvSpPr>
          <p:nvPr>
            <p:ph type="sldNum" sz="quarter" idx="12"/>
          </p:nvPr>
        </p:nvSpPr>
        <p:spPr/>
        <p:txBody>
          <a:bodyPr/>
          <a:lstStyle/>
          <a:p>
            <a:fld id="{D9F085D5-EC86-4F6A-B501-C1359CB39116}" type="slidenum">
              <a:rPr lang="en-GB" smtClean="0"/>
              <a:t>23</a:t>
            </a:fld>
            <a:endParaRPr lang="en-GB"/>
          </a:p>
        </p:txBody>
      </p:sp>
    </p:spTree>
    <p:extLst>
      <p:ext uri="{BB962C8B-B14F-4D97-AF65-F5344CB8AC3E}">
        <p14:creationId xmlns:p14="http://schemas.microsoft.com/office/powerpoint/2010/main" val="9782366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2488" y="0"/>
            <a:ext cx="10515600" cy="1325563"/>
          </a:xfrm>
        </p:spPr>
        <p:txBody>
          <a:bodyPr/>
          <a:lstStyle/>
          <a:p>
            <a:r>
              <a:rPr lang="en-US" dirty="0">
                <a:solidFill>
                  <a:schemeClr val="bg1"/>
                </a:solidFill>
              </a:rPr>
              <a:t>For</a:t>
            </a:r>
            <a:r>
              <a:rPr lang="en-US" dirty="0"/>
              <a:t>ecast</a:t>
            </a:r>
          </a:p>
        </p:txBody>
      </p:sp>
      <p:sp>
        <p:nvSpPr>
          <p:cNvPr id="4" name="Slide Number Placeholder 3"/>
          <p:cNvSpPr>
            <a:spLocks noGrp="1"/>
          </p:cNvSpPr>
          <p:nvPr>
            <p:ph type="sldNum" sz="quarter" idx="12"/>
          </p:nvPr>
        </p:nvSpPr>
        <p:spPr/>
        <p:txBody>
          <a:bodyPr/>
          <a:lstStyle/>
          <a:p>
            <a:fld id="{D9F085D5-EC86-4F6A-B501-C1359CB39116}" type="slidenum">
              <a:rPr lang="en-GB" smtClean="0"/>
              <a:t>24</a:t>
            </a:fld>
            <a:endParaRPr lang="en-GB"/>
          </a:p>
        </p:txBody>
      </p:sp>
      <p:sp>
        <p:nvSpPr>
          <p:cNvPr id="7" name="TextBox 6"/>
          <p:cNvSpPr txBox="1"/>
          <p:nvPr/>
        </p:nvSpPr>
        <p:spPr>
          <a:xfrm>
            <a:off x="575913" y="2038016"/>
            <a:ext cx="2512376" cy="1938992"/>
          </a:xfrm>
          <a:prstGeom prst="rect">
            <a:avLst/>
          </a:prstGeom>
          <a:noFill/>
        </p:spPr>
        <p:txBody>
          <a:bodyPr wrap="none" rtlCol="0">
            <a:spAutoFit/>
          </a:bodyPr>
          <a:lstStyle/>
          <a:p>
            <a:r>
              <a:rPr lang="en-US" sz="2400" dirty="0"/>
              <a:t>Timing may be off.</a:t>
            </a:r>
          </a:p>
          <a:p>
            <a:endParaRPr lang="en-US" sz="2400" dirty="0"/>
          </a:p>
          <a:p>
            <a:r>
              <a:rPr lang="en-US" sz="2400" dirty="0"/>
              <a:t>But the point is:</a:t>
            </a:r>
          </a:p>
          <a:p>
            <a:endParaRPr lang="en-US" sz="2400" dirty="0"/>
          </a:p>
          <a:p>
            <a:r>
              <a:rPr lang="en-US" sz="2400" dirty="0"/>
              <a:t>RAPID ADOPTION!</a:t>
            </a:r>
          </a:p>
        </p:txBody>
      </p:sp>
      <p:pic>
        <p:nvPicPr>
          <p:cNvPr id="6" name="Picture 5" descr="SpeedOfAdop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9859" y="132914"/>
            <a:ext cx="6725069" cy="6202660"/>
          </a:xfrm>
          <a:prstGeom prst="rect">
            <a:avLst/>
          </a:prstGeom>
        </p:spPr>
      </p:pic>
      <p:sp>
        <p:nvSpPr>
          <p:cNvPr id="3" name="Rounded Rectangle 2">
            <a:extLst>
              <a:ext uri="{FF2B5EF4-FFF2-40B4-BE49-F238E27FC236}">
                <a16:creationId xmlns:a16="http://schemas.microsoft.com/office/drawing/2014/main" id="{49C156AB-59DE-7646-89C0-D074270D5630}"/>
              </a:ext>
            </a:extLst>
          </p:cNvPr>
          <p:cNvSpPr/>
          <p:nvPr/>
        </p:nvSpPr>
        <p:spPr>
          <a:xfrm>
            <a:off x="5433848" y="5286703"/>
            <a:ext cx="557049" cy="451945"/>
          </a:xfrm>
          <a:prstGeom prst="roundRect">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FF32761D-FFC7-C940-A0CC-7D02167BF0BF}"/>
              </a:ext>
            </a:extLst>
          </p:cNvPr>
          <p:cNvCxnSpPr>
            <a:cxnSpLocks/>
          </p:cNvCxnSpPr>
          <p:nvPr/>
        </p:nvCxnSpPr>
        <p:spPr>
          <a:xfrm flipH="1" flipV="1">
            <a:off x="5521569" y="4672394"/>
            <a:ext cx="105508" cy="486894"/>
          </a:xfrm>
          <a:prstGeom prst="line">
            <a:avLst/>
          </a:prstGeom>
          <a:ln w="63500">
            <a:head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1D151F68-C0FD-FD49-9C75-E04210A40B55}"/>
              </a:ext>
            </a:extLst>
          </p:cNvPr>
          <p:cNvSpPr txBox="1"/>
          <p:nvPr/>
        </p:nvSpPr>
        <p:spPr>
          <a:xfrm>
            <a:off x="4360978" y="4083314"/>
            <a:ext cx="2426690" cy="461665"/>
          </a:xfrm>
          <a:prstGeom prst="rect">
            <a:avLst/>
          </a:prstGeom>
          <a:solidFill>
            <a:schemeClr val="bg1"/>
          </a:solidFill>
        </p:spPr>
        <p:txBody>
          <a:bodyPr wrap="none" rtlCol="0">
            <a:spAutoFit/>
          </a:bodyPr>
          <a:lstStyle/>
          <a:p>
            <a:r>
              <a:rPr lang="en-US" sz="2400" b="1" dirty="0"/>
              <a:t>The Big Unknown</a:t>
            </a:r>
          </a:p>
        </p:txBody>
      </p:sp>
    </p:spTree>
    <p:extLst>
      <p:ext uri="{BB962C8B-B14F-4D97-AF65-F5344CB8AC3E}">
        <p14:creationId xmlns:p14="http://schemas.microsoft.com/office/powerpoint/2010/main" val="2333027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9F085D5-EC86-4F6A-B501-C1359CB39116}" type="slidenum">
              <a:rPr lang="en-GB" smtClean="0"/>
              <a:t>25</a:t>
            </a:fld>
            <a:endParaRPr lang="en-GB"/>
          </a:p>
        </p:txBody>
      </p:sp>
      <p:pic>
        <p:nvPicPr>
          <p:cNvPr id="4" name="Picture 3" descr="Screen Shot 2019-10-27 at 11.46.4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576" y="144987"/>
            <a:ext cx="7105835" cy="1106048"/>
          </a:xfrm>
          <a:prstGeom prst="rect">
            <a:avLst/>
          </a:prstGeom>
        </p:spPr>
      </p:pic>
      <p:pic>
        <p:nvPicPr>
          <p:cNvPr id="5" name="Picture 4"/>
          <p:cNvPicPr>
            <a:picLocks noChangeAspect="1"/>
          </p:cNvPicPr>
          <p:nvPr/>
        </p:nvPicPr>
        <p:blipFill>
          <a:blip r:embed="rId3"/>
          <a:srcRect/>
          <a:stretch/>
        </p:blipFill>
        <p:spPr>
          <a:xfrm>
            <a:off x="2649357" y="1533305"/>
            <a:ext cx="8126220" cy="946009"/>
          </a:xfrm>
          <a:prstGeom prst="rect">
            <a:avLst/>
          </a:prstGeom>
        </p:spPr>
      </p:pic>
      <p:pic>
        <p:nvPicPr>
          <p:cNvPr id="6" name="Picture 5" descr="Screen Shot 2019-10-27 at 11.49.38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7175" y="2704683"/>
            <a:ext cx="9307279" cy="1587917"/>
          </a:xfrm>
          <a:prstGeom prst="rect">
            <a:avLst/>
          </a:prstGeom>
        </p:spPr>
      </p:pic>
      <p:pic>
        <p:nvPicPr>
          <p:cNvPr id="11" name="Picture 10">
            <a:extLst>
              <a:ext uri="{FF2B5EF4-FFF2-40B4-BE49-F238E27FC236}">
                <a16:creationId xmlns:a16="http://schemas.microsoft.com/office/drawing/2014/main" id="{29FDE7BA-50B4-4BD7-E40A-10D516BF3E39}"/>
              </a:ext>
            </a:extLst>
          </p:cNvPr>
          <p:cNvPicPr>
            <a:picLocks noChangeAspect="1"/>
          </p:cNvPicPr>
          <p:nvPr/>
        </p:nvPicPr>
        <p:blipFill>
          <a:blip r:embed="rId5"/>
          <a:stretch>
            <a:fillRect/>
          </a:stretch>
        </p:blipFill>
        <p:spPr>
          <a:xfrm>
            <a:off x="1989599" y="4800240"/>
            <a:ext cx="9763742" cy="946008"/>
          </a:xfrm>
          <a:prstGeom prst="rect">
            <a:avLst/>
          </a:prstGeom>
        </p:spPr>
      </p:pic>
      <p:grpSp>
        <p:nvGrpSpPr>
          <p:cNvPr id="15" name="Group 14">
            <a:extLst>
              <a:ext uri="{FF2B5EF4-FFF2-40B4-BE49-F238E27FC236}">
                <a16:creationId xmlns:a16="http://schemas.microsoft.com/office/drawing/2014/main" id="{EB690D6D-456F-4C66-1C9C-D6F6F2A2B6F3}"/>
              </a:ext>
            </a:extLst>
          </p:cNvPr>
          <p:cNvGrpSpPr/>
          <p:nvPr/>
        </p:nvGrpSpPr>
        <p:grpSpPr>
          <a:xfrm>
            <a:off x="8287473" y="4085863"/>
            <a:ext cx="1603246" cy="714377"/>
            <a:chOff x="8287473" y="4085863"/>
            <a:chExt cx="1603246" cy="714377"/>
          </a:xfrm>
        </p:grpSpPr>
        <p:sp>
          <p:nvSpPr>
            <p:cNvPr id="12" name="TextBox 11">
              <a:extLst>
                <a:ext uri="{FF2B5EF4-FFF2-40B4-BE49-F238E27FC236}">
                  <a16:creationId xmlns:a16="http://schemas.microsoft.com/office/drawing/2014/main" id="{13DC77AD-D981-47C0-F4D3-B4A523052155}"/>
                </a:ext>
              </a:extLst>
            </p:cNvPr>
            <p:cNvSpPr txBox="1"/>
            <p:nvPr/>
          </p:nvSpPr>
          <p:spPr>
            <a:xfrm>
              <a:off x="8507392" y="4085863"/>
              <a:ext cx="1383327" cy="461665"/>
            </a:xfrm>
            <a:prstGeom prst="rect">
              <a:avLst/>
            </a:prstGeom>
            <a:noFill/>
          </p:spPr>
          <p:txBody>
            <a:bodyPr wrap="none" rtlCol="0">
              <a:spAutoFit/>
            </a:bodyPr>
            <a:lstStyle/>
            <a:p>
              <a:r>
                <a:rPr lang="en-US" sz="2400" dirty="0">
                  <a:solidFill>
                    <a:srgbClr val="C00000"/>
                  </a:solidFill>
                </a:rPr>
                <a:t>Yesterday</a:t>
              </a:r>
            </a:p>
          </p:txBody>
        </p:sp>
        <p:cxnSp>
          <p:nvCxnSpPr>
            <p:cNvPr id="14" name="Straight Connector 13">
              <a:extLst>
                <a:ext uri="{FF2B5EF4-FFF2-40B4-BE49-F238E27FC236}">
                  <a16:creationId xmlns:a16="http://schemas.microsoft.com/office/drawing/2014/main" id="{2F3A81D5-4AFB-35EB-BE9E-794CF08FC42D}"/>
                </a:ext>
              </a:extLst>
            </p:cNvPr>
            <p:cNvCxnSpPr/>
            <p:nvPr/>
          </p:nvCxnSpPr>
          <p:spPr>
            <a:xfrm flipH="1">
              <a:off x="8287473" y="4514127"/>
              <a:ext cx="509286" cy="286113"/>
            </a:xfrm>
            <a:prstGeom prst="line">
              <a:avLst/>
            </a:prstGeom>
            <a:ln w="38100">
              <a:solidFill>
                <a:srgbClr val="C00000"/>
              </a:solidFill>
              <a:tailEnd type="stealt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42498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A19E4-2794-7545-A416-99DC7B4C193F}"/>
              </a:ext>
            </a:extLst>
          </p:cNvPr>
          <p:cNvSpPr>
            <a:spLocks noGrp="1"/>
          </p:cNvSpPr>
          <p:nvPr>
            <p:ph type="title"/>
          </p:nvPr>
        </p:nvSpPr>
        <p:spPr>
          <a:xfrm>
            <a:off x="786441" y="0"/>
            <a:ext cx="10515600" cy="1325563"/>
          </a:xfrm>
        </p:spPr>
        <p:txBody>
          <a:bodyPr/>
          <a:lstStyle/>
          <a:p>
            <a:r>
              <a:rPr lang="en-US" dirty="0">
                <a:solidFill>
                  <a:schemeClr val="bg1"/>
                </a:solidFill>
              </a:rPr>
              <a:t>Fee</a:t>
            </a:r>
            <a:r>
              <a:rPr lang="en-US" dirty="0"/>
              <a:t>-For-Service Autonomous </a:t>
            </a:r>
            <a:r>
              <a:rPr lang="en-US" dirty="0" err="1"/>
              <a:t>TaaS</a:t>
            </a:r>
            <a:endParaRPr lang="en-US" dirty="0"/>
          </a:p>
        </p:txBody>
      </p:sp>
      <p:sp>
        <p:nvSpPr>
          <p:cNvPr id="3" name="Content Placeholder 2">
            <a:extLst>
              <a:ext uri="{FF2B5EF4-FFF2-40B4-BE49-F238E27FC236}">
                <a16:creationId xmlns:a16="http://schemas.microsoft.com/office/drawing/2014/main" id="{6FAB4BCA-B828-3D4D-950F-7B864B7B2AEF}"/>
              </a:ext>
            </a:extLst>
          </p:cNvPr>
          <p:cNvSpPr>
            <a:spLocks noGrp="1"/>
          </p:cNvSpPr>
          <p:nvPr>
            <p:ph idx="1"/>
          </p:nvPr>
        </p:nvSpPr>
        <p:spPr/>
        <p:txBody>
          <a:bodyPr/>
          <a:lstStyle/>
          <a:p>
            <a:r>
              <a:rPr lang="en-US" dirty="0"/>
              <a:t>Waymo: Charging for rides in SF, LA, and Phoenix</a:t>
            </a:r>
          </a:p>
          <a:p>
            <a:pPr marL="0" indent="0">
              <a:buNone/>
            </a:pPr>
            <a:endParaRPr lang="en-US" dirty="0"/>
          </a:p>
          <a:p>
            <a:r>
              <a:rPr lang="en-US" dirty="0"/>
              <a:t>Motional: Las Vegas</a:t>
            </a:r>
          </a:p>
          <a:p>
            <a:endParaRPr lang="en-US" dirty="0"/>
          </a:p>
          <a:p>
            <a:r>
              <a:rPr lang="en-US" dirty="0"/>
              <a:t>Arlington, TX: Minibuses – Milo and </a:t>
            </a:r>
            <a:r>
              <a:rPr lang="en-US" dirty="0" err="1"/>
              <a:t>Drive.ai</a:t>
            </a:r>
            <a:endParaRPr lang="en-US" dirty="0"/>
          </a:p>
          <a:p>
            <a:endParaRPr lang="en-US" dirty="0"/>
          </a:p>
          <a:p>
            <a:r>
              <a:rPr lang="en-US" dirty="0"/>
              <a:t>More are surely coming soon….</a:t>
            </a:r>
          </a:p>
        </p:txBody>
      </p:sp>
      <p:sp>
        <p:nvSpPr>
          <p:cNvPr id="4" name="Slide Number Placeholder 3">
            <a:extLst>
              <a:ext uri="{FF2B5EF4-FFF2-40B4-BE49-F238E27FC236}">
                <a16:creationId xmlns:a16="http://schemas.microsoft.com/office/drawing/2014/main" id="{7DCA8CC4-7754-B34C-84AE-CA9195DF483D}"/>
              </a:ext>
            </a:extLst>
          </p:cNvPr>
          <p:cNvSpPr>
            <a:spLocks noGrp="1"/>
          </p:cNvSpPr>
          <p:nvPr>
            <p:ph type="sldNum" sz="quarter" idx="12"/>
          </p:nvPr>
        </p:nvSpPr>
        <p:spPr/>
        <p:txBody>
          <a:bodyPr/>
          <a:lstStyle/>
          <a:p>
            <a:fld id="{D9F085D5-EC86-4F6A-B501-C1359CB39116}" type="slidenum">
              <a:rPr lang="en-GB" smtClean="0"/>
              <a:t>26</a:t>
            </a:fld>
            <a:endParaRPr lang="en-GB"/>
          </a:p>
        </p:txBody>
      </p:sp>
    </p:spTree>
    <p:extLst>
      <p:ext uri="{BB962C8B-B14F-4D97-AF65-F5344CB8AC3E}">
        <p14:creationId xmlns:p14="http://schemas.microsoft.com/office/powerpoint/2010/main" val="28376246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7A53C-763C-E1A8-6278-96F98FE1FC06}"/>
              </a:ext>
            </a:extLst>
          </p:cNvPr>
          <p:cNvSpPr>
            <a:spLocks noGrp="1"/>
          </p:cNvSpPr>
          <p:nvPr>
            <p:ph type="title"/>
          </p:nvPr>
        </p:nvSpPr>
        <p:spPr/>
        <p:txBody>
          <a:bodyPr/>
          <a:lstStyle/>
          <a:p>
            <a:r>
              <a:rPr lang="en-US" dirty="0">
                <a:solidFill>
                  <a:schemeClr val="bg1"/>
                </a:solidFill>
              </a:rPr>
              <a:t>Wa</a:t>
            </a:r>
            <a:r>
              <a:rPr lang="en-US" dirty="0"/>
              <a:t>ymo is in Phoenix, AZ</a:t>
            </a:r>
          </a:p>
        </p:txBody>
      </p:sp>
      <p:pic>
        <p:nvPicPr>
          <p:cNvPr id="6" name="Content Placeholder 5" descr="A map of a city&#10;&#10;Description automatically generated">
            <a:extLst>
              <a:ext uri="{FF2B5EF4-FFF2-40B4-BE49-F238E27FC236}">
                <a16:creationId xmlns:a16="http://schemas.microsoft.com/office/drawing/2014/main" id="{6B3705DF-B949-D5AE-A155-DEFA927ACDE6}"/>
              </a:ext>
            </a:extLst>
          </p:cNvPr>
          <p:cNvPicPr>
            <a:picLocks noGrp="1" noChangeAspect="1"/>
          </p:cNvPicPr>
          <p:nvPr>
            <p:ph idx="1"/>
          </p:nvPr>
        </p:nvPicPr>
        <p:blipFill>
          <a:blip r:embed="rId2"/>
          <a:stretch>
            <a:fillRect/>
          </a:stretch>
        </p:blipFill>
        <p:spPr>
          <a:xfrm>
            <a:off x="2943616" y="994156"/>
            <a:ext cx="4847573" cy="4847573"/>
          </a:xfrm>
        </p:spPr>
      </p:pic>
      <p:sp>
        <p:nvSpPr>
          <p:cNvPr id="4" name="Slide Number Placeholder 3">
            <a:extLst>
              <a:ext uri="{FF2B5EF4-FFF2-40B4-BE49-F238E27FC236}">
                <a16:creationId xmlns:a16="http://schemas.microsoft.com/office/drawing/2014/main" id="{854EA223-EF27-295A-8286-CFCD45178AB3}"/>
              </a:ext>
            </a:extLst>
          </p:cNvPr>
          <p:cNvSpPr>
            <a:spLocks noGrp="1"/>
          </p:cNvSpPr>
          <p:nvPr>
            <p:ph type="sldNum" sz="quarter" idx="12"/>
          </p:nvPr>
        </p:nvSpPr>
        <p:spPr/>
        <p:txBody>
          <a:bodyPr/>
          <a:lstStyle/>
          <a:p>
            <a:fld id="{D9F085D5-EC86-4F6A-B501-C1359CB39116}" type="slidenum">
              <a:rPr lang="en-GB" smtClean="0"/>
              <a:t>27</a:t>
            </a:fld>
            <a:endParaRPr lang="en-GB"/>
          </a:p>
        </p:txBody>
      </p:sp>
      <p:sp>
        <p:nvSpPr>
          <p:cNvPr id="8" name="TextBox 7">
            <a:extLst>
              <a:ext uri="{FF2B5EF4-FFF2-40B4-BE49-F238E27FC236}">
                <a16:creationId xmlns:a16="http://schemas.microsoft.com/office/drawing/2014/main" id="{31B1216E-C82A-27F9-E395-9675A52B3EB5}"/>
              </a:ext>
            </a:extLst>
          </p:cNvPr>
          <p:cNvSpPr txBox="1"/>
          <p:nvPr/>
        </p:nvSpPr>
        <p:spPr>
          <a:xfrm>
            <a:off x="3338545" y="6058845"/>
            <a:ext cx="6093912" cy="707886"/>
          </a:xfrm>
          <a:prstGeom prst="rect">
            <a:avLst/>
          </a:prstGeom>
          <a:noFill/>
        </p:spPr>
        <p:txBody>
          <a:bodyPr wrap="square">
            <a:spAutoFit/>
          </a:bodyPr>
          <a:lstStyle/>
          <a:p>
            <a:r>
              <a:rPr lang="en-US" dirty="0">
                <a:hlinkClick r:id="rId3"/>
              </a:rPr>
              <a:t>Map of the Waymo Trusted tester area in downtown Phoenix.</a:t>
            </a:r>
            <a:r>
              <a:rPr lang="en-US" dirty="0"/>
              <a:t> </a:t>
            </a:r>
          </a:p>
          <a:p>
            <a:r>
              <a:rPr lang="en-US" sz="1100" dirty="0"/>
              <a:t>Source: </a:t>
            </a:r>
            <a:r>
              <a:rPr lang="en-US" sz="1100" dirty="0">
                <a:hlinkClick r:id="rId3"/>
              </a:rPr>
              <a:t>https://www.kjzz.org/2022-04-15/content-1772560-waymo-expands-driverless-car-service-downtown-phoenix</a:t>
            </a:r>
            <a:endParaRPr lang="en-US" sz="1100" dirty="0"/>
          </a:p>
        </p:txBody>
      </p:sp>
    </p:spTree>
    <p:extLst>
      <p:ext uri="{BB962C8B-B14F-4D97-AF65-F5344CB8AC3E}">
        <p14:creationId xmlns:p14="http://schemas.microsoft.com/office/powerpoint/2010/main" val="33559262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1">
            <a:extLst>
              <a:ext uri="{FF2B5EF4-FFF2-40B4-BE49-F238E27FC236}">
                <a16:creationId xmlns:a16="http://schemas.microsoft.com/office/drawing/2014/main" id="{F9D988FB-9C2C-415A-665C-0A3D94A16FAB}"/>
              </a:ext>
            </a:extLst>
          </p:cNvPr>
          <p:cNvSpPr>
            <a:spLocks noGrp="1"/>
          </p:cNvSpPr>
          <p:nvPr>
            <p:ph type="title"/>
          </p:nvPr>
        </p:nvSpPr>
        <p:spPr>
          <a:xfrm>
            <a:off x="1155557" y="4551036"/>
            <a:ext cx="4284420" cy="1687143"/>
          </a:xfrm>
        </p:spPr>
        <p:txBody>
          <a:bodyPr anchor="t">
            <a:normAutofit fontScale="90000"/>
          </a:bodyPr>
          <a:lstStyle/>
          <a:p>
            <a:r>
              <a:rPr lang="en-US" dirty="0">
                <a:solidFill>
                  <a:schemeClr val="bg1"/>
                </a:solidFill>
              </a:rPr>
              <a:t>Waymo is Exploring</a:t>
            </a:r>
            <a:r>
              <a:rPr lang="en-US" dirty="0"/>
              <a:t> </a:t>
            </a:r>
            <a:r>
              <a:rPr lang="en-US" dirty="0">
                <a:solidFill>
                  <a:schemeClr val="bg1"/>
                </a:solidFill>
              </a:rPr>
              <a:t>Los Angeles</a:t>
            </a:r>
          </a:p>
        </p:txBody>
      </p:sp>
      <p:sp>
        <p:nvSpPr>
          <p:cNvPr id="4" name="Slide Number Placeholder 3">
            <a:extLst>
              <a:ext uri="{FF2B5EF4-FFF2-40B4-BE49-F238E27FC236}">
                <a16:creationId xmlns:a16="http://schemas.microsoft.com/office/drawing/2014/main" id="{F2C675BF-821E-5730-3C69-7B4F83453F8D}"/>
              </a:ext>
            </a:extLst>
          </p:cNvPr>
          <p:cNvSpPr>
            <a:spLocks noGrp="1"/>
          </p:cNvSpPr>
          <p:nvPr>
            <p:ph type="sldNum" sz="quarter" idx="12"/>
          </p:nvPr>
        </p:nvSpPr>
        <p:spPr>
          <a:xfrm>
            <a:off x="160867" y="3246439"/>
            <a:ext cx="672957" cy="343768"/>
          </a:xfrm>
        </p:spPr>
        <p:txBody>
          <a:bodyPr anchor="ctr">
            <a:normAutofit/>
          </a:bodyPr>
          <a:lstStyle/>
          <a:p>
            <a:pPr algn="ctr">
              <a:spcAft>
                <a:spcPts val="600"/>
              </a:spcAft>
            </a:pPr>
            <a:fld id="{D9F085D5-EC86-4F6A-B501-C1359CB39116}" type="slidenum">
              <a:rPr lang="en-GB" sz="1400">
                <a:solidFill>
                  <a:schemeClr val="bg1"/>
                </a:solidFill>
              </a:rPr>
              <a:pPr algn="ctr">
                <a:spcAft>
                  <a:spcPts val="600"/>
                </a:spcAft>
              </a:pPr>
              <a:t>28</a:t>
            </a:fld>
            <a:endParaRPr lang="en-GB" sz="1400">
              <a:solidFill>
                <a:schemeClr val="bg1"/>
              </a:solidFill>
            </a:endParaRPr>
          </a:p>
        </p:txBody>
      </p:sp>
      <p:pic>
        <p:nvPicPr>
          <p:cNvPr id="6" name="Content Placeholder 5" descr="A map of the los angeles area&#10;&#10;Description automatically generated">
            <a:extLst>
              <a:ext uri="{FF2B5EF4-FFF2-40B4-BE49-F238E27FC236}">
                <a16:creationId xmlns:a16="http://schemas.microsoft.com/office/drawing/2014/main" id="{2ED17E79-0331-8097-6758-3C1E13AF0160}"/>
              </a:ext>
            </a:extLst>
          </p:cNvPr>
          <p:cNvPicPr>
            <a:picLocks noChangeAspect="1"/>
          </p:cNvPicPr>
          <p:nvPr/>
        </p:nvPicPr>
        <p:blipFill>
          <a:blip r:embed="rId2"/>
          <a:srcRect t="970" r="-2" b="31381"/>
          <a:stretch/>
        </p:blipFill>
        <p:spPr>
          <a:xfrm>
            <a:off x="293984" y="1579917"/>
            <a:ext cx="11604031" cy="4199736"/>
          </a:xfrm>
          <a:prstGeom prst="rect">
            <a:avLst/>
          </a:prstGeom>
        </p:spPr>
      </p:pic>
      <p:sp>
        <p:nvSpPr>
          <p:cNvPr id="35" name="Content Placeholder 9">
            <a:extLst>
              <a:ext uri="{FF2B5EF4-FFF2-40B4-BE49-F238E27FC236}">
                <a16:creationId xmlns:a16="http://schemas.microsoft.com/office/drawing/2014/main" id="{5AEA412B-8D34-EE17-18A4-01071DFE9A88}"/>
              </a:ext>
            </a:extLst>
          </p:cNvPr>
          <p:cNvSpPr>
            <a:spLocks noGrp="1"/>
          </p:cNvSpPr>
          <p:nvPr>
            <p:ph idx="1"/>
          </p:nvPr>
        </p:nvSpPr>
        <p:spPr>
          <a:xfrm>
            <a:off x="6734649" y="4750698"/>
            <a:ext cx="4310672" cy="1463834"/>
          </a:xfrm>
        </p:spPr>
        <p:txBody>
          <a:bodyPr>
            <a:normAutofit/>
          </a:bodyPr>
          <a:lstStyle/>
          <a:p>
            <a:r>
              <a:rPr lang="en-US" sz="1200" dirty="0"/>
              <a:t>Source: https://waymo.com/waymo-one-los-angeles/</a:t>
            </a:r>
          </a:p>
        </p:txBody>
      </p:sp>
      <p:sp>
        <p:nvSpPr>
          <p:cNvPr id="2" name="Title 1">
            <a:extLst>
              <a:ext uri="{FF2B5EF4-FFF2-40B4-BE49-F238E27FC236}">
                <a16:creationId xmlns:a16="http://schemas.microsoft.com/office/drawing/2014/main" id="{0B98A107-5AE5-5901-FC17-B5954BCA60B4}"/>
              </a:ext>
            </a:extLst>
          </p:cNvPr>
          <p:cNvSpPr txBox="1">
            <a:spLocks/>
          </p:cNvSpPr>
          <p:nvPr/>
        </p:nvSpPr>
        <p:spPr>
          <a:xfrm>
            <a:off x="838200"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rgbClr val="0C4C88"/>
                </a:solidFill>
                <a:latin typeface="+mn-lt"/>
                <a:ea typeface="+mj-ea"/>
                <a:cs typeface="+mj-cs"/>
              </a:defRPr>
            </a:lvl1pPr>
          </a:lstStyle>
          <a:p>
            <a:r>
              <a:rPr lang="en-US" dirty="0">
                <a:solidFill>
                  <a:schemeClr val="bg1"/>
                </a:solidFill>
              </a:rPr>
              <a:t>Wa</a:t>
            </a:r>
            <a:r>
              <a:rPr lang="en-US" dirty="0"/>
              <a:t>ymo is in LA</a:t>
            </a:r>
          </a:p>
        </p:txBody>
      </p:sp>
    </p:spTree>
    <p:extLst>
      <p:ext uri="{BB962C8B-B14F-4D97-AF65-F5344CB8AC3E}">
        <p14:creationId xmlns:p14="http://schemas.microsoft.com/office/powerpoint/2010/main" val="33976592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648C8-B6D4-9445-A830-7EE582BC5AAC}"/>
              </a:ext>
            </a:extLst>
          </p:cNvPr>
          <p:cNvSpPr>
            <a:spLocks noGrp="1"/>
          </p:cNvSpPr>
          <p:nvPr>
            <p:ph type="title"/>
          </p:nvPr>
        </p:nvSpPr>
        <p:spPr/>
        <p:txBody>
          <a:bodyPr/>
          <a:lstStyle/>
          <a:p>
            <a:r>
              <a:rPr lang="en-US" dirty="0">
                <a:solidFill>
                  <a:schemeClr val="bg1"/>
                </a:solidFill>
              </a:rPr>
              <a:t>Wa</a:t>
            </a:r>
            <a:r>
              <a:rPr lang="en-US" dirty="0"/>
              <a:t>ymo is (was?) Headed to New York!</a:t>
            </a:r>
          </a:p>
        </p:txBody>
      </p:sp>
      <p:sp>
        <p:nvSpPr>
          <p:cNvPr id="4" name="Slide Number Placeholder 3">
            <a:extLst>
              <a:ext uri="{FF2B5EF4-FFF2-40B4-BE49-F238E27FC236}">
                <a16:creationId xmlns:a16="http://schemas.microsoft.com/office/drawing/2014/main" id="{0C394FAA-10E3-9348-93F9-F01F864405FF}"/>
              </a:ext>
            </a:extLst>
          </p:cNvPr>
          <p:cNvSpPr>
            <a:spLocks noGrp="1"/>
          </p:cNvSpPr>
          <p:nvPr>
            <p:ph type="sldNum" sz="quarter" idx="12"/>
          </p:nvPr>
        </p:nvSpPr>
        <p:spPr/>
        <p:txBody>
          <a:bodyPr/>
          <a:lstStyle/>
          <a:p>
            <a:fld id="{D9F085D5-EC86-4F6A-B501-C1359CB39116}" type="slidenum">
              <a:rPr lang="en-GB" smtClean="0"/>
              <a:t>29</a:t>
            </a:fld>
            <a:endParaRPr lang="en-GB"/>
          </a:p>
        </p:txBody>
      </p:sp>
      <p:pic>
        <p:nvPicPr>
          <p:cNvPr id="5" name="Picture 4">
            <a:extLst>
              <a:ext uri="{FF2B5EF4-FFF2-40B4-BE49-F238E27FC236}">
                <a16:creationId xmlns:a16="http://schemas.microsoft.com/office/drawing/2014/main" id="{A0D482C0-EA23-0547-87C7-76634DBCD6FE}"/>
              </a:ext>
            </a:extLst>
          </p:cNvPr>
          <p:cNvPicPr>
            <a:picLocks noChangeAspect="1"/>
          </p:cNvPicPr>
          <p:nvPr/>
        </p:nvPicPr>
        <p:blipFill>
          <a:blip r:embed="rId2"/>
          <a:stretch>
            <a:fillRect/>
          </a:stretch>
        </p:blipFill>
        <p:spPr>
          <a:xfrm>
            <a:off x="1951944" y="847356"/>
            <a:ext cx="8288111" cy="5382870"/>
          </a:xfrm>
          <a:prstGeom prst="rect">
            <a:avLst/>
          </a:prstGeom>
        </p:spPr>
      </p:pic>
    </p:spTree>
    <p:extLst>
      <p:ext uri="{BB962C8B-B14F-4D97-AF65-F5344CB8AC3E}">
        <p14:creationId xmlns:p14="http://schemas.microsoft.com/office/powerpoint/2010/main" val="913412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170EF-8EDB-7745-8BB2-2100735B84BD}"/>
              </a:ext>
            </a:extLst>
          </p:cNvPr>
          <p:cNvSpPr>
            <a:spLocks noGrp="1"/>
          </p:cNvSpPr>
          <p:nvPr>
            <p:ph type="title"/>
          </p:nvPr>
        </p:nvSpPr>
        <p:spPr>
          <a:xfrm>
            <a:off x="874296" y="12032"/>
            <a:ext cx="10515600" cy="1325563"/>
          </a:xfrm>
        </p:spPr>
        <p:txBody>
          <a:bodyPr/>
          <a:lstStyle/>
          <a:p>
            <a:r>
              <a:rPr lang="en-US" dirty="0">
                <a:solidFill>
                  <a:schemeClr val="bg1"/>
                </a:solidFill>
              </a:rPr>
              <a:t> Co</a:t>
            </a:r>
            <a:r>
              <a:rPr lang="en-US" dirty="0"/>
              <a:t>urse Outline</a:t>
            </a:r>
          </a:p>
        </p:txBody>
      </p:sp>
      <p:sp>
        <p:nvSpPr>
          <p:cNvPr id="3" name="Content Placeholder 2">
            <a:extLst>
              <a:ext uri="{FF2B5EF4-FFF2-40B4-BE49-F238E27FC236}">
                <a16:creationId xmlns:a16="http://schemas.microsoft.com/office/drawing/2014/main" id="{8D022FA3-29B6-8E48-8CFA-C14EC58E75F7}"/>
              </a:ext>
            </a:extLst>
          </p:cNvPr>
          <p:cNvSpPr>
            <a:spLocks noGrp="1"/>
          </p:cNvSpPr>
          <p:nvPr>
            <p:ph idx="1"/>
          </p:nvPr>
        </p:nvSpPr>
        <p:spPr>
          <a:xfrm>
            <a:off x="838199" y="1253331"/>
            <a:ext cx="11177751" cy="4351338"/>
          </a:xfrm>
        </p:spPr>
        <p:txBody>
          <a:bodyPr/>
          <a:lstStyle/>
          <a:p>
            <a:pPr>
              <a:spcAft>
                <a:spcPts val="1000"/>
              </a:spcAft>
            </a:pPr>
            <a:r>
              <a:rPr lang="en-US" dirty="0"/>
              <a:t>Contemporary Economic Policy</a:t>
            </a:r>
          </a:p>
          <a:p>
            <a:pPr lvl="1">
              <a:spcAft>
                <a:spcPts val="1000"/>
              </a:spcAft>
            </a:pPr>
            <a:r>
              <a:rPr lang="en-US" dirty="0"/>
              <a:t>Week 1 (4/29): 	US Economic Update &amp; Tariffs (Geoffrey </a:t>
            </a:r>
            <a:r>
              <a:rPr lang="en-US" dirty="0" err="1"/>
              <a:t>Woglom</a:t>
            </a:r>
            <a:r>
              <a:rPr lang="en-US" dirty="0"/>
              <a:t>, NEED)</a:t>
            </a:r>
          </a:p>
          <a:p>
            <a:pPr lvl="1">
              <a:spcAft>
                <a:spcPts val="1000"/>
              </a:spcAft>
            </a:pPr>
            <a:r>
              <a:rPr lang="en-US" dirty="0"/>
              <a:t>Week 2 (5/6): 	Federal Debt (Geoffrey </a:t>
            </a:r>
            <a:r>
              <a:rPr lang="en-US" dirty="0" err="1"/>
              <a:t>Woglom</a:t>
            </a:r>
            <a:r>
              <a:rPr lang="en-US" dirty="0"/>
              <a:t>, NEED)</a:t>
            </a:r>
          </a:p>
          <a:p>
            <a:pPr lvl="1">
              <a:spcAft>
                <a:spcPts val="1000"/>
              </a:spcAft>
            </a:pPr>
            <a:r>
              <a:rPr lang="en-US" dirty="0"/>
              <a:t>Week 3 (5/13): 	Economics of Immigration (Jon Haveman, NEED)</a:t>
            </a:r>
          </a:p>
          <a:p>
            <a:pPr lvl="1">
              <a:spcAft>
                <a:spcPts val="1000"/>
              </a:spcAft>
            </a:pPr>
            <a:r>
              <a:rPr lang="en-US" b="1" dirty="0"/>
              <a:t>Week 4 (5/20):	Autonomous Vehicles (Jon Haveman, NEED)</a:t>
            </a:r>
          </a:p>
        </p:txBody>
      </p:sp>
      <p:sp>
        <p:nvSpPr>
          <p:cNvPr id="4" name="Slide Number Placeholder 3">
            <a:extLst>
              <a:ext uri="{FF2B5EF4-FFF2-40B4-BE49-F238E27FC236}">
                <a16:creationId xmlns:a16="http://schemas.microsoft.com/office/drawing/2014/main" id="{1BAC9F29-08F6-1440-B2E7-4A98F5584A95}"/>
              </a:ext>
            </a:extLst>
          </p:cNvPr>
          <p:cNvSpPr>
            <a:spLocks noGrp="1"/>
          </p:cNvSpPr>
          <p:nvPr>
            <p:ph type="sldNum" sz="quarter" idx="12"/>
          </p:nvPr>
        </p:nvSpPr>
        <p:spPr/>
        <p:txBody>
          <a:bodyPr/>
          <a:lstStyle/>
          <a:p>
            <a:fld id="{D9F085D5-EC86-4F6A-B501-C1359CB39116}" type="slidenum">
              <a:rPr lang="en-GB" smtClean="0"/>
              <a:t>3</a:t>
            </a:fld>
            <a:endParaRPr lang="en-GB"/>
          </a:p>
        </p:txBody>
      </p:sp>
    </p:spTree>
    <p:extLst>
      <p:ext uri="{BB962C8B-B14F-4D97-AF65-F5344CB8AC3E}">
        <p14:creationId xmlns:p14="http://schemas.microsoft.com/office/powerpoint/2010/main" val="12903382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90FE5-ECE6-934E-AB09-FF9F761017AB}"/>
              </a:ext>
            </a:extLst>
          </p:cNvPr>
          <p:cNvSpPr>
            <a:spLocks noGrp="1"/>
          </p:cNvSpPr>
          <p:nvPr>
            <p:ph type="title"/>
          </p:nvPr>
        </p:nvSpPr>
        <p:spPr/>
        <p:txBody>
          <a:bodyPr/>
          <a:lstStyle/>
          <a:p>
            <a:r>
              <a:rPr lang="en-US" dirty="0">
                <a:solidFill>
                  <a:schemeClr val="bg1"/>
                </a:solidFill>
              </a:rPr>
              <a:t>Tru</a:t>
            </a:r>
            <a:r>
              <a:rPr lang="en-US" dirty="0"/>
              <a:t>cking – Highly Fertile Ground</a:t>
            </a:r>
          </a:p>
        </p:txBody>
      </p:sp>
      <p:sp>
        <p:nvSpPr>
          <p:cNvPr id="3" name="Content Placeholder 2">
            <a:extLst>
              <a:ext uri="{FF2B5EF4-FFF2-40B4-BE49-F238E27FC236}">
                <a16:creationId xmlns:a16="http://schemas.microsoft.com/office/drawing/2014/main" id="{A822D2B3-C745-C540-B227-1793EBA5885D}"/>
              </a:ext>
            </a:extLst>
          </p:cNvPr>
          <p:cNvSpPr>
            <a:spLocks noGrp="1"/>
          </p:cNvSpPr>
          <p:nvPr>
            <p:ph idx="1"/>
          </p:nvPr>
        </p:nvSpPr>
        <p:spPr/>
        <p:txBody>
          <a:bodyPr/>
          <a:lstStyle/>
          <a:p>
            <a:r>
              <a:rPr lang="en-US" dirty="0"/>
              <a:t>Long haul trucking is likely the first place we will see it adopted.</a:t>
            </a:r>
          </a:p>
          <a:p>
            <a:pPr lvl="1"/>
            <a:r>
              <a:rPr lang="en-US" dirty="0"/>
              <a:t>Reduces costs associated with drivers.</a:t>
            </a:r>
          </a:p>
          <a:p>
            <a:pPr lvl="1"/>
            <a:r>
              <a:rPr lang="en-US" dirty="0"/>
              <a:t>End run around limits on hours of driving.</a:t>
            </a:r>
          </a:p>
          <a:p>
            <a:r>
              <a:rPr lang="en-US" dirty="0"/>
              <a:t>Where does it stand?</a:t>
            </a:r>
          </a:p>
          <a:p>
            <a:pPr lvl="1"/>
            <a:r>
              <a:rPr lang="en-US" dirty="0"/>
              <a:t>Lots of trials underway.</a:t>
            </a:r>
          </a:p>
          <a:p>
            <a:pPr lvl="1"/>
            <a:r>
              <a:rPr lang="en-US" dirty="0" err="1"/>
              <a:t>TuSimple</a:t>
            </a:r>
            <a:r>
              <a:rPr lang="en-US" dirty="0"/>
              <a:t> – actively building a long haul network.</a:t>
            </a:r>
          </a:p>
          <a:p>
            <a:pPr lvl="1"/>
            <a:r>
              <a:rPr lang="en-US" dirty="0"/>
              <a:t>Waymo – focused more on last mile/local delivery.</a:t>
            </a:r>
          </a:p>
        </p:txBody>
      </p:sp>
      <p:sp>
        <p:nvSpPr>
          <p:cNvPr id="4" name="Slide Number Placeholder 3">
            <a:extLst>
              <a:ext uri="{FF2B5EF4-FFF2-40B4-BE49-F238E27FC236}">
                <a16:creationId xmlns:a16="http://schemas.microsoft.com/office/drawing/2014/main" id="{024C9239-727A-5345-B74F-99E00CAF5845}"/>
              </a:ext>
            </a:extLst>
          </p:cNvPr>
          <p:cNvSpPr>
            <a:spLocks noGrp="1"/>
          </p:cNvSpPr>
          <p:nvPr>
            <p:ph type="sldNum" sz="quarter" idx="12"/>
          </p:nvPr>
        </p:nvSpPr>
        <p:spPr/>
        <p:txBody>
          <a:bodyPr/>
          <a:lstStyle/>
          <a:p>
            <a:fld id="{D9F085D5-EC86-4F6A-B501-C1359CB39116}" type="slidenum">
              <a:rPr lang="en-GB" smtClean="0"/>
              <a:t>30</a:t>
            </a:fld>
            <a:endParaRPr lang="en-GB"/>
          </a:p>
        </p:txBody>
      </p:sp>
    </p:spTree>
    <p:extLst>
      <p:ext uri="{BB962C8B-B14F-4D97-AF65-F5344CB8AC3E}">
        <p14:creationId xmlns:p14="http://schemas.microsoft.com/office/powerpoint/2010/main" val="187311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3A568C3-AC00-2341-9543-EA77A147D3FF}"/>
              </a:ext>
            </a:extLst>
          </p:cNvPr>
          <p:cNvSpPr>
            <a:spLocks noGrp="1"/>
          </p:cNvSpPr>
          <p:nvPr>
            <p:ph type="title"/>
          </p:nvPr>
        </p:nvSpPr>
        <p:spPr>
          <a:xfrm>
            <a:off x="730651" y="0"/>
            <a:ext cx="10515600" cy="1325563"/>
          </a:xfrm>
        </p:spPr>
        <p:txBody>
          <a:bodyPr/>
          <a:lstStyle/>
          <a:p>
            <a:r>
              <a:rPr lang="en-US" dirty="0">
                <a:solidFill>
                  <a:schemeClr val="bg1"/>
                </a:solidFill>
              </a:rPr>
              <a:t>Kod</a:t>
            </a:r>
            <a:r>
              <a:rPr lang="en-US" dirty="0"/>
              <a:t>iak Routes (Level 4)</a:t>
            </a:r>
          </a:p>
        </p:txBody>
      </p:sp>
      <p:sp>
        <p:nvSpPr>
          <p:cNvPr id="2" name="Slide Number Placeholder 1">
            <a:extLst>
              <a:ext uri="{FF2B5EF4-FFF2-40B4-BE49-F238E27FC236}">
                <a16:creationId xmlns:a16="http://schemas.microsoft.com/office/drawing/2014/main" id="{B8256AD8-8F92-A443-9D3E-79BDDBCC8161}"/>
              </a:ext>
            </a:extLst>
          </p:cNvPr>
          <p:cNvSpPr>
            <a:spLocks noGrp="1"/>
          </p:cNvSpPr>
          <p:nvPr>
            <p:ph type="sldNum" sz="quarter" idx="12"/>
          </p:nvPr>
        </p:nvSpPr>
        <p:spPr/>
        <p:txBody>
          <a:bodyPr vert="horz" lIns="91440" tIns="45720" rIns="91440" bIns="45720" rtlCol="0" anchor="ctr">
            <a:normAutofit/>
          </a:bodyPr>
          <a:lstStyle/>
          <a:p>
            <a:pPr>
              <a:spcAft>
                <a:spcPts val="600"/>
              </a:spcAft>
            </a:pPr>
            <a:fld id="{D9F085D5-EC86-4F6A-B501-C1359CB39116}" type="slidenum">
              <a:rPr lang="en-US" sz="1200">
                <a:solidFill>
                  <a:srgbClr val="FFFFFF"/>
                </a:solidFill>
              </a:rPr>
              <a:pPr>
                <a:spcAft>
                  <a:spcPts val="600"/>
                </a:spcAft>
              </a:pPr>
              <a:t>31</a:t>
            </a:fld>
            <a:endParaRPr lang="en-US" sz="1200">
              <a:solidFill>
                <a:srgbClr val="FFFFFF"/>
              </a:solidFill>
            </a:endParaRPr>
          </a:p>
        </p:txBody>
      </p:sp>
      <p:pic>
        <p:nvPicPr>
          <p:cNvPr id="3" name="Picture 2">
            <a:extLst>
              <a:ext uri="{FF2B5EF4-FFF2-40B4-BE49-F238E27FC236}">
                <a16:creationId xmlns:a16="http://schemas.microsoft.com/office/drawing/2014/main" id="{72961209-C574-6140-8736-FF31A11686D3}"/>
              </a:ext>
            </a:extLst>
          </p:cNvPr>
          <p:cNvPicPr>
            <a:picLocks noChangeAspect="1"/>
          </p:cNvPicPr>
          <p:nvPr/>
        </p:nvPicPr>
        <p:blipFill>
          <a:blip r:embed="rId2"/>
          <a:stretch>
            <a:fillRect/>
          </a:stretch>
        </p:blipFill>
        <p:spPr>
          <a:xfrm>
            <a:off x="2126973" y="1124282"/>
            <a:ext cx="8480701" cy="4988057"/>
          </a:xfrm>
          <a:prstGeom prst="rect">
            <a:avLst/>
          </a:prstGeom>
        </p:spPr>
      </p:pic>
      <p:sp>
        <p:nvSpPr>
          <p:cNvPr id="4" name="Rectangle 3">
            <a:extLst>
              <a:ext uri="{FF2B5EF4-FFF2-40B4-BE49-F238E27FC236}">
                <a16:creationId xmlns:a16="http://schemas.microsoft.com/office/drawing/2014/main" id="{A1370CC1-A01F-F2CE-4128-D9876781E7C3}"/>
              </a:ext>
            </a:extLst>
          </p:cNvPr>
          <p:cNvSpPr/>
          <p:nvPr/>
        </p:nvSpPr>
        <p:spPr>
          <a:xfrm>
            <a:off x="2107096" y="1113183"/>
            <a:ext cx="6659217" cy="49695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AE36FAC-585D-12D9-921A-5CA039044138}"/>
              </a:ext>
            </a:extLst>
          </p:cNvPr>
          <p:cNvPicPr>
            <a:picLocks noChangeAspect="1"/>
          </p:cNvPicPr>
          <p:nvPr/>
        </p:nvPicPr>
        <p:blipFill>
          <a:blip r:embed="rId3"/>
          <a:srcRect/>
          <a:stretch/>
        </p:blipFill>
        <p:spPr>
          <a:xfrm>
            <a:off x="606244" y="1878650"/>
            <a:ext cx="8160069" cy="3353107"/>
          </a:xfrm>
          <a:prstGeom prst="rect">
            <a:avLst/>
          </a:prstGeom>
        </p:spPr>
      </p:pic>
    </p:spTree>
    <p:extLst>
      <p:ext uri="{BB962C8B-B14F-4D97-AF65-F5344CB8AC3E}">
        <p14:creationId xmlns:p14="http://schemas.microsoft.com/office/powerpoint/2010/main" val="24958623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30B68-E247-F14A-9451-00620031440E}"/>
              </a:ext>
            </a:extLst>
          </p:cNvPr>
          <p:cNvSpPr>
            <a:spLocks noGrp="1"/>
          </p:cNvSpPr>
          <p:nvPr>
            <p:ph type="title"/>
          </p:nvPr>
        </p:nvSpPr>
        <p:spPr/>
        <p:txBody>
          <a:bodyPr/>
          <a:lstStyle/>
          <a:p>
            <a:r>
              <a:rPr lang="en-US" dirty="0">
                <a:solidFill>
                  <a:schemeClr val="bg1"/>
                </a:solidFill>
              </a:rPr>
              <a:t>Act</a:t>
            </a:r>
            <a:r>
              <a:rPr lang="en-US" dirty="0"/>
              <a:t>ively Pursuing Autonomous Local Delivery</a:t>
            </a:r>
          </a:p>
        </p:txBody>
      </p:sp>
      <p:sp>
        <p:nvSpPr>
          <p:cNvPr id="3" name="Content Placeholder 2">
            <a:extLst>
              <a:ext uri="{FF2B5EF4-FFF2-40B4-BE49-F238E27FC236}">
                <a16:creationId xmlns:a16="http://schemas.microsoft.com/office/drawing/2014/main" id="{3BEA6CBC-4575-134C-8F35-956ABBDF39F1}"/>
              </a:ext>
            </a:extLst>
          </p:cNvPr>
          <p:cNvSpPr>
            <a:spLocks noGrp="1"/>
          </p:cNvSpPr>
          <p:nvPr>
            <p:ph sz="half" idx="1"/>
          </p:nvPr>
        </p:nvSpPr>
        <p:spPr/>
        <p:txBody>
          <a:bodyPr/>
          <a:lstStyle/>
          <a:p>
            <a:r>
              <a:rPr lang="en-US" dirty="0"/>
              <a:t>Dominos</a:t>
            </a:r>
          </a:p>
          <a:p>
            <a:r>
              <a:rPr lang="en-US" dirty="0"/>
              <a:t>Walmart</a:t>
            </a:r>
          </a:p>
          <a:p>
            <a:r>
              <a:rPr lang="en-US" dirty="0"/>
              <a:t>Amazon</a:t>
            </a:r>
          </a:p>
          <a:p>
            <a:r>
              <a:rPr lang="en-US" dirty="0"/>
              <a:t>CVS Pharmacy</a:t>
            </a:r>
          </a:p>
          <a:p>
            <a:r>
              <a:rPr lang="en-US" dirty="0"/>
              <a:t>Stop and Shop</a:t>
            </a:r>
          </a:p>
          <a:p>
            <a:r>
              <a:rPr lang="en-US" dirty="0"/>
              <a:t>Uber Eats</a:t>
            </a:r>
          </a:p>
          <a:p>
            <a:r>
              <a:rPr lang="en-US" dirty="0"/>
              <a:t>Kroger</a:t>
            </a:r>
          </a:p>
        </p:txBody>
      </p:sp>
      <p:sp>
        <p:nvSpPr>
          <p:cNvPr id="4" name="Content Placeholder 3">
            <a:extLst>
              <a:ext uri="{FF2B5EF4-FFF2-40B4-BE49-F238E27FC236}">
                <a16:creationId xmlns:a16="http://schemas.microsoft.com/office/drawing/2014/main" id="{BACF9EB5-915E-B647-B81F-CF43E0BEA161}"/>
              </a:ext>
            </a:extLst>
          </p:cNvPr>
          <p:cNvSpPr>
            <a:spLocks noGrp="1"/>
          </p:cNvSpPr>
          <p:nvPr>
            <p:ph sz="half" idx="2"/>
          </p:nvPr>
        </p:nvSpPr>
        <p:spPr/>
        <p:txBody>
          <a:bodyPr/>
          <a:lstStyle/>
          <a:p>
            <a:endParaRPr lang="en-US"/>
          </a:p>
        </p:txBody>
      </p:sp>
      <p:sp>
        <p:nvSpPr>
          <p:cNvPr id="5" name="Slide Number Placeholder 4">
            <a:extLst>
              <a:ext uri="{FF2B5EF4-FFF2-40B4-BE49-F238E27FC236}">
                <a16:creationId xmlns:a16="http://schemas.microsoft.com/office/drawing/2014/main" id="{8648E228-8955-DA4A-BFB4-49E2505AB8B4}"/>
              </a:ext>
            </a:extLst>
          </p:cNvPr>
          <p:cNvSpPr>
            <a:spLocks noGrp="1"/>
          </p:cNvSpPr>
          <p:nvPr>
            <p:ph type="sldNum" sz="quarter" idx="12"/>
          </p:nvPr>
        </p:nvSpPr>
        <p:spPr/>
        <p:txBody>
          <a:bodyPr/>
          <a:lstStyle/>
          <a:p>
            <a:fld id="{D9F085D5-EC86-4F6A-B501-C1359CB39116}" type="slidenum">
              <a:rPr lang="en-GB" smtClean="0"/>
              <a:t>32</a:t>
            </a:fld>
            <a:endParaRPr lang="en-GB"/>
          </a:p>
        </p:txBody>
      </p:sp>
      <p:pic>
        <p:nvPicPr>
          <p:cNvPr id="6" name="Picture 5">
            <a:extLst>
              <a:ext uri="{FF2B5EF4-FFF2-40B4-BE49-F238E27FC236}">
                <a16:creationId xmlns:a16="http://schemas.microsoft.com/office/drawing/2014/main" id="{3527F292-E098-5045-886D-E4AE0BAF69F6}"/>
              </a:ext>
            </a:extLst>
          </p:cNvPr>
          <p:cNvPicPr>
            <a:picLocks noChangeAspect="1"/>
          </p:cNvPicPr>
          <p:nvPr/>
        </p:nvPicPr>
        <p:blipFill>
          <a:blip r:embed="rId3"/>
          <a:stretch>
            <a:fillRect/>
          </a:stretch>
        </p:blipFill>
        <p:spPr>
          <a:xfrm>
            <a:off x="5967329" y="1576443"/>
            <a:ext cx="5370429" cy="4278699"/>
          </a:xfrm>
          <a:prstGeom prst="rect">
            <a:avLst/>
          </a:prstGeom>
        </p:spPr>
      </p:pic>
    </p:spTree>
    <p:extLst>
      <p:ext uri="{BB962C8B-B14F-4D97-AF65-F5344CB8AC3E}">
        <p14:creationId xmlns:p14="http://schemas.microsoft.com/office/powerpoint/2010/main" val="37704551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will the future look like?</a:t>
            </a:r>
          </a:p>
        </p:txBody>
      </p:sp>
    </p:spTree>
    <p:extLst>
      <p:ext uri="{BB962C8B-B14F-4D97-AF65-F5344CB8AC3E}">
        <p14:creationId xmlns:p14="http://schemas.microsoft.com/office/powerpoint/2010/main" val="15347680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4776" y="0"/>
            <a:ext cx="10515600" cy="1325563"/>
          </a:xfrm>
        </p:spPr>
        <p:txBody>
          <a:bodyPr/>
          <a:lstStyle/>
          <a:p>
            <a:r>
              <a:rPr lang="en-US" dirty="0">
                <a:solidFill>
                  <a:schemeClr val="bg1"/>
                </a:solidFill>
              </a:rPr>
              <a:t>Thi</a:t>
            </a:r>
            <a:r>
              <a:rPr lang="en-US" dirty="0"/>
              <a:t>s:</a:t>
            </a:r>
          </a:p>
        </p:txBody>
      </p:sp>
      <p:pic>
        <p:nvPicPr>
          <p:cNvPr id="4" name="Content Placeholder 3"/>
          <p:cNvPicPr>
            <a:picLocks noGrp="1" noChangeAspect="1"/>
          </p:cNvPicPr>
          <p:nvPr>
            <p:ph idx="1"/>
          </p:nvPr>
        </p:nvPicPr>
        <p:blipFill>
          <a:blip r:embed="rId2"/>
          <a:stretch>
            <a:fillRect/>
          </a:stretch>
        </p:blipFill>
        <p:spPr>
          <a:xfrm>
            <a:off x="12523068" y="1790289"/>
            <a:ext cx="2821210" cy="18653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a:blip r:embed="rId3"/>
          <a:stretch>
            <a:fillRect/>
          </a:stretch>
        </p:blipFill>
        <p:spPr>
          <a:xfrm>
            <a:off x="17434342" y="1839210"/>
            <a:ext cx="2821210" cy="15877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p:cNvPicPr>
            <a:picLocks noChangeAspect="1"/>
          </p:cNvPicPr>
          <p:nvPr/>
        </p:nvPicPr>
        <p:blipFill>
          <a:blip r:embed="rId4"/>
          <a:stretch>
            <a:fillRect/>
          </a:stretch>
        </p:blipFill>
        <p:spPr>
          <a:xfrm>
            <a:off x="12523068" y="4137910"/>
            <a:ext cx="2821210" cy="15877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p:cNvPicPr>
            <a:picLocks noChangeAspect="1"/>
          </p:cNvPicPr>
          <p:nvPr/>
        </p:nvPicPr>
        <p:blipFill>
          <a:blip r:embed="rId5"/>
          <a:stretch>
            <a:fillRect/>
          </a:stretch>
        </p:blipFill>
        <p:spPr>
          <a:xfrm>
            <a:off x="17434342" y="4088103"/>
            <a:ext cx="2821210" cy="18704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p:cNvPicPr>
            <a:picLocks noChangeAspect="1"/>
          </p:cNvPicPr>
          <p:nvPr/>
        </p:nvPicPr>
        <p:blipFill>
          <a:blip r:embed="rId6"/>
          <a:stretch>
            <a:fillRect/>
          </a:stretch>
        </p:blipFill>
        <p:spPr>
          <a:xfrm>
            <a:off x="14978702" y="2587635"/>
            <a:ext cx="2821210" cy="1891314"/>
          </a:xfrm>
          <a:prstGeom prst="roundRect">
            <a:avLst>
              <a:gd name="adj" fmla="val 8594"/>
            </a:avLst>
          </a:prstGeom>
          <a:solidFill>
            <a:srgbClr val="FFFFFF">
              <a:shade val="85000"/>
            </a:srgbClr>
          </a:solidFill>
          <a:ln>
            <a:solidFill>
              <a:schemeClr val="bg1"/>
            </a:solidFill>
          </a:ln>
          <a:effectLst>
            <a:reflection blurRad="12700" stA="38000" endPos="28000" dist="5000" dir="5400000" sy="-100000" algn="bl" rotWithShape="0"/>
          </a:effectLst>
        </p:spPr>
      </p:pic>
      <p:grpSp>
        <p:nvGrpSpPr>
          <p:cNvPr id="18" name="Group 17">
            <a:extLst>
              <a:ext uri="{FF2B5EF4-FFF2-40B4-BE49-F238E27FC236}">
                <a16:creationId xmlns:a16="http://schemas.microsoft.com/office/drawing/2014/main" id="{BBB502FA-5A03-4D79-8C80-05E3F42D35F9}"/>
              </a:ext>
            </a:extLst>
          </p:cNvPr>
          <p:cNvGrpSpPr>
            <a:grpSpLocks/>
          </p:cNvGrpSpPr>
          <p:nvPr/>
        </p:nvGrpSpPr>
        <p:grpSpPr>
          <a:xfrm>
            <a:off x="2000250" y="1076083"/>
            <a:ext cx="8191500" cy="4730036"/>
            <a:chOff x="838200" y="593243"/>
            <a:chExt cx="9291612" cy="5365276"/>
          </a:xfrm>
        </p:grpSpPr>
        <p:pic>
          <p:nvPicPr>
            <p:cNvPr id="9" name="Picture 8">
              <a:extLst>
                <a:ext uri="{FF2B5EF4-FFF2-40B4-BE49-F238E27FC236}">
                  <a16:creationId xmlns:a16="http://schemas.microsoft.com/office/drawing/2014/main" id="{9CE4CBB3-8473-437B-81F6-04677D6A9D2A}"/>
                </a:ext>
              </a:extLst>
            </p:cNvPr>
            <p:cNvPicPr>
              <a:picLocks noChangeAspect="1"/>
            </p:cNvPicPr>
            <p:nvPr/>
          </p:nvPicPr>
          <p:blipFill>
            <a:blip r:embed="rId7"/>
            <a:stretch>
              <a:fillRect/>
            </a:stretch>
          </p:blipFill>
          <p:spPr>
            <a:xfrm>
              <a:off x="6362623" y="3566497"/>
              <a:ext cx="3462389" cy="2308259"/>
            </a:xfrm>
            <a:prstGeom prst="roundRect">
              <a:avLst>
                <a:gd name="adj" fmla="val 8594"/>
              </a:avLst>
            </a:prstGeom>
            <a:solidFill>
              <a:srgbClr val="FFFFFF">
                <a:shade val="85000"/>
              </a:srgbClr>
            </a:solidFill>
            <a:ln>
              <a:solidFill>
                <a:schemeClr val="accent1"/>
              </a:solidFill>
            </a:ln>
            <a:effectLst/>
          </p:spPr>
        </p:pic>
        <p:pic>
          <p:nvPicPr>
            <p:cNvPr id="11" name="Picture 10">
              <a:extLst>
                <a:ext uri="{FF2B5EF4-FFF2-40B4-BE49-F238E27FC236}">
                  <a16:creationId xmlns:a16="http://schemas.microsoft.com/office/drawing/2014/main" id="{565AAC10-552D-405D-BCD3-D386DDE7C201}"/>
                </a:ext>
              </a:extLst>
            </p:cNvPr>
            <p:cNvPicPr>
              <a:picLocks noChangeAspect="1"/>
            </p:cNvPicPr>
            <p:nvPr/>
          </p:nvPicPr>
          <p:blipFill rotWithShape="1">
            <a:blip r:embed="rId8"/>
            <a:srcRect l="9635"/>
            <a:stretch/>
          </p:blipFill>
          <p:spPr>
            <a:xfrm>
              <a:off x="838200" y="3754507"/>
              <a:ext cx="3632204" cy="2204012"/>
            </a:xfrm>
            <a:prstGeom prst="roundRect">
              <a:avLst>
                <a:gd name="adj" fmla="val 8594"/>
              </a:avLst>
            </a:prstGeom>
            <a:solidFill>
              <a:srgbClr val="FFFFFF">
                <a:shade val="85000"/>
              </a:srgbClr>
            </a:solidFill>
            <a:ln>
              <a:solidFill>
                <a:schemeClr val="accent1"/>
              </a:solidFill>
            </a:ln>
            <a:effectLst/>
          </p:spPr>
        </p:pic>
        <p:pic>
          <p:nvPicPr>
            <p:cNvPr id="15" name="Picture 14">
              <a:extLst>
                <a:ext uri="{FF2B5EF4-FFF2-40B4-BE49-F238E27FC236}">
                  <a16:creationId xmlns:a16="http://schemas.microsoft.com/office/drawing/2014/main" id="{D5617708-354B-424B-8007-8DC3BE0B8C39}"/>
                </a:ext>
              </a:extLst>
            </p:cNvPr>
            <p:cNvPicPr>
              <a:picLocks noChangeAspect="1"/>
            </p:cNvPicPr>
            <p:nvPr/>
          </p:nvPicPr>
          <p:blipFill>
            <a:blip r:embed="rId9"/>
            <a:stretch>
              <a:fillRect/>
            </a:stretch>
          </p:blipFill>
          <p:spPr>
            <a:xfrm>
              <a:off x="1823171" y="1074521"/>
              <a:ext cx="3491242" cy="2308259"/>
            </a:xfrm>
            <a:prstGeom prst="roundRect">
              <a:avLst>
                <a:gd name="adj" fmla="val 8594"/>
              </a:avLst>
            </a:prstGeom>
            <a:solidFill>
              <a:srgbClr val="FFFFFF">
                <a:shade val="85000"/>
              </a:srgbClr>
            </a:solidFill>
            <a:ln>
              <a:solidFill>
                <a:schemeClr val="accent1"/>
              </a:solidFill>
            </a:ln>
            <a:effectLst/>
          </p:spPr>
        </p:pic>
        <p:pic>
          <p:nvPicPr>
            <p:cNvPr id="17" name="Picture 16">
              <a:extLst>
                <a:ext uri="{FF2B5EF4-FFF2-40B4-BE49-F238E27FC236}">
                  <a16:creationId xmlns:a16="http://schemas.microsoft.com/office/drawing/2014/main" id="{0EA90AD0-0B07-4EDD-BD4F-C06E14C1905D}"/>
                </a:ext>
              </a:extLst>
            </p:cNvPr>
            <p:cNvPicPr>
              <a:picLocks noChangeAspect="1"/>
            </p:cNvPicPr>
            <p:nvPr/>
          </p:nvPicPr>
          <p:blipFill>
            <a:blip r:embed="rId10"/>
            <a:stretch>
              <a:fillRect/>
            </a:stretch>
          </p:blipFill>
          <p:spPr>
            <a:xfrm>
              <a:off x="6650534" y="593243"/>
              <a:ext cx="3479278" cy="2308259"/>
            </a:xfrm>
            <a:prstGeom prst="roundRect">
              <a:avLst>
                <a:gd name="adj" fmla="val 8594"/>
              </a:avLst>
            </a:prstGeom>
            <a:solidFill>
              <a:srgbClr val="FFFFFF">
                <a:shade val="85000"/>
              </a:srgbClr>
            </a:solidFill>
            <a:ln>
              <a:solidFill>
                <a:schemeClr val="accent1"/>
              </a:solidFill>
            </a:ln>
            <a:effectLst/>
          </p:spPr>
        </p:pic>
        <p:pic>
          <p:nvPicPr>
            <p:cNvPr id="13" name="Picture 12">
              <a:extLst>
                <a:ext uri="{FF2B5EF4-FFF2-40B4-BE49-F238E27FC236}">
                  <a16:creationId xmlns:a16="http://schemas.microsoft.com/office/drawing/2014/main" id="{EB629BD4-42A9-4FC1-BF8F-8980DF585626}"/>
                </a:ext>
              </a:extLst>
            </p:cNvPr>
            <p:cNvPicPr>
              <a:picLocks noChangeAspect="1"/>
            </p:cNvPicPr>
            <p:nvPr/>
          </p:nvPicPr>
          <p:blipFill>
            <a:blip r:embed="rId11"/>
            <a:stretch>
              <a:fillRect/>
            </a:stretch>
          </p:blipFill>
          <p:spPr>
            <a:xfrm>
              <a:off x="4029843" y="2412368"/>
              <a:ext cx="3231563" cy="2308259"/>
            </a:xfrm>
            <a:prstGeom prst="roundRect">
              <a:avLst>
                <a:gd name="adj" fmla="val 8594"/>
              </a:avLst>
            </a:prstGeom>
            <a:solidFill>
              <a:srgbClr val="FFFFFF">
                <a:shade val="85000"/>
              </a:srgbClr>
            </a:solidFill>
            <a:ln>
              <a:solidFill>
                <a:schemeClr val="accent1"/>
              </a:solidFill>
            </a:ln>
            <a:effectLst/>
          </p:spPr>
        </p:pic>
      </p:grpSp>
    </p:spTree>
    <p:extLst>
      <p:ext uri="{BB962C8B-B14F-4D97-AF65-F5344CB8AC3E}">
        <p14:creationId xmlns:p14="http://schemas.microsoft.com/office/powerpoint/2010/main" val="18878025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C1BE7DB-A22E-4DD0-8EDF-2B3AFF315B46}"/>
              </a:ext>
            </a:extLst>
          </p:cNvPr>
          <p:cNvPicPr>
            <a:picLocks noChangeAspect="1"/>
          </p:cNvPicPr>
          <p:nvPr/>
        </p:nvPicPr>
        <p:blipFill>
          <a:blip r:embed="rId2"/>
          <a:stretch>
            <a:fillRect/>
          </a:stretch>
        </p:blipFill>
        <p:spPr>
          <a:xfrm flipH="1">
            <a:off x="3048000" y="1590202"/>
            <a:ext cx="60960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title"/>
          </p:nvPr>
        </p:nvSpPr>
        <p:spPr>
          <a:xfrm>
            <a:off x="783336" y="0"/>
            <a:ext cx="10515600" cy="1325563"/>
          </a:xfrm>
        </p:spPr>
        <p:txBody>
          <a:bodyPr/>
          <a:lstStyle/>
          <a:p>
            <a:r>
              <a:rPr lang="en-US" dirty="0">
                <a:solidFill>
                  <a:schemeClr val="bg1"/>
                </a:solidFill>
              </a:rPr>
              <a:t>But</a:t>
            </a:r>
            <a:r>
              <a:rPr lang="en-US" dirty="0"/>
              <a:t>, will it be:</a:t>
            </a:r>
          </a:p>
        </p:txBody>
      </p:sp>
      <p:pic>
        <p:nvPicPr>
          <p:cNvPr id="8" name="Picture 7">
            <a:extLst>
              <a:ext uri="{FF2B5EF4-FFF2-40B4-BE49-F238E27FC236}">
                <a16:creationId xmlns:a16="http://schemas.microsoft.com/office/drawing/2014/main" id="{C2E96709-639C-4112-91CB-6C136E6FFFCE}"/>
              </a:ext>
            </a:extLst>
          </p:cNvPr>
          <p:cNvPicPr>
            <a:picLocks noChangeAspect="1"/>
          </p:cNvPicPr>
          <p:nvPr/>
        </p:nvPicPr>
        <p:blipFill>
          <a:blip r:embed="rId3"/>
          <a:stretch>
            <a:fillRect/>
          </a:stretch>
        </p:blipFill>
        <p:spPr>
          <a:xfrm>
            <a:off x="863600" y="7367918"/>
            <a:ext cx="4368800" cy="3318076"/>
          </a:xfrm>
          <a:prstGeom prst="rect">
            <a:avLst/>
          </a:prstGeom>
        </p:spPr>
      </p:pic>
      <p:pic>
        <p:nvPicPr>
          <p:cNvPr id="14" name="Picture 13">
            <a:extLst>
              <a:ext uri="{FF2B5EF4-FFF2-40B4-BE49-F238E27FC236}">
                <a16:creationId xmlns:a16="http://schemas.microsoft.com/office/drawing/2014/main" id="{B5510918-6EAA-4501-8775-246BCD8AE1A7}"/>
              </a:ext>
            </a:extLst>
          </p:cNvPr>
          <p:cNvPicPr>
            <a:picLocks noChangeAspect="1"/>
          </p:cNvPicPr>
          <p:nvPr/>
        </p:nvPicPr>
        <p:blipFill>
          <a:blip r:embed="rId4"/>
          <a:stretch>
            <a:fillRect/>
          </a:stretch>
        </p:blipFill>
        <p:spPr>
          <a:xfrm>
            <a:off x="5448300" y="7367918"/>
            <a:ext cx="6743700" cy="3048000"/>
          </a:xfrm>
          <a:prstGeom prst="rect">
            <a:avLst/>
          </a:prstGeom>
        </p:spPr>
      </p:pic>
      <p:sp>
        <p:nvSpPr>
          <p:cNvPr id="7" name="Content Placeholder 2">
            <a:extLst>
              <a:ext uri="{FF2B5EF4-FFF2-40B4-BE49-F238E27FC236}">
                <a16:creationId xmlns:a16="http://schemas.microsoft.com/office/drawing/2014/main" id="{EB315240-8510-4947-B846-EF7CAE9B1294}"/>
              </a:ext>
            </a:extLst>
          </p:cNvPr>
          <p:cNvSpPr txBox="1">
            <a:spLocks/>
          </p:cNvSpPr>
          <p:nvPr/>
        </p:nvSpPr>
        <p:spPr>
          <a:xfrm>
            <a:off x="3610423" y="2957755"/>
            <a:ext cx="1888677" cy="590931"/>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dirty="0"/>
              <a:t>Heaven?     </a:t>
            </a:r>
          </a:p>
        </p:txBody>
      </p:sp>
      <p:sp>
        <p:nvSpPr>
          <p:cNvPr id="9" name="Content Placeholder 2">
            <a:extLst>
              <a:ext uri="{FF2B5EF4-FFF2-40B4-BE49-F238E27FC236}">
                <a16:creationId xmlns:a16="http://schemas.microsoft.com/office/drawing/2014/main" id="{05D5D66B-08B0-4BC0-9A5A-4BDAAD2E4E17}"/>
              </a:ext>
            </a:extLst>
          </p:cNvPr>
          <p:cNvSpPr txBox="1">
            <a:spLocks/>
          </p:cNvSpPr>
          <p:nvPr/>
        </p:nvSpPr>
        <p:spPr>
          <a:xfrm>
            <a:off x="5383884" y="2957755"/>
            <a:ext cx="1355277" cy="590931"/>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dirty="0">
                <a:solidFill>
                  <a:schemeClr val="bg1"/>
                </a:solidFill>
              </a:rPr>
              <a:t>OR</a:t>
            </a:r>
            <a:endParaRPr lang="en-US" sz="3600" dirty="0"/>
          </a:p>
        </p:txBody>
      </p:sp>
      <p:sp>
        <p:nvSpPr>
          <p:cNvPr id="10" name="Content Placeholder 2">
            <a:extLst>
              <a:ext uri="{FF2B5EF4-FFF2-40B4-BE49-F238E27FC236}">
                <a16:creationId xmlns:a16="http://schemas.microsoft.com/office/drawing/2014/main" id="{2E267BDB-D5C1-4AA5-AE1F-4FF578209343}"/>
              </a:ext>
            </a:extLst>
          </p:cNvPr>
          <p:cNvSpPr txBox="1">
            <a:spLocks/>
          </p:cNvSpPr>
          <p:nvPr/>
        </p:nvSpPr>
        <p:spPr>
          <a:xfrm>
            <a:off x="6988623" y="2957755"/>
            <a:ext cx="1317177" cy="590931"/>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dirty="0"/>
              <a:t>Hell?</a:t>
            </a:r>
          </a:p>
        </p:txBody>
      </p:sp>
    </p:spTree>
    <p:extLst>
      <p:ext uri="{BB962C8B-B14F-4D97-AF65-F5344CB8AC3E}">
        <p14:creationId xmlns:p14="http://schemas.microsoft.com/office/powerpoint/2010/main" val="10497621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4345" y="0"/>
            <a:ext cx="10515600" cy="1325563"/>
          </a:xfrm>
        </p:spPr>
        <p:txBody>
          <a:bodyPr/>
          <a:lstStyle/>
          <a:p>
            <a:pPr>
              <a:tabLst>
                <a:tab pos="2808288" algn="l"/>
              </a:tabLst>
            </a:pPr>
            <a:r>
              <a:rPr lang="en-US" dirty="0">
                <a:solidFill>
                  <a:schemeClr val="bg1"/>
                </a:solidFill>
              </a:rPr>
              <a:t>Hel</a:t>
            </a:r>
            <a:r>
              <a:rPr lang="en-US" dirty="0"/>
              <a:t>l</a:t>
            </a:r>
          </a:p>
        </p:txBody>
      </p:sp>
      <p:sp>
        <p:nvSpPr>
          <p:cNvPr id="3" name="Content Placeholder 2"/>
          <p:cNvSpPr>
            <a:spLocks noGrp="1"/>
          </p:cNvSpPr>
          <p:nvPr>
            <p:ph sz="half" idx="1"/>
          </p:nvPr>
        </p:nvSpPr>
        <p:spPr>
          <a:xfrm>
            <a:off x="838199" y="1325563"/>
            <a:ext cx="5388429" cy="4529579"/>
          </a:xfrm>
        </p:spPr>
        <p:txBody>
          <a:bodyPr>
            <a:normAutofit/>
          </a:bodyPr>
          <a:lstStyle/>
          <a:p>
            <a:r>
              <a:rPr lang="en-US" dirty="0"/>
              <a:t>Primarily individual private car ownership</a:t>
            </a:r>
          </a:p>
          <a:p>
            <a:pPr lvl="1">
              <a:buClr>
                <a:srgbClr val="0C4C88"/>
              </a:buClr>
              <a:buSzPct val="80000"/>
              <a:buFont typeface="Wingdings" panose="05000000000000000000" pitchFamily="2" charset="2"/>
              <a:buChar char="§"/>
            </a:pPr>
            <a:r>
              <a:rPr lang="en-US" dirty="0"/>
              <a:t>Much as today.</a:t>
            </a:r>
          </a:p>
          <a:p>
            <a:r>
              <a:rPr lang="en-US" dirty="0"/>
              <a:t>Internal combustion engines</a:t>
            </a:r>
          </a:p>
          <a:p>
            <a:endParaRPr lang="en-US" dirty="0"/>
          </a:p>
          <a:p>
            <a:r>
              <a:rPr lang="en-US" dirty="0"/>
              <a:t>Why Hell?</a:t>
            </a:r>
          </a:p>
          <a:p>
            <a:pPr lvl="1">
              <a:buClr>
                <a:srgbClr val="0C4C88"/>
              </a:buClr>
              <a:buSzPct val="80000"/>
              <a:buFont typeface="Wingdings" panose="05000000000000000000" pitchFamily="2" charset="2"/>
              <a:buChar char="§"/>
            </a:pPr>
            <a:r>
              <a:rPr lang="en-US" dirty="0"/>
              <a:t>Dramatically increased VMT and       pollution.</a:t>
            </a:r>
          </a:p>
          <a:p>
            <a:pPr lvl="1">
              <a:buClr>
                <a:srgbClr val="0C4C88"/>
              </a:buClr>
              <a:buSzPct val="80000"/>
              <a:buFont typeface="Wingdings" panose="05000000000000000000" pitchFamily="2" charset="2"/>
              <a:buChar char="§"/>
            </a:pPr>
            <a:r>
              <a:rPr lang="en-US" dirty="0"/>
              <a:t>Potentially increased congestion.</a:t>
            </a:r>
          </a:p>
          <a:p>
            <a:pPr lvl="1">
              <a:buClr>
                <a:srgbClr val="0C4C88"/>
              </a:buClr>
              <a:buSzPct val="80000"/>
              <a:buFont typeface="Wingdings" panose="05000000000000000000" pitchFamily="2" charset="2"/>
              <a:buChar char="§"/>
            </a:pPr>
            <a:r>
              <a:rPr lang="en-US" dirty="0"/>
              <a:t>Parking</a:t>
            </a:r>
          </a:p>
        </p:txBody>
      </p:sp>
      <p:pic>
        <p:nvPicPr>
          <p:cNvPr id="9" name="Picture 8">
            <a:extLst>
              <a:ext uri="{FF2B5EF4-FFF2-40B4-BE49-F238E27FC236}">
                <a16:creationId xmlns:a16="http://schemas.microsoft.com/office/drawing/2014/main" id="{D39A0200-3997-46B9-B0D7-531DE87F12ED}"/>
              </a:ext>
            </a:extLst>
          </p:cNvPr>
          <p:cNvPicPr>
            <a:picLocks noChangeAspect="1"/>
          </p:cNvPicPr>
          <p:nvPr/>
        </p:nvPicPr>
        <p:blipFill>
          <a:blip r:embed="rId2"/>
          <a:stretch>
            <a:fillRect/>
          </a:stretch>
        </p:blipFill>
        <p:spPr>
          <a:xfrm>
            <a:off x="6226629" y="1872343"/>
            <a:ext cx="45720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5146459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4C265-D407-F940-9793-0FDFEB2244B6}"/>
              </a:ext>
            </a:extLst>
          </p:cNvPr>
          <p:cNvSpPr>
            <a:spLocks noGrp="1"/>
          </p:cNvSpPr>
          <p:nvPr>
            <p:ph type="title"/>
          </p:nvPr>
        </p:nvSpPr>
        <p:spPr>
          <a:xfrm>
            <a:off x="689001" y="0"/>
            <a:ext cx="10515600" cy="1325563"/>
          </a:xfrm>
        </p:spPr>
        <p:txBody>
          <a:bodyPr/>
          <a:lstStyle/>
          <a:p>
            <a:r>
              <a:rPr lang="en-US" dirty="0">
                <a:solidFill>
                  <a:schemeClr val="bg1"/>
                </a:solidFill>
              </a:rPr>
              <a:t>Two</a:t>
            </a:r>
            <a:r>
              <a:rPr lang="en-US" dirty="0"/>
              <a:t> Adults and a Child: Morning Miles</a:t>
            </a:r>
          </a:p>
        </p:txBody>
      </p:sp>
      <p:sp>
        <p:nvSpPr>
          <p:cNvPr id="5" name="Slide Number Placeholder 4">
            <a:extLst>
              <a:ext uri="{FF2B5EF4-FFF2-40B4-BE49-F238E27FC236}">
                <a16:creationId xmlns:a16="http://schemas.microsoft.com/office/drawing/2014/main" id="{9E5C7229-8536-3247-8AFA-1E44851CC297}"/>
              </a:ext>
            </a:extLst>
          </p:cNvPr>
          <p:cNvSpPr>
            <a:spLocks noGrp="1"/>
          </p:cNvSpPr>
          <p:nvPr>
            <p:ph type="sldNum" sz="quarter" idx="12"/>
          </p:nvPr>
        </p:nvSpPr>
        <p:spPr/>
        <p:txBody>
          <a:bodyPr/>
          <a:lstStyle/>
          <a:p>
            <a:fld id="{D9F085D5-EC86-4F6A-B501-C1359CB39116}" type="slidenum">
              <a:rPr lang="en-GB" smtClean="0"/>
              <a:t>37</a:t>
            </a:fld>
            <a:endParaRPr lang="en-GB"/>
          </a:p>
        </p:txBody>
      </p:sp>
      <p:sp>
        <p:nvSpPr>
          <p:cNvPr id="6" name="Rectangle 5">
            <a:extLst>
              <a:ext uri="{FF2B5EF4-FFF2-40B4-BE49-F238E27FC236}">
                <a16:creationId xmlns:a16="http://schemas.microsoft.com/office/drawing/2014/main" id="{FC3AD1D9-9F8A-7F41-BD72-AB8053D10EA5}"/>
              </a:ext>
            </a:extLst>
          </p:cNvPr>
          <p:cNvSpPr/>
          <p:nvPr/>
        </p:nvSpPr>
        <p:spPr>
          <a:xfrm>
            <a:off x="4010308" y="1236209"/>
            <a:ext cx="1208868" cy="49594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52D2C04-5403-EF41-98A0-7C267862CE0A}"/>
              </a:ext>
            </a:extLst>
          </p:cNvPr>
          <p:cNvSpPr/>
          <p:nvPr/>
        </p:nvSpPr>
        <p:spPr>
          <a:xfrm>
            <a:off x="2255697" y="3377492"/>
            <a:ext cx="1208868" cy="49594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65443A8-E79F-4E47-8BD8-D9D4E689BCD6}"/>
              </a:ext>
            </a:extLst>
          </p:cNvPr>
          <p:cNvSpPr/>
          <p:nvPr/>
        </p:nvSpPr>
        <p:spPr>
          <a:xfrm>
            <a:off x="8063883" y="4363669"/>
            <a:ext cx="1208868" cy="49594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07FE6FB-ADCB-BE45-BE3B-A0BE97B9B579}"/>
              </a:ext>
            </a:extLst>
          </p:cNvPr>
          <p:cNvSpPr/>
          <p:nvPr/>
        </p:nvSpPr>
        <p:spPr>
          <a:xfrm>
            <a:off x="8063883" y="2996361"/>
            <a:ext cx="1208868" cy="49594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9FC0947-E872-DE47-BEAC-BC082E16CEC6}"/>
              </a:ext>
            </a:extLst>
          </p:cNvPr>
          <p:cNvSpPr/>
          <p:nvPr/>
        </p:nvSpPr>
        <p:spPr>
          <a:xfrm>
            <a:off x="8063883" y="1668848"/>
            <a:ext cx="1208868" cy="49594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6C305BEC-ED8D-094C-BAFE-4AC2A866D4C2}"/>
              </a:ext>
            </a:extLst>
          </p:cNvPr>
          <p:cNvSpPr txBox="1"/>
          <p:nvPr/>
        </p:nvSpPr>
        <p:spPr>
          <a:xfrm>
            <a:off x="4176224" y="1299516"/>
            <a:ext cx="877035" cy="369332"/>
          </a:xfrm>
          <a:prstGeom prst="rect">
            <a:avLst/>
          </a:prstGeom>
          <a:noFill/>
        </p:spPr>
        <p:txBody>
          <a:bodyPr wrap="none" rtlCol="0">
            <a:spAutoFit/>
          </a:bodyPr>
          <a:lstStyle/>
          <a:p>
            <a:r>
              <a:rPr lang="en-US" dirty="0"/>
              <a:t>Parking</a:t>
            </a:r>
          </a:p>
        </p:txBody>
      </p:sp>
      <p:sp>
        <p:nvSpPr>
          <p:cNvPr id="12" name="TextBox 11">
            <a:extLst>
              <a:ext uri="{FF2B5EF4-FFF2-40B4-BE49-F238E27FC236}">
                <a16:creationId xmlns:a16="http://schemas.microsoft.com/office/drawing/2014/main" id="{0E30B36E-B8BA-8847-BABB-FBD4498FB5CB}"/>
              </a:ext>
            </a:extLst>
          </p:cNvPr>
          <p:cNvSpPr txBox="1"/>
          <p:nvPr/>
        </p:nvSpPr>
        <p:spPr>
          <a:xfrm>
            <a:off x="2484868" y="3429000"/>
            <a:ext cx="750526" cy="369332"/>
          </a:xfrm>
          <a:prstGeom prst="rect">
            <a:avLst/>
          </a:prstGeom>
          <a:noFill/>
        </p:spPr>
        <p:txBody>
          <a:bodyPr wrap="none" rtlCol="0">
            <a:spAutoFit/>
          </a:bodyPr>
          <a:lstStyle/>
          <a:p>
            <a:r>
              <a:rPr lang="en-US" dirty="0"/>
              <a:t>Home</a:t>
            </a:r>
          </a:p>
        </p:txBody>
      </p:sp>
      <p:sp>
        <p:nvSpPr>
          <p:cNvPr id="13" name="TextBox 12">
            <a:extLst>
              <a:ext uri="{FF2B5EF4-FFF2-40B4-BE49-F238E27FC236}">
                <a16:creationId xmlns:a16="http://schemas.microsoft.com/office/drawing/2014/main" id="{DD2DE925-4957-434C-A23D-411615CE5D0B}"/>
              </a:ext>
            </a:extLst>
          </p:cNvPr>
          <p:cNvSpPr txBox="1"/>
          <p:nvPr/>
        </p:nvSpPr>
        <p:spPr>
          <a:xfrm>
            <a:off x="8212423" y="1732155"/>
            <a:ext cx="911788" cy="369332"/>
          </a:xfrm>
          <a:prstGeom prst="rect">
            <a:avLst/>
          </a:prstGeom>
          <a:noFill/>
        </p:spPr>
        <p:txBody>
          <a:bodyPr wrap="none" rtlCol="0">
            <a:spAutoFit/>
          </a:bodyPr>
          <a:lstStyle/>
          <a:p>
            <a:r>
              <a:rPr lang="en-US" dirty="0"/>
              <a:t>Office 1</a:t>
            </a:r>
          </a:p>
        </p:txBody>
      </p:sp>
      <p:sp>
        <p:nvSpPr>
          <p:cNvPr id="14" name="TextBox 13">
            <a:extLst>
              <a:ext uri="{FF2B5EF4-FFF2-40B4-BE49-F238E27FC236}">
                <a16:creationId xmlns:a16="http://schemas.microsoft.com/office/drawing/2014/main" id="{9FBED8ED-745F-BA48-A180-5C7F15E162D9}"/>
              </a:ext>
            </a:extLst>
          </p:cNvPr>
          <p:cNvSpPr txBox="1"/>
          <p:nvPr/>
        </p:nvSpPr>
        <p:spPr>
          <a:xfrm>
            <a:off x="8212423" y="4426976"/>
            <a:ext cx="911788" cy="369332"/>
          </a:xfrm>
          <a:prstGeom prst="rect">
            <a:avLst/>
          </a:prstGeom>
          <a:noFill/>
        </p:spPr>
        <p:txBody>
          <a:bodyPr wrap="none" rtlCol="0">
            <a:spAutoFit/>
          </a:bodyPr>
          <a:lstStyle/>
          <a:p>
            <a:r>
              <a:rPr lang="en-US" dirty="0"/>
              <a:t>Office 2</a:t>
            </a:r>
          </a:p>
        </p:txBody>
      </p:sp>
      <p:sp>
        <p:nvSpPr>
          <p:cNvPr id="15" name="TextBox 14">
            <a:extLst>
              <a:ext uri="{FF2B5EF4-FFF2-40B4-BE49-F238E27FC236}">
                <a16:creationId xmlns:a16="http://schemas.microsoft.com/office/drawing/2014/main" id="{0A6AD846-6D8A-FB4E-AE77-FDBB0F901B01}"/>
              </a:ext>
            </a:extLst>
          </p:cNvPr>
          <p:cNvSpPr txBox="1"/>
          <p:nvPr/>
        </p:nvSpPr>
        <p:spPr>
          <a:xfrm>
            <a:off x="8265001" y="3059668"/>
            <a:ext cx="806631" cy="369332"/>
          </a:xfrm>
          <a:prstGeom prst="rect">
            <a:avLst/>
          </a:prstGeom>
          <a:noFill/>
        </p:spPr>
        <p:txBody>
          <a:bodyPr wrap="none" rtlCol="0">
            <a:spAutoFit/>
          </a:bodyPr>
          <a:lstStyle/>
          <a:p>
            <a:r>
              <a:rPr lang="en-US" dirty="0"/>
              <a:t>School</a:t>
            </a:r>
          </a:p>
        </p:txBody>
      </p:sp>
      <p:cxnSp>
        <p:nvCxnSpPr>
          <p:cNvPr id="17" name="Straight Connector 16">
            <a:extLst>
              <a:ext uri="{FF2B5EF4-FFF2-40B4-BE49-F238E27FC236}">
                <a16:creationId xmlns:a16="http://schemas.microsoft.com/office/drawing/2014/main" id="{40DBC459-D566-6641-91D6-3CD428B5FA49}"/>
              </a:ext>
            </a:extLst>
          </p:cNvPr>
          <p:cNvCxnSpPr>
            <a:cxnSpLocks/>
          </p:cNvCxnSpPr>
          <p:nvPr/>
        </p:nvCxnSpPr>
        <p:spPr>
          <a:xfrm flipH="1">
            <a:off x="3020931" y="1950542"/>
            <a:ext cx="741405" cy="1109126"/>
          </a:xfrm>
          <a:prstGeom prst="line">
            <a:avLst/>
          </a:prstGeom>
          <a:ln w="38100">
            <a:tailEnd type="triangle" w="lg" len="lg"/>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8AE68D4-835F-9743-8670-4B2DAD4A8709}"/>
              </a:ext>
            </a:extLst>
          </p:cNvPr>
          <p:cNvCxnSpPr>
            <a:cxnSpLocks/>
          </p:cNvCxnSpPr>
          <p:nvPr/>
        </p:nvCxnSpPr>
        <p:spPr>
          <a:xfrm flipV="1">
            <a:off x="3762336" y="1950542"/>
            <a:ext cx="3963806" cy="1057618"/>
          </a:xfrm>
          <a:prstGeom prst="line">
            <a:avLst/>
          </a:prstGeom>
          <a:ln w="381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0948DAA-6300-AF44-8ED2-8D0BA404C57C}"/>
              </a:ext>
            </a:extLst>
          </p:cNvPr>
          <p:cNvCxnSpPr>
            <a:cxnSpLocks/>
          </p:cNvCxnSpPr>
          <p:nvPr/>
        </p:nvCxnSpPr>
        <p:spPr>
          <a:xfrm flipH="1">
            <a:off x="3762336" y="2251490"/>
            <a:ext cx="3963806" cy="1054696"/>
          </a:xfrm>
          <a:prstGeom prst="line">
            <a:avLst/>
          </a:prstGeom>
          <a:ln w="381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13570C2-11EF-F545-9D14-3D56A4B89C7E}"/>
              </a:ext>
            </a:extLst>
          </p:cNvPr>
          <p:cNvCxnSpPr>
            <a:cxnSpLocks/>
          </p:cNvCxnSpPr>
          <p:nvPr/>
        </p:nvCxnSpPr>
        <p:spPr>
          <a:xfrm flipV="1">
            <a:off x="4355460" y="3160560"/>
            <a:ext cx="3571800" cy="145626"/>
          </a:xfrm>
          <a:prstGeom prst="line">
            <a:avLst/>
          </a:prstGeom>
          <a:ln w="38100">
            <a:solidFill>
              <a:srgbClr val="00B05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74DB90B-B388-844B-BEE0-3A92E61C8D0C}"/>
              </a:ext>
            </a:extLst>
          </p:cNvPr>
          <p:cNvCxnSpPr>
            <a:cxnSpLocks/>
          </p:cNvCxnSpPr>
          <p:nvPr/>
        </p:nvCxnSpPr>
        <p:spPr>
          <a:xfrm flipH="1">
            <a:off x="4355460" y="3529753"/>
            <a:ext cx="3385330" cy="77381"/>
          </a:xfrm>
          <a:prstGeom prst="line">
            <a:avLst/>
          </a:prstGeom>
          <a:ln w="38100">
            <a:solidFill>
              <a:srgbClr val="00B05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58C5052-FDF7-C748-85A8-9C67693CB97B}"/>
              </a:ext>
            </a:extLst>
          </p:cNvPr>
          <p:cNvCxnSpPr>
            <a:cxnSpLocks/>
          </p:cNvCxnSpPr>
          <p:nvPr/>
        </p:nvCxnSpPr>
        <p:spPr>
          <a:xfrm>
            <a:off x="3830172" y="4019245"/>
            <a:ext cx="3764117" cy="366071"/>
          </a:xfrm>
          <a:prstGeom prst="line">
            <a:avLst/>
          </a:prstGeom>
          <a:ln w="38100">
            <a:tailEnd type="triangle" w="lg" len="lg"/>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6EC4227-1B49-FD4F-BE79-CF57E637FA02}"/>
              </a:ext>
            </a:extLst>
          </p:cNvPr>
          <p:cNvCxnSpPr>
            <a:cxnSpLocks/>
          </p:cNvCxnSpPr>
          <p:nvPr/>
        </p:nvCxnSpPr>
        <p:spPr>
          <a:xfrm flipH="1" flipV="1">
            <a:off x="4775590" y="1939509"/>
            <a:ext cx="2818699" cy="2778158"/>
          </a:xfrm>
          <a:prstGeom prst="line">
            <a:avLst/>
          </a:prstGeom>
          <a:ln w="38100">
            <a:tailEnd type="triangle" w="lg" len="lg"/>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67966FE9-8606-7742-82F6-9557277277DD}"/>
              </a:ext>
            </a:extLst>
          </p:cNvPr>
          <p:cNvSpPr txBox="1"/>
          <p:nvPr/>
        </p:nvSpPr>
        <p:spPr>
          <a:xfrm>
            <a:off x="3177808" y="5369661"/>
            <a:ext cx="6028830" cy="646331"/>
          </a:xfrm>
          <a:prstGeom prst="rect">
            <a:avLst/>
          </a:prstGeom>
          <a:noFill/>
        </p:spPr>
        <p:txBody>
          <a:bodyPr wrap="none" rtlCol="0">
            <a:spAutoFit/>
          </a:bodyPr>
          <a:lstStyle/>
          <a:p>
            <a:r>
              <a:rPr lang="en-US" sz="3600" b="1" i="1" dirty="0"/>
              <a:t>And this is just the morning…..</a:t>
            </a:r>
          </a:p>
        </p:txBody>
      </p:sp>
      <p:sp>
        <p:nvSpPr>
          <p:cNvPr id="43" name="TextBox 42">
            <a:extLst>
              <a:ext uri="{FF2B5EF4-FFF2-40B4-BE49-F238E27FC236}">
                <a16:creationId xmlns:a16="http://schemas.microsoft.com/office/drawing/2014/main" id="{048C453A-788E-5747-8F6E-97AEEAE48B2B}"/>
              </a:ext>
            </a:extLst>
          </p:cNvPr>
          <p:cNvSpPr txBox="1"/>
          <p:nvPr/>
        </p:nvSpPr>
        <p:spPr>
          <a:xfrm>
            <a:off x="2919249" y="2330757"/>
            <a:ext cx="340158" cy="461665"/>
          </a:xfrm>
          <a:prstGeom prst="rect">
            <a:avLst/>
          </a:prstGeom>
          <a:noFill/>
        </p:spPr>
        <p:txBody>
          <a:bodyPr wrap="none" rtlCol="0">
            <a:spAutoFit/>
          </a:bodyPr>
          <a:lstStyle/>
          <a:p>
            <a:r>
              <a:rPr lang="en-US" sz="2400" b="1" dirty="0"/>
              <a:t>1</a:t>
            </a:r>
          </a:p>
        </p:txBody>
      </p:sp>
      <p:sp>
        <p:nvSpPr>
          <p:cNvPr id="44" name="TextBox 43">
            <a:extLst>
              <a:ext uri="{FF2B5EF4-FFF2-40B4-BE49-F238E27FC236}">
                <a16:creationId xmlns:a16="http://schemas.microsoft.com/office/drawing/2014/main" id="{831D5101-C046-1149-B366-338283633D94}"/>
              </a:ext>
            </a:extLst>
          </p:cNvPr>
          <p:cNvSpPr txBox="1"/>
          <p:nvPr/>
        </p:nvSpPr>
        <p:spPr>
          <a:xfrm>
            <a:off x="4406068" y="2330757"/>
            <a:ext cx="340158" cy="461665"/>
          </a:xfrm>
          <a:prstGeom prst="rect">
            <a:avLst/>
          </a:prstGeom>
          <a:noFill/>
        </p:spPr>
        <p:txBody>
          <a:bodyPr wrap="none" rtlCol="0">
            <a:spAutoFit/>
          </a:bodyPr>
          <a:lstStyle/>
          <a:p>
            <a:r>
              <a:rPr lang="en-US" sz="2400" b="1" dirty="0"/>
              <a:t>2</a:t>
            </a:r>
          </a:p>
        </p:txBody>
      </p:sp>
      <p:sp>
        <p:nvSpPr>
          <p:cNvPr id="45" name="TextBox 44">
            <a:extLst>
              <a:ext uri="{FF2B5EF4-FFF2-40B4-BE49-F238E27FC236}">
                <a16:creationId xmlns:a16="http://schemas.microsoft.com/office/drawing/2014/main" id="{9AE7BE8D-AA7D-6646-8F93-2E36F3AA1E38}"/>
              </a:ext>
            </a:extLst>
          </p:cNvPr>
          <p:cNvSpPr txBox="1"/>
          <p:nvPr/>
        </p:nvSpPr>
        <p:spPr>
          <a:xfrm>
            <a:off x="6357290" y="2606716"/>
            <a:ext cx="340158" cy="461665"/>
          </a:xfrm>
          <a:prstGeom prst="rect">
            <a:avLst/>
          </a:prstGeom>
          <a:noFill/>
        </p:spPr>
        <p:txBody>
          <a:bodyPr wrap="none" rtlCol="0">
            <a:spAutoFit/>
          </a:bodyPr>
          <a:lstStyle/>
          <a:p>
            <a:r>
              <a:rPr lang="en-US" sz="2400" b="1" dirty="0"/>
              <a:t>3</a:t>
            </a:r>
          </a:p>
        </p:txBody>
      </p:sp>
      <p:sp>
        <p:nvSpPr>
          <p:cNvPr id="46" name="TextBox 45">
            <a:extLst>
              <a:ext uri="{FF2B5EF4-FFF2-40B4-BE49-F238E27FC236}">
                <a16:creationId xmlns:a16="http://schemas.microsoft.com/office/drawing/2014/main" id="{310E545D-7D59-B44D-B71C-25698389E9F2}"/>
              </a:ext>
            </a:extLst>
          </p:cNvPr>
          <p:cNvSpPr txBox="1"/>
          <p:nvPr/>
        </p:nvSpPr>
        <p:spPr>
          <a:xfrm>
            <a:off x="6928263" y="2810691"/>
            <a:ext cx="340158" cy="461665"/>
          </a:xfrm>
          <a:prstGeom prst="rect">
            <a:avLst/>
          </a:prstGeom>
          <a:noFill/>
        </p:spPr>
        <p:txBody>
          <a:bodyPr wrap="none" rtlCol="0">
            <a:spAutoFit/>
          </a:bodyPr>
          <a:lstStyle/>
          <a:p>
            <a:r>
              <a:rPr lang="en-US" sz="2400" b="1" dirty="0"/>
              <a:t>4</a:t>
            </a:r>
          </a:p>
        </p:txBody>
      </p:sp>
      <p:sp>
        <p:nvSpPr>
          <p:cNvPr id="47" name="TextBox 46">
            <a:extLst>
              <a:ext uri="{FF2B5EF4-FFF2-40B4-BE49-F238E27FC236}">
                <a16:creationId xmlns:a16="http://schemas.microsoft.com/office/drawing/2014/main" id="{A3D2DE28-B4A7-5742-9494-9B5838AB2FA6}"/>
              </a:ext>
            </a:extLst>
          </p:cNvPr>
          <p:cNvSpPr txBox="1"/>
          <p:nvPr/>
        </p:nvSpPr>
        <p:spPr>
          <a:xfrm>
            <a:off x="7207687" y="3591112"/>
            <a:ext cx="340158" cy="461665"/>
          </a:xfrm>
          <a:prstGeom prst="rect">
            <a:avLst/>
          </a:prstGeom>
          <a:noFill/>
        </p:spPr>
        <p:txBody>
          <a:bodyPr wrap="none" rtlCol="0">
            <a:spAutoFit/>
          </a:bodyPr>
          <a:lstStyle/>
          <a:p>
            <a:r>
              <a:rPr lang="en-US" sz="2400" b="1" dirty="0"/>
              <a:t>5</a:t>
            </a:r>
          </a:p>
        </p:txBody>
      </p:sp>
      <p:sp>
        <p:nvSpPr>
          <p:cNvPr id="48" name="TextBox 47">
            <a:extLst>
              <a:ext uri="{FF2B5EF4-FFF2-40B4-BE49-F238E27FC236}">
                <a16:creationId xmlns:a16="http://schemas.microsoft.com/office/drawing/2014/main" id="{EA8DA72B-F7EF-8049-82CA-87226C374915}"/>
              </a:ext>
            </a:extLst>
          </p:cNvPr>
          <p:cNvSpPr txBox="1"/>
          <p:nvPr/>
        </p:nvSpPr>
        <p:spPr>
          <a:xfrm>
            <a:off x="5561387" y="4311588"/>
            <a:ext cx="340158" cy="461665"/>
          </a:xfrm>
          <a:prstGeom prst="rect">
            <a:avLst/>
          </a:prstGeom>
          <a:noFill/>
        </p:spPr>
        <p:txBody>
          <a:bodyPr wrap="none" rtlCol="0">
            <a:spAutoFit/>
          </a:bodyPr>
          <a:lstStyle/>
          <a:p>
            <a:r>
              <a:rPr lang="en-US" sz="2400" b="1" dirty="0"/>
              <a:t>6</a:t>
            </a:r>
          </a:p>
        </p:txBody>
      </p:sp>
      <p:sp>
        <p:nvSpPr>
          <p:cNvPr id="49" name="TextBox 48">
            <a:extLst>
              <a:ext uri="{FF2B5EF4-FFF2-40B4-BE49-F238E27FC236}">
                <a16:creationId xmlns:a16="http://schemas.microsoft.com/office/drawing/2014/main" id="{A7651579-D878-2140-87B5-0188295854F6}"/>
              </a:ext>
            </a:extLst>
          </p:cNvPr>
          <p:cNvSpPr txBox="1"/>
          <p:nvPr/>
        </p:nvSpPr>
        <p:spPr>
          <a:xfrm>
            <a:off x="6237910" y="3751335"/>
            <a:ext cx="340158" cy="461665"/>
          </a:xfrm>
          <a:prstGeom prst="rect">
            <a:avLst/>
          </a:prstGeom>
          <a:noFill/>
        </p:spPr>
        <p:txBody>
          <a:bodyPr wrap="none" rtlCol="0">
            <a:spAutoFit/>
          </a:bodyPr>
          <a:lstStyle/>
          <a:p>
            <a:r>
              <a:rPr lang="en-US" sz="2400" b="1" dirty="0"/>
              <a:t>7</a:t>
            </a:r>
          </a:p>
        </p:txBody>
      </p:sp>
    </p:spTree>
    <p:extLst>
      <p:ext uri="{BB962C8B-B14F-4D97-AF65-F5344CB8AC3E}">
        <p14:creationId xmlns:p14="http://schemas.microsoft.com/office/powerpoint/2010/main" val="1940910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7"/>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8"/>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32"/>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33"/>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p:bldP spid="12" grpId="0"/>
      <p:bldP spid="13" grpId="0"/>
      <p:bldP spid="14" grpId="0"/>
      <p:bldP spid="15" grpId="0"/>
      <p:bldP spid="42" grpId="0"/>
      <p:bldP spid="43" grpId="0"/>
      <p:bldP spid="44" grpId="0"/>
      <p:bldP spid="45" grpId="0"/>
      <p:bldP spid="46" grpId="0"/>
      <p:bldP spid="47" grpId="0"/>
      <p:bldP spid="48" grpId="0"/>
      <p:bldP spid="4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8834D35-4D8F-429B-B967-BE7F9547C7EB}"/>
              </a:ext>
            </a:extLst>
          </p:cNvPr>
          <p:cNvPicPr>
            <a:picLocks noChangeAspect="1"/>
          </p:cNvPicPr>
          <p:nvPr/>
        </p:nvPicPr>
        <p:blipFill>
          <a:blip r:embed="rId2"/>
          <a:stretch>
            <a:fillRect/>
          </a:stretch>
        </p:blipFill>
        <p:spPr>
          <a:xfrm>
            <a:off x="968832" y="1927239"/>
            <a:ext cx="45720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title"/>
          </p:nvPr>
        </p:nvSpPr>
        <p:spPr>
          <a:xfrm>
            <a:off x="721384" y="0"/>
            <a:ext cx="10515600" cy="1325563"/>
          </a:xfrm>
        </p:spPr>
        <p:txBody>
          <a:bodyPr/>
          <a:lstStyle/>
          <a:p>
            <a:r>
              <a:rPr lang="en-US" dirty="0">
                <a:solidFill>
                  <a:schemeClr val="bg1"/>
                </a:solidFill>
              </a:rPr>
              <a:t>Hea</a:t>
            </a:r>
            <a:r>
              <a:rPr lang="en-US" dirty="0"/>
              <a:t>ven</a:t>
            </a:r>
          </a:p>
        </p:txBody>
      </p:sp>
      <p:sp>
        <p:nvSpPr>
          <p:cNvPr id="3" name="Content Placeholder 2"/>
          <p:cNvSpPr>
            <a:spLocks noGrp="1"/>
          </p:cNvSpPr>
          <p:nvPr>
            <p:ph sz="half" idx="1"/>
          </p:nvPr>
        </p:nvSpPr>
        <p:spPr>
          <a:xfrm>
            <a:off x="5715000" y="1076446"/>
            <a:ext cx="5181600" cy="4778696"/>
          </a:xfrm>
        </p:spPr>
        <p:txBody>
          <a:bodyPr>
            <a:normAutofit fontScale="92500" lnSpcReduction="20000"/>
          </a:bodyPr>
          <a:lstStyle/>
          <a:p>
            <a:r>
              <a:rPr lang="en-US" dirty="0"/>
              <a:t>Vehicle ownership will be very limited</a:t>
            </a:r>
          </a:p>
          <a:p>
            <a:pPr lvl="1">
              <a:buClr>
                <a:srgbClr val="0C4C88"/>
              </a:buClr>
              <a:buSzPct val="80000"/>
              <a:buFont typeface="Wingdings" panose="05000000000000000000" pitchFamily="2" charset="2"/>
              <a:buChar char="§"/>
            </a:pPr>
            <a:r>
              <a:rPr lang="en-US" dirty="0"/>
              <a:t>Private ownership for those with specialized vehicle needs.</a:t>
            </a:r>
          </a:p>
          <a:p>
            <a:pPr lvl="1">
              <a:buClr>
                <a:srgbClr val="0C4C88"/>
              </a:buClr>
              <a:buSzPct val="80000"/>
              <a:buFont typeface="Wingdings" panose="05000000000000000000" pitchFamily="2" charset="2"/>
              <a:buChar char="§"/>
            </a:pPr>
            <a:r>
              <a:rPr lang="en-US" dirty="0"/>
              <a:t>Fleet ownership will serve everybody else.</a:t>
            </a:r>
          </a:p>
          <a:p>
            <a:r>
              <a:rPr lang="en-US" dirty="0"/>
              <a:t>Engines: electric</a:t>
            </a:r>
          </a:p>
          <a:p>
            <a:endParaRPr lang="en-US" dirty="0"/>
          </a:p>
          <a:p>
            <a:r>
              <a:rPr lang="en-US" dirty="0"/>
              <a:t>Insurance: product liability</a:t>
            </a:r>
          </a:p>
          <a:p>
            <a:pPr marL="0" indent="0">
              <a:buNone/>
            </a:pPr>
            <a:endParaRPr lang="en-US" dirty="0"/>
          </a:p>
          <a:p>
            <a:r>
              <a:rPr lang="en-US" dirty="0"/>
              <a:t>Not clear when we will get there,           but this is the likely model.</a:t>
            </a:r>
          </a:p>
          <a:p>
            <a:pPr lvl="1">
              <a:buClr>
                <a:srgbClr val="0C4C88"/>
              </a:buClr>
              <a:buSzPct val="80000"/>
              <a:buFont typeface="Wingdings" panose="05000000000000000000" pitchFamily="2" charset="2"/>
              <a:buChar char="§"/>
            </a:pPr>
            <a:r>
              <a:rPr lang="en-US" dirty="0"/>
              <a:t>2030 for widespread adoption in many regions.</a:t>
            </a:r>
          </a:p>
        </p:txBody>
      </p:sp>
    </p:spTree>
    <p:extLst>
      <p:ext uri="{BB962C8B-B14F-4D97-AF65-F5344CB8AC3E}">
        <p14:creationId xmlns:p14="http://schemas.microsoft.com/office/powerpoint/2010/main" val="6082267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7027" y="0"/>
            <a:ext cx="10515600" cy="1325563"/>
          </a:xfrm>
        </p:spPr>
        <p:txBody>
          <a:bodyPr/>
          <a:lstStyle/>
          <a:p>
            <a:r>
              <a:rPr lang="en-US" dirty="0">
                <a:solidFill>
                  <a:schemeClr val="bg1"/>
                </a:solidFill>
              </a:rPr>
              <a:t>Wh</a:t>
            </a:r>
            <a:r>
              <a:rPr lang="en-US" dirty="0"/>
              <a:t>y is This Heaven?</a:t>
            </a:r>
          </a:p>
        </p:txBody>
      </p:sp>
      <p:sp>
        <p:nvSpPr>
          <p:cNvPr id="3" name="Content Placeholder 2"/>
          <p:cNvSpPr>
            <a:spLocks noGrp="1"/>
          </p:cNvSpPr>
          <p:nvPr>
            <p:ph idx="1"/>
          </p:nvPr>
        </p:nvSpPr>
        <p:spPr/>
        <p:txBody>
          <a:bodyPr>
            <a:normAutofit lnSpcReduction="10000"/>
          </a:bodyPr>
          <a:lstStyle/>
          <a:p>
            <a:r>
              <a:rPr lang="en-US" dirty="0"/>
              <a:t>Not only autonomous, but:</a:t>
            </a:r>
          </a:p>
          <a:p>
            <a:pPr lvl="1"/>
            <a:r>
              <a:rPr lang="en-US" dirty="0"/>
              <a:t>Shared</a:t>
            </a:r>
          </a:p>
          <a:p>
            <a:pPr lvl="1"/>
            <a:r>
              <a:rPr lang="en-US" dirty="0"/>
              <a:t>Connected</a:t>
            </a:r>
          </a:p>
          <a:p>
            <a:pPr lvl="1"/>
            <a:r>
              <a:rPr lang="en-US" dirty="0"/>
              <a:t>Green</a:t>
            </a:r>
          </a:p>
          <a:p>
            <a:r>
              <a:rPr lang="en-US" dirty="0"/>
              <a:t>Far fewer cars in existence.</a:t>
            </a:r>
          </a:p>
          <a:p>
            <a:pPr lvl="1"/>
            <a:r>
              <a:rPr lang="en-US" dirty="0"/>
              <a:t>Better resource utilization: steel, rubber</a:t>
            </a:r>
            <a:r>
              <a:rPr lang="en-US"/>
              <a:t>, aluminum, and land!</a:t>
            </a:r>
            <a:endParaRPr lang="en-US" dirty="0"/>
          </a:p>
          <a:p>
            <a:r>
              <a:rPr lang="en-US" dirty="0"/>
              <a:t>VMT could go up or down, but more productive than in Hell.</a:t>
            </a:r>
          </a:p>
          <a:p>
            <a:r>
              <a:rPr lang="en-US" dirty="0"/>
              <a:t>Congestion effects </a:t>
            </a:r>
            <a:r>
              <a:rPr lang="mr-IN" dirty="0"/>
              <a:t>–</a:t>
            </a:r>
            <a:r>
              <a:rPr lang="en-US" dirty="0"/>
              <a:t> unclear, but likely reduced.</a:t>
            </a:r>
          </a:p>
          <a:p>
            <a:pPr lvl="1"/>
            <a:r>
              <a:rPr lang="en-US" dirty="0"/>
              <a:t>Right-sized vehicles, platooning, sharing, V2V communication</a:t>
            </a:r>
          </a:p>
          <a:p>
            <a:r>
              <a:rPr lang="en-US" dirty="0"/>
              <a:t>Minimal need for parking.</a:t>
            </a:r>
          </a:p>
          <a:p>
            <a:endParaRPr lang="en-US" dirty="0"/>
          </a:p>
        </p:txBody>
      </p:sp>
    </p:spTree>
    <p:extLst>
      <p:ext uri="{BB962C8B-B14F-4D97-AF65-F5344CB8AC3E}">
        <p14:creationId xmlns:p14="http://schemas.microsoft.com/office/powerpoint/2010/main" val="3489244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7AF01-9403-8B45-9B3D-54F69C904653}"/>
              </a:ext>
            </a:extLst>
          </p:cNvPr>
          <p:cNvSpPr>
            <a:spLocks noGrp="1"/>
          </p:cNvSpPr>
          <p:nvPr>
            <p:ph type="title"/>
          </p:nvPr>
        </p:nvSpPr>
        <p:spPr>
          <a:xfrm>
            <a:off x="756139" y="0"/>
            <a:ext cx="10515600" cy="1325563"/>
          </a:xfrm>
        </p:spPr>
        <p:txBody>
          <a:bodyPr/>
          <a:lstStyle/>
          <a:p>
            <a:r>
              <a:rPr lang="en-US" dirty="0">
                <a:solidFill>
                  <a:schemeClr val="bg1"/>
                </a:solidFill>
              </a:rPr>
              <a:t>Sub</a:t>
            </a:r>
            <a:r>
              <a:rPr lang="en-US" dirty="0"/>
              <a:t>mitting Questions</a:t>
            </a:r>
          </a:p>
        </p:txBody>
      </p:sp>
      <p:sp>
        <p:nvSpPr>
          <p:cNvPr id="3" name="Content Placeholder 2">
            <a:extLst>
              <a:ext uri="{FF2B5EF4-FFF2-40B4-BE49-F238E27FC236}">
                <a16:creationId xmlns:a16="http://schemas.microsoft.com/office/drawing/2014/main" id="{8046BCC2-1252-644F-A5FE-9BA98B69FA5F}"/>
              </a:ext>
            </a:extLst>
          </p:cNvPr>
          <p:cNvSpPr>
            <a:spLocks noGrp="1"/>
          </p:cNvSpPr>
          <p:nvPr>
            <p:ph idx="1"/>
          </p:nvPr>
        </p:nvSpPr>
        <p:spPr/>
        <p:txBody>
          <a:bodyPr>
            <a:normAutofit/>
          </a:bodyPr>
          <a:lstStyle/>
          <a:p>
            <a:r>
              <a:rPr lang="en-US" dirty="0"/>
              <a:t>Please submit questions in the chat.</a:t>
            </a:r>
          </a:p>
          <a:p>
            <a:pPr lvl="1"/>
            <a:r>
              <a:rPr lang="en-US" dirty="0"/>
              <a:t>I will try to handle them as they come up or at the break.</a:t>
            </a:r>
          </a:p>
          <a:p>
            <a:endParaRPr lang="en-US" dirty="0"/>
          </a:p>
          <a:p>
            <a:r>
              <a:rPr lang="en-US" dirty="0"/>
              <a:t>We will do a verbal Q&amp;A once the material has been presented.</a:t>
            </a:r>
          </a:p>
          <a:p>
            <a:endParaRPr lang="en-US" dirty="0"/>
          </a:p>
          <a:p>
            <a:r>
              <a:rPr lang="en-US" dirty="0"/>
              <a:t>Slides will be available from the NEED website after the talk. (https://www.needecon.org/</a:t>
            </a:r>
            <a:r>
              <a:rPr lang="en-US" dirty="0" err="1"/>
              <a:t>delivered_presentations.php</a:t>
            </a:r>
            <a:r>
              <a:rPr lang="en-US" dirty="0"/>
              <a:t>).</a:t>
            </a:r>
          </a:p>
        </p:txBody>
      </p:sp>
      <p:sp>
        <p:nvSpPr>
          <p:cNvPr id="4" name="Slide Number Placeholder 3">
            <a:extLst>
              <a:ext uri="{FF2B5EF4-FFF2-40B4-BE49-F238E27FC236}">
                <a16:creationId xmlns:a16="http://schemas.microsoft.com/office/drawing/2014/main" id="{E06E0C3F-F683-7649-B9E6-AA5563106E18}"/>
              </a:ext>
            </a:extLst>
          </p:cNvPr>
          <p:cNvSpPr>
            <a:spLocks noGrp="1"/>
          </p:cNvSpPr>
          <p:nvPr>
            <p:ph type="sldNum" sz="quarter" idx="12"/>
          </p:nvPr>
        </p:nvSpPr>
        <p:spPr/>
        <p:txBody>
          <a:bodyPr/>
          <a:lstStyle/>
          <a:p>
            <a:fld id="{D9F085D5-EC86-4F6A-B501-C1359CB39116}" type="slidenum">
              <a:rPr lang="en-GB" smtClean="0"/>
              <a:t>4</a:t>
            </a:fld>
            <a:endParaRPr lang="en-GB" dirty="0"/>
          </a:p>
        </p:txBody>
      </p:sp>
    </p:spTree>
    <p:extLst>
      <p:ext uri="{BB962C8B-B14F-4D97-AF65-F5344CB8AC3E}">
        <p14:creationId xmlns:p14="http://schemas.microsoft.com/office/powerpoint/2010/main" val="34963192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9144" y="0"/>
            <a:ext cx="10515600" cy="1325563"/>
          </a:xfrm>
        </p:spPr>
        <p:txBody>
          <a:bodyPr/>
          <a:lstStyle/>
          <a:p>
            <a:r>
              <a:rPr lang="en-US" dirty="0">
                <a:solidFill>
                  <a:schemeClr val="bg1"/>
                </a:solidFill>
              </a:rPr>
              <a:t>Tra</a:t>
            </a:r>
            <a:r>
              <a:rPr lang="en-US" dirty="0"/>
              <a:t>nsition</a:t>
            </a:r>
          </a:p>
        </p:txBody>
      </p:sp>
      <p:sp>
        <p:nvSpPr>
          <p:cNvPr id="3" name="Content Placeholder 2"/>
          <p:cNvSpPr>
            <a:spLocks noGrp="1"/>
          </p:cNvSpPr>
          <p:nvPr>
            <p:ph idx="1"/>
          </p:nvPr>
        </p:nvSpPr>
        <p:spPr/>
        <p:txBody>
          <a:bodyPr>
            <a:normAutofit/>
          </a:bodyPr>
          <a:lstStyle/>
          <a:p>
            <a:r>
              <a:rPr lang="en-US" dirty="0"/>
              <a:t>Short term: Tesla model of highway autonomy</a:t>
            </a:r>
          </a:p>
          <a:p>
            <a:pPr lvl="1"/>
            <a:r>
              <a:rPr lang="en-US" dirty="0"/>
              <a:t>Level 2, adaptive cruise control</a:t>
            </a:r>
          </a:p>
          <a:p>
            <a:pPr lvl="1"/>
            <a:endParaRPr lang="en-US" dirty="0"/>
          </a:p>
          <a:p>
            <a:r>
              <a:rPr lang="en-US" dirty="0"/>
              <a:t>Medium term: </a:t>
            </a:r>
          </a:p>
          <a:p>
            <a:pPr lvl="1"/>
            <a:r>
              <a:rPr lang="en-US" dirty="0"/>
              <a:t>short period of personal vehicle ownership with level 3 capability</a:t>
            </a:r>
          </a:p>
          <a:p>
            <a:pPr lvl="1"/>
            <a:r>
              <a:rPr lang="en-US" dirty="0"/>
              <a:t>introduction of independent private fleets – Waymo, Uber, Lyft, Google, Aurora, Kodiak, etc., with level 4/5 capability</a:t>
            </a:r>
          </a:p>
          <a:p>
            <a:pPr lvl="1"/>
            <a:endParaRPr lang="en-US" dirty="0"/>
          </a:p>
          <a:p>
            <a:r>
              <a:rPr lang="en-US" dirty="0"/>
              <a:t>Long term:</a:t>
            </a:r>
          </a:p>
          <a:p>
            <a:pPr lvl="1"/>
            <a:r>
              <a:rPr lang="en-US" dirty="0"/>
              <a:t>Personal vehicle ownership is largely a thing of the past (hopefully!).</a:t>
            </a:r>
          </a:p>
        </p:txBody>
      </p:sp>
    </p:spTree>
    <p:extLst>
      <p:ext uri="{BB962C8B-B14F-4D97-AF65-F5344CB8AC3E}">
        <p14:creationId xmlns:p14="http://schemas.microsoft.com/office/powerpoint/2010/main" val="20962867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chemeClr val="bg1"/>
                </a:solidFill>
              </a:rPr>
              <a:t>Eco</a:t>
            </a:r>
            <a:r>
              <a:rPr lang="en-US" dirty="0"/>
              <a:t>nomics Drives Transition: Private</a:t>
            </a:r>
          </a:p>
        </p:txBody>
      </p:sp>
      <p:sp>
        <p:nvSpPr>
          <p:cNvPr id="3" name="Content Placeholder 2"/>
          <p:cNvSpPr>
            <a:spLocks noGrp="1"/>
          </p:cNvSpPr>
          <p:nvPr>
            <p:ph idx="1"/>
          </p:nvPr>
        </p:nvSpPr>
        <p:spPr>
          <a:xfrm>
            <a:off x="838200" y="1570730"/>
            <a:ext cx="10820400" cy="4351338"/>
          </a:xfrm>
        </p:spPr>
        <p:txBody>
          <a:bodyPr>
            <a:normAutofit/>
          </a:bodyPr>
          <a:lstStyle/>
          <a:p>
            <a:r>
              <a:rPr lang="en-US" dirty="0"/>
              <a:t>Adoption dividend for private individuals</a:t>
            </a:r>
          </a:p>
          <a:p>
            <a:pPr lvl="1"/>
            <a:r>
              <a:rPr lang="en-US" sz="2600" dirty="0"/>
              <a:t>Eliminate car ownership</a:t>
            </a:r>
          </a:p>
          <a:p>
            <a:pPr lvl="2"/>
            <a:r>
              <a:rPr lang="en-US" dirty="0"/>
              <a:t>Ave annual cost of owning a car:  $12,297 (2024)</a:t>
            </a:r>
          </a:p>
          <a:p>
            <a:pPr lvl="2"/>
            <a:r>
              <a:rPr lang="en-US" dirty="0"/>
              <a:t>Cost per mile will fall:  $0.81 to $0.19</a:t>
            </a:r>
          </a:p>
          <a:p>
            <a:pPr lvl="1"/>
            <a:r>
              <a:rPr lang="en-US" sz="2600" dirty="0"/>
              <a:t>Repurpose your garage</a:t>
            </a:r>
          </a:p>
          <a:p>
            <a:pPr lvl="2"/>
            <a:r>
              <a:rPr lang="en-US" dirty="0"/>
              <a:t>$50,000 from transition to bedroom</a:t>
            </a:r>
          </a:p>
          <a:p>
            <a:pPr lvl="2"/>
            <a:endParaRPr lang="en-US" dirty="0"/>
          </a:p>
          <a:p>
            <a:r>
              <a:rPr lang="en-US" dirty="0"/>
              <a:t>Time recovery</a:t>
            </a:r>
          </a:p>
          <a:p>
            <a:pPr lvl="1"/>
            <a:r>
              <a:rPr lang="en-US" sz="2600" dirty="0"/>
              <a:t>50% of the SF Bay Area workforce has a commute in excess of 30 minutes.</a:t>
            </a:r>
          </a:p>
          <a:p>
            <a:pPr marL="457200" lvl="1" indent="0">
              <a:buNone/>
            </a:pPr>
            <a:endParaRPr lang="en-US" dirty="0"/>
          </a:p>
        </p:txBody>
      </p:sp>
      <p:pic>
        <p:nvPicPr>
          <p:cNvPr id="4" name="Picture 3">
            <a:extLst>
              <a:ext uri="{FF2B5EF4-FFF2-40B4-BE49-F238E27FC236}">
                <a16:creationId xmlns:a16="http://schemas.microsoft.com/office/drawing/2014/main" id="{EE8C4EA9-ACA6-324C-9D7D-129B2779A516}"/>
              </a:ext>
            </a:extLst>
          </p:cNvPr>
          <p:cNvPicPr>
            <a:picLocks noChangeAspect="1"/>
          </p:cNvPicPr>
          <p:nvPr/>
        </p:nvPicPr>
        <p:blipFill>
          <a:blip r:embed="rId3"/>
          <a:srcRect/>
          <a:stretch/>
        </p:blipFill>
        <p:spPr>
          <a:xfrm>
            <a:off x="7424748" y="2878293"/>
            <a:ext cx="3929052" cy="1340599"/>
          </a:xfrm>
          <a:prstGeom prst="rect">
            <a:avLst/>
          </a:prstGeom>
        </p:spPr>
      </p:pic>
    </p:spTree>
    <p:extLst>
      <p:ext uri="{BB962C8B-B14F-4D97-AF65-F5344CB8AC3E}">
        <p14:creationId xmlns:p14="http://schemas.microsoft.com/office/powerpoint/2010/main" val="19206665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2982816-1398-D8DB-2AD8-4E2A00831FCB}"/>
              </a:ext>
            </a:extLst>
          </p:cNvPr>
          <p:cNvSpPr>
            <a:spLocks noGrp="1"/>
          </p:cNvSpPr>
          <p:nvPr>
            <p:ph type="title"/>
          </p:nvPr>
        </p:nvSpPr>
        <p:spPr/>
        <p:txBody>
          <a:bodyPr/>
          <a:lstStyle/>
          <a:p>
            <a:r>
              <a:rPr lang="en-US" dirty="0">
                <a:solidFill>
                  <a:schemeClr val="bg1"/>
                </a:solidFill>
              </a:rPr>
              <a:t>Wh</a:t>
            </a:r>
            <a:r>
              <a:rPr lang="en-US" dirty="0"/>
              <a:t>ere Do The Costs Come From?</a:t>
            </a:r>
          </a:p>
        </p:txBody>
      </p:sp>
      <p:pic>
        <p:nvPicPr>
          <p:cNvPr id="8" name="Content Placeholder 7" descr="A colorful wheel with a tire and text&#10;&#10;AI-generated content may be incorrect.">
            <a:extLst>
              <a:ext uri="{FF2B5EF4-FFF2-40B4-BE49-F238E27FC236}">
                <a16:creationId xmlns:a16="http://schemas.microsoft.com/office/drawing/2014/main" id="{2A0FF7B7-1BB2-4141-C29A-4DC29EE2E63F}"/>
              </a:ext>
            </a:extLst>
          </p:cNvPr>
          <p:cNvPicPr>
            <a:picLocks noGrp="1" noChangeAspect="1"/>
          </p:cNvPicPr>
          <p:nvPr>
            <p:ph idx="1"/>
          </p:nvPr>
        </p:nvPicPr>
        <p:blipFill>
          <a:blip r:embed="rId2"/>
          <a:stretch>
            <a:fillRect/>
          </a:stretch>
        </p:blipFill>
        <p:spPr>
          <a:xfrm>
            <a:off x="2287002" y="1076547"/>
            <a:ext cx="7617995" cy="4900854"/>
          </a:xfrm>
        </p:spPr>
      </p:pic>
      <p:sp>
        <p:nvSpPr>
          <p:cNvPr id="4" name="Slide Number Placeholder 3">
            <a:extLst>
              <a:ext uri="{FF2B5EF4-FFF2-40B4-BE49-F238E27FC236}">
                <a16:creationId xmlns:a16="http://schemas.microsoft.com/office/drawing/2014/main" id="{543598E0-EEE4-9F0F-E05F-8834D8E5D6CC}"/>
              </a:ext>
            </a:extLst>
          </p:cNvPr>
          <p:cNvSpPr>
            <a:spLocks noGrp="1"/>
          </p:cNvSpPr>
          <p:nvPr>
            <p:ph type="sldNum" sz="quarter" idx="12"/>
          </p:nvPr>
        </p:nvSpPr>
        <p:spPr/>
        <p:txBody>
          <a:bodyPr/>
          <a:lstStyle/>
          <a:p>
            <a:fld id="{D9F085D5-EC86-4F6A-B501-C1359CB39116}" type="slidenum">
              <a:rPr lang="en-GB" smtClean="0"/>
              <a:t>42</a:t>
            </a:fld>
            <a:endParaRPr lang="en-GB"/>
          </a:p>
        </p:txBody>
      </p:sp>
    </p:spTree>
    <p:extLst>
      <p:ext uri="{BB962C8B-B14F-4D97-AF65-F5344CB8AC3E}">
        <p14:creationId xmlns:p14="http://schemas.microsoft.com/office/powerpoint/2010/main" val="31651173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9213" y="0"/>
            <a:ext cx="10515600" cy="1325563"/>
          </a:xfrm>
        </p:spPr>
        <p:txBody>
          <a:bodyPr>
            <a:normAutofit/>
          </a:bodyPr>
          <a:lstStyle/>
          <a:p>
            <a:pPr>
              <a:lnSpc>
                <a:spcPts val="5200"/>
              </a:lnSpc>
              <a:tabLst>
                <a:tab pos="2693988" algn="l"/>
              </a:tabLst>
            </a:pPr>
            <a:r>
              <a:rPr lang="en-US" dirty="0">
                <a:solidFill>
                  <a:schemeClr val="bg1"/>
                </a:solidFill>
              </a:rPr>
              <a:t>Eco</a:t>
            </a:r>
            <a:r>
              <a:rPr lang="en-US" dirty="0"/>
              <a:t>nomics Drives Transition: Public</a:t>
            </a:r>
          </a:p>
        </p:txBody>
      </p:sp>
      <p:sp>
        <p:nvSpPr>
          <p:cNvPr id="3" name="Content Placeholder 2"/>
          <p:cNvSpPr>
            <a:spLocks noGrp="1"/>
          </p:cNvSpPr>
          <p:nvPr>
            <p:ph idx="1"/>
          </p:nvPr>
        </p:nvSpPr>
        <p:spPr/>
        <p:txBody>
          <a:bodyPr/>
          <a:lstStyle/>
          <a:p>
            <a:r>
              <a:rPr lang="en-US" dirty="0"/>
              <a:t>Economic and social costs associated with human drivers are enormous:</a:t>
            </a:r>
          </a:p>
          <a:p>
            <a:pPr lvl="1"/>
            <a:r>
              <a:rPr lang="en-US" dirty="0"/>
              <a:t>ACCIDENTS:</a:t>
            </a:r>
          </a:p>
          <a:p>
            <a:pPr lvl="2"/>
            <a:r>
              <a:rPr lang="en-US" dirty="0"/>
              <a:t>Drive 25% of congestion.</a:t>
            </a:r>
          </a:p>
          <a:p>
            <a:pPr lvl="2"/>
            <a:r>
              <a:rPr lang="en-US" dirty="0"/>
              <a:t>Result in 40,000 deaths.</a:t>
            </a:r>
          </a:p>
          <a:p>
            <a:pPr lvl="2"/>
            <a:r>
              <a:rPr lang="en-US" dirty="0"/>
              <a:t>And 2.5 million injuries.</a:t>
            </a:r>
          </a:p>
          <a:p>
            <a:pPr lvl="2"/>
            <a:r>
              <a:rPr lang="en-US" dirty="0"/>
              <a:t>90+% caused by human error.</a:t>
            </a:r>
          </a:p>
          <a:p>
            <a:pPr lvl="1"/>
            <a:r>
              <a:rPr lang="en-US" dirty="0"/>
              <a:t>Increased productivity from not driving.</a:t>
            </a:r>
          </a:p>
          <a:p>
            <a:pPr marL="914400" lvl="2" indent="0">
              <a:buNone/>
            </a:pPr>
            <a:endParaRPr lang="en-US" dirty="0"/>
          </a:p>
          <a:p>
            <a:pPr lvl="1"/>
            <a:r>
              <a:rPr lang="en-US" dirty="0"/>
              <a:t>Costs of human drivers estimated at up to $1.3 </a:t>
            </a:r>
            <a:r>
              <a:rPr lang="en-US" b="1" dirty="0" err="1">
                <a:solidFill>
                  <a:srgbClr val="0C4C88"/>
                </a:solidFill>
              </a:rPr>
              <a:t>TR</a:t>
            </a:r>
            <a:r>
              <a:rPr lang="en-US" dirty="0" err="1"/>
              <a:t>illion</a:t>
            </a:r>
            <a:r>
              <a:rPr lang="en-US" dirty="0"/>
              <a:t> each year</a:t>
            </a:r>
          </a:p>
        </p:txBody>
      </p:sp>
      <p:pic>
        <p:nvPicPr>
          <p:cNvPr id="9" name="Picture 8">
            <a:extLst>
              <a:ext uri="{FF2B5EF4-FFF2-40B4-BE49-F238E27FC236}">
                <a16:creationId xmlns:a16="http://schemas.microsoft.com/office/drawing/2014/main" id="{43CA028A-8981-4600-872A-4FDEEF97A261}"/>
              </a:ext>
            </a:extLst>
          </p:cNvPr>
          <p:cNvPicPr>
            <a:picLocks noChangeAspect="1"/>
          </p:cNvPicPr>
          <p:nvPr/>
        </p:nvPicPr>
        <p:blipFill>
          <a:blip r:embed="rId2"/>
          <a:stretch>
            <a:fillRect/>
          </a:stretch>
        </p:blipFill>
        <p:spPr>
          <a:xfrm>
            <a:off x="5804808" y="2395237"/>
            <a:ext cx="3695699" cy="2067525"/>
          </a:xfrm>
          <a:prstGeom prst="roundRect">
            <a:avLst>
              <a:gd name="adj" fmla="val 8594"/>
            </a:avLst>
          </a:prstGeom>
          <a:solidFill>
            <a:srgbClr val="FFFFFF">
              <a:shade val="85000"/>
            </a:srgbClr>
          </a:solidFill>
          <a:ln>
            <a:noFill/>
          </a:ln>
          <a:effectLst/>
        </p:spPr>
      </p:pic>
      <p:pic>
        <p:nvPicPr>
          <p:cNvPr id="5" name="Picture 4">
            <a:extLst>
              <a:ext uri="{FF2B5EF4-FFF2-40B4-BE49-F238E27FC236}">
                <a16:creationId xmlns:a16="http://schemas.microsoft.com/office/drawing/2014/main" id="{AFD2EC52-239C-4AFF-8404-377E1197F352}"/>
              </a:ext>
            </a:extLst>
          </p:cNvPr>
          <p:cNvPicPr>
            <a:picLocks noChangeAspect="1"/>
          </p:cNvPicPr>
          <p:nvPr/>
        </p:nvPicPr>
        <p:blipFill rotWithShape="1">
          <a:blip r:embed="rId3"/>
          <a:srcRect t="9402"/>
          <a:stretch/>
        </p:blipFill>
        <p:spPr>
          <a:xfrm>
            <a:off x="7992836" y="3132723"/>
            <a:ext cx="3695699" cy="2232161"/>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174090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D14A2-E67B-1810-0A6F-C1737E802ACF}"/>
              </a:ext>
            </a:extLst>
          </p:cNvPr>
          <p:cNvSpPr>
            <a:spLocks noGrp="1"/>
          </p:cNvSpPr>
          <p:nvPr>
            <p:ph type="title"/>
          </p:nvPr>
        </p:nvSpPr>
        <p:spPr/>
        <p:txBody>
          <a:bodyPr>
            <a:normAutofit/>
          </a:bodyPr>
          <a:lstStyle/>
          <a:p>
            <a:r>
              <a:rPr lang="en-US" sz="4800" dirty="0">
                <a:solidFill>
                  <a:schemeClr val="bg1"/>
                </a:solidFill>
              </a:rPr>
              <a:t>Hu</a:t>
            </a:r>
            <a:r>
              <a:rPr lang="en-US" sz="4800" dirty="0">
                <a:solidFill>
                  <a:schemeClr val="tx1"/>
                </a:solidFill>
              </a:rPr>
              <a:t>man Drivers vs AVs</a:t>
            </a:r>
          </a:p>
        </p:txBody>
      </p:sp>
      <p:pic>
        <p:nvPicPr>
          <p:cNvPr id="6" name="Content Placeholder 5" descr="A white car with a blue and white background&#10;&#10;Description automatically generated">
            <a:extLst>
              <a:ext uri="{FF2B5EF4-FFF2-40B4-BE49-F238E27FC236}">
                <a16:creationId xmlns:a16="http://schemas.microsoft.com/office/drawing/2014/main" id="{7532D00A-FE8E-3FCE-6331-5672663BDC07}"/>
              </a:ext>
            </a:extLst>
          </p:cNvPr>
          <p:cNvPicPr>
            <a:picLocks noGrp="1" noChangeAspect="1"/>
          </p:cNvPicPr>
          <p:nvPr>
            <p:ph idx="1"/>
          </p:nvPr>
        </p:nvPicPr>
        <p:blipFill>
          <a:blip r:embed="rId2"/>
          <a:stretch>
            <a:fillRect/>
          </a:stretch>
        </p:blipFill>
        <p:spPr>
          <a:xfrm>
            <a:off x="3418114" y="1111492"/>
            <a:ext cx="8335457" cy="4690594"/>
          </a:xfrm>
        </p:spPr>
      </p:pic>
      <p:sp>
        <p:nvSpPr>
          <p:cNvPr id="4" name="Slide Number Placeholder 3">
            <a:extLst>
              <a:ext uri="{FF2B5EF4-FFF2-40B4-BE49-F238E27FC236}">
                <a16:creationId xmlns:a16="http://schemas.microsoft.com/office/drawing/2014/main" id="{7C0C4900-A9FE-3C7D-98F7-2B7EED248447}"/>
              </a:ext>
            </a:extLst>
          </p:cNvPr>
          <p:cNvSpPr>
            <a:spLocks noGrp="1"/>
          </p:cNvSpPr>
          <p:nvPr>
            <p:ph type="sldNum" sz="quarter" idx="12"/>
          </p:nvPr>
        </p:nvSpPr>
        <p:spPr/>
        <p:txBody>
          <a:bodyPr/>
          <a:lstStyle/>
          <a:p>
            <a:fld id="{D9F085D5-EC86-4F6A-B501-C1359CB39116}" type="slidenum">
              <a:rPr lang="en-GB" smtClean="0"/>
              <a:t>44</a:t>
            </a:fld>
            <a:endParaRPr lang="en-GB"/>
          </a:p>
        </p:txBody>
      </p:sp>
      <p:sp>
        <p:nvSpPr>
          <p:cNvPr id="8" name="TextBox 7">
            <a:extLst>
              <a:ext uri="{FF2B5EF4-FFF2-40B4-BE49-F238E27FC236}">
                <a16:creationId xmlns:a16="http://schemas.microsoft.com/office/drawing/2014/main" id="{A392F21A-0B25-3486-8D52-CAB75C83DA45}"/>
              </a:ext>
            </a:extLst>
          </p:cNvPr>
          <p:cNvSpPr txBox="1"/>
          <p:nvPr/>
        </p:nvSpPr>
        <p:spPr>
          <a:xfrm>
            <a:off x="685800" y="1480457"/>
            <a:ext cx="2416479" cy="4430486"/>
          </a:xfrm>
          <a:prstGeom prst="rect">
            <a:avLst/>
          </a:prstGeom>
          <a:noFill/>
        </p:spPr>
        <p:txBody>
          <a:bodyPr wrap="square">
            <a:spAutoFit/>
          </a:bodyPr>
          <a:lstStyle/>
          <a:p>
            <a:r>
              <a:rPr lang="en-US" sz="2400" b="1" dirty="0"/>
              <a:t>“Waymo significantly outperforms comparable human benchmarks over 7+ million miles of rider-only driving”</a:t>
            </a:r>
          </a:p>
          <a:p>
            <a:r>
              <a:rPr lang="en-US" sz="1200" dirty="0"/>
              <a:t>Source: https://waymo.com/blog/2023/12/waymo-significantly-outperforms-comparable-human-benchmarks-over-7-million/</a:t>
            </a:r>
          </a:p>
        </p:txBody>
      </p:sp>
    </p:spTree>
    <p:extLst>
      <p:ext uri="{BB962C8B-B14F-4D97-AF65-F5344CB8AC3E}">
        <p14:creationId xmlns:p14="http://schemas.microsoft.com/office/powerpoint/2010/main" val="36681409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tabLst>
                <a:tab pos="2351088" algn="l"/>
              </a:tabLst>
            </a:pPr>
            <a:r>
              <a:rPr lang="en-US" dirty="0">
                <a:solidFill>
                  <a:schemeClr val="bg1"/>
                </a:solidFill>
              </a:rPr>
              <a:t>Pot</a:t>
            </a:r>
            <a:r>
              <a:rPr lang="en-US" dirty="0"/>
              <a:t>ential Savings</a:t>
            </a: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r="2055"/>
          <a:stretch/>
        </p:blipFill>
        <p:spPr>
          <a:xfrm>
            <a:off x="2293189" y="940796"/>
            <a:ext cx="6486593" cy="5015286"/>
          </a:xfrm>
        </p:spPr>
      </p:pic>
      <p:sp>
        <p:nvSpPr>
          <p:cNvPr id="3" name="TextBox 2"/>
          <p:cNvSpPr txBox="1"/>
          <p:nvPr/>
        </p:nvSpPr>
        <p:spPr>
          <a:xfrm>
            <a:off x="9631754" y="6488668"/>
            <a:ext cx="1722046" cy="369332"/>
          </a:xfrm>
          <a:prstGeom prst="rect">
            <a:avLst/>
          </a:prstGeom>
          <a:noFill/>
        </p:spPr>
        <p:txBody>
          <a:bodyPr wrap="none" rtlCol="0">
            <a:spAutoFit/>
          </a:bodyPr>
          <a:lstStyle/>
          <a:p>
            <a:r>
              <a:rPr lang="en-US" dirty="0"/>
              <a:t>Morgan Stanley </a:t>
            </a:r>
          </a:p>
        </p:txBody>
      </p:sp>
      <p:cxnSp>
        <p:nvCxnSpPr>
          <p:cNvPr id="5" name="Straight Connector 4"/>
          <p:cNvCxnSpPr/>
          <p:nvPr/>
        </p:nvCxnSpPr>
        <p:spPr>
          <a:xfrm flipH="1">
            <a:off x="3809877" y="4484454"/>
            <a:ext cx="3370880" cy="250878"/>
          </a:xfrm>
          <a:prstGeom prst="line">
            <a:avLst/>
          </a:prstGeom>
          <a:ln w="127000">
            <a:tailEnd type="triangle" w="lg"/>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flipV="1">
            <a:off x="6428190" y="3778858"/>
            <a:ext cx="752567" cy="136720"/>
          </a:xfrm>
          <a:prstGeom prst="line">
            <a:avLst/>
          </a:prstGeom>
          <a:ln w="127000">
            <a:tailEnd type="triangle" w="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53401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7360" y="0"/>
            <a:ext cx="10515600" cy="1325563"/>
          </a:xfrm>
        </p:spPr>
        <p:txBody>
          <a:bodyPr/>
          <a:lstStyle/>
          <a:p>
            <a:r>
              <a:rPr lang="en-US" dirty="0">
                <a:solidFill>
                  <a:schemeClr val="bg1"/>
                </a:solidFill>
              </a:rPr>
              <a:t>Pub</a:t>
            </a:r>
            <a:r>
              <a:rPr lang="en-US" dirty="0"/>
              <a:t>lic Policy/Planning Issues</a:t>
            </a:r>
          </a:p>
        </p:txBody>
      </p:sp>
      <p:sp>
        <p:nvSpPr>
          <p:cNvPr id="3" name="Content Placeholder 2"/>
          <p:cNvSpPr>
            <a:spLocks noGrp="1"/>
          </p:cNvSpPr>
          <p:nvPr>
            <p:ph idx="1"/>
          </p:nvPr>
        </p:nvSpPr>
        <p:spPr/>
        <p:txBody>
          <a:bodyPr>
            <a:normAutofit/>
          </a:bodyPr>
          <a:lstStyle/>
          <a:p>
            <a:r>
              <a:rPr lang="en-US" dirty="0"/>
              <a:t>Government buy-in:</a:t>
            </a:r>
          </a:p>
          <a:p>
            <a:pPr lvl="1"/>
            <a:r>
              <a:rPr lang="en-US" dirty="0"/>
              <a:t>Essential – gov’t must encourage progress</a:t>
            </a:r>
          </a:p>
          <a:p>
            <a:pPr lvl="1"/>
            <a:r>
              <a:rPr lang="en-US" dirty="0"/>
              <a:t>Difficult – because of displacement issue</a:t>
            </a:r>
          </a:p>
          <a:p>
            <a:endParaRPr lang="en-US" dirty="0"/>
          </a:p>
          <a:p>
            <a:r>
              <a:rPr lang="en-US" dirty="0"/>
              <a:t>Important transitional issues:</a:t>
            </a:r>
          </a:p>
          <a:p>
            <a:pPr lvl="1"/>
            <a:r>
              <a:rPr lang="en-US" dirty="0"/>
              <a:t>What infrastructure should be developed?</a:t>
            </a:r>
          </a:p>
          <a:p>
            <a:pPr lvl="1"/>
            <a:r>
              <a:rPr lang="en-US" dirty="0"/>
              <a:t>What to do about public transportation?</a:t>
            </a:r>
          </a:p>
          <a:p>
            <a:pPr lvl="1"/>
            <a:r>
              <a:rPr lang="en-US" dirty="0"/>
              <a:t>What to do with all of the parking spaces?</a:t>
            </a:r>
          </a:p>
          <a:p>
            <a:endParaRPr lang="en-US" dirty="0"/>
          </a:p>
        </p:txBody>
      </p:sp>
      <p:pic>
        <p:nvPicPr>
          <p:cNvPr id="5" name="Picture 4">
            <a:extLst>
              <a:ext uri="{FF2B5EF4-FFF2-40B4-BE49-F238E27FC236}">
                <a16:creationId xmlns:a16="http://schemas.microsoft.com/office/drawing/2014/main" id="{C2D7693A-8ED0-4146-9E0C-DDF4EEB6059E}"/>
              </a:ext>
            </a:extLst>
          </p:cNvPr>
          <p:cNvPicPr>
            <a:picLocks noChangeAspect="1"/>
          </p:cNvPicPr>
          <p:nvPr/>
        </p:nvPicPr>
        <p:blipFill>
          <a:blip r:embed="rId2"/>
          <a:stretch>
            <a:fillRect/>
          </a:stretch>
        </p:blipFill>
        <p:spPr>
          <a:xfrm>
            <a:off x="13129146" y="2038350"/>
            <a:ext cx="6096000" cy="3048000"/>
          </a:xfrm>
          <a:prstGeom prst="rect">
            <a:avLst/>
          </a:prstGeom>
        </p:spPr>
      </p:pic>
      <p:pic>
        <p:nvPicPr>
          <p:cNvPr id="7" name="Picture 6">
            <a:extLst>
              <a:ext uri="{FF2B5EF4-FFF2-40B4-BE49-F238E27FC236}">
                <a16:creationId xmlns:a16="http://schemas.microsoft.com/office/drawing/2014/main" id="{D34D7D7D-0219-47B8-9AC8-B3472B23D3A2}"/>
              </a:ext>
            </a:extLst>
          </p:cNvPr>
          <p:cNvPicPr>
            <a:picLocks noChangeAspect="1"/>
          </p:cNvPicPr>
          <p:nvPr/>
        </p:nvPicPr>
        <p:blipFill>
          <a:blip r:embed="rId3"/>
          <a:stretch>
            <a:fillRect/>
          </a:stretch>
        </p:blipFill>
        <p:spPr>
          <a:xfrm>
            <a:off x="7095414" y="2485879"/>
            <a:ext cx="4504804" cy="18140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6631136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9144" y="0"/>
            <a:ext cx="10515600" cy="1325563"/>
          </a:xfrm>
        </p:spPr>
        <p:txBody>
          <a:bodyPr/>
          <a:lstStyle/>
          <a:p>
            <a:r>
              <a:rPr lang="en-US" dirty="0">
                <a:solidFill>
                  <a:schemeClr val="bg1"/>
                </a:solidFill>
              </a:rPr>
              <a:t>Pla</a:t>
            </a:r>
            <a:r>
              <a:rPr lang="en-US" dirty="0"/>
              <a:t>nning</a:t>
            </a:r>
          </a:p>
        </p:txBody>
      </p:sp>
      <p:sp>
        <p:nvSpPr>
          <p:cNvPr id="3" name="Content Placeholder 2"/>
          <p:cNvSpPr>
            <a:spLocks noGrp="1"/>
          </p:cNvSpPr>
          <p:nvPr>
            <p:ph idx="1"/>
          </p:nvPr>
        </p:nvSpPr>
        <p:spPr/>
        <p:txBody>
          <a:bodyPr/>
          <a:lstStyle/>
          <a:p>
            <a:r>
              <a:rPr lang="en-US" dirty="0"/>
              <a:t>Respond to the coming changes</a:t>
            </a:r>
          </a:p>
          <a:p>
            <a:pPr lvl="1"/>
            <a:r>
              <a:rPr lang="en-US" dirty="0"/>
              <a:t>The planning horizon for any investment in transportation infrastructure based on today’s predominant technology has changed.</a:t>
            </a:r>
          </a:p>
          <a:p>
            <a:pPr lvl="2">
              <a:tabLst>
                <a:tab pos="4284663" algn="l"/>
              </a:tabLst>
            </a:pPr>
            <a:r>
              <a:rPr lang="en-US" sz="2200" dirty="0"/>
              <a:t>It may have gotten </a:t>
            </a:r>
            <a:r>
              <a:rPr lang="en-US" sz="2200" b="1" dirty="0"/>
              <a:t>MUCH shorter.</a:t>
            </a:r>
          </a:p>
          <a:p>
            <a:pPr lvl="2">
              <a:tabLst>
                <a:tab pos="4284663" algn="l"/>
              </a:tabLst>
            </a:pPr>
            <a:endParaRPr lang="en-US" sz="2200" b="1" dirty="0"/>
          </a:p>
          <a:p>
            <a:r>
              <a:rPr lang="en-US" dirty="0"/>
              <a:t>Encourage the changes to happen more quickly</a:t>
            </a:r>
          </a:p>
          <a:p>
            <a:pPr lvl="1"/>
            <a:r>
              <a:rPr lang="en-US" dirty="0"/>
              <a:t>Mobility, safety, productivity, and environmental benefits abound.</a:t>
            </a:r>
          </a:p>
        </p:txBody>
      </p:sp>
    </p:spTree>
    <p:extLst>
      <p:ext uri="{BB962C8B-B14F-4D97-AF65-F5344CB8AC3E}">
        <p14:creationId xmlns:p14="http://schemas.microsoft.com/office/powerpoint/2010/main" val="2216443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3608" y="0"/>
            <a:ext cx="10515600" cy="1325563"/>
          </a:xfrm>
        </p:spPr>
        <p:txBody>
          <a:bodyPr>
            <a:normAutofit/>
          </a:bodyPr>
          <a:lstStyle/>
          <a:p>
            <a:r>
              <a:rPr lang="en-US" dirty="0">
                <a:solidFill>
                  <a:schemeClr val="bg1"/>
                </a:solidFill>
              </a:rPr>
              <a:t>Res</a:t>
            </a:r>
            <a:r>
              <a:rPr lang="en-US" dirty="0"/>
              <a:t>ponding to the coming changes:</a:t>
            </a:r>
          </a:p>
        </p:txBody>
      </p:sp>
      <p:sp>
        <p:nvSpPr>
          <p:cNvPr id="3" name="Content Placeholder 2"/>
          <p:cNvSpPr>
            <a:spLocks noGrp="1"/>
          </p:cNvSpPr>
          <p:nvPr>
            <p:ph idx="1"/>
          </p:nvPr>
        </p:nvSpPr>
        <p:spPr>
          <a:xfrm>
            <a:off x="5124450" y="1570730"/>
            <a:ext cx="6553200" cy="4351338"/>
          </a:xfrm>
        </p:spPr>
        <p:txBody>
          <a:bodyPr>
            <a:normAutofit/>
          </a:bodyPr>
          <a:lstStyle/>
          <a:p>
            <a:r>
              <a:rPr lang="en-US" dirty="0"/>
              <a:t>Transportation organizations must develop a forecast for adoption in </a:t>
            </a:r>
            <a:br>
              <a:rPr lang="en-US" dirty="0"/>
            </a:br>
            <a:r>
              <a:rPr lang="en-US" dirty="0"/>
              <a:t>their specific geography</a:t>
            </a:r>
          </a:p>
          <a:p>
            <a:pPr lvl="1"/>
            <a:r>
              <a:rPr lang="en-US" dirty="0"/>
              <a:t>San Francisco – faster than Chicago</a:t>
            </a:r>
          </a:p>
          <a:p>
            <a:pPr lvl="1"/>
            <a:r>
              <a:rPr lang="en-US" dirty="0"/>
              <a:t>Chicago – faster than Fresno</a:t>
            </a:r>
          </a:p>
          <a:p>
            <a:pPr lvl="1"/>
            <a:r>
              <a:rPr lang="en-US" dirty="0"/>
              <a:t>Fresno - faster than Kansas</a:t>
            </a:r>
          </a:p>
          <a:p>
            <a:r>
              <a:rPr lang="en-US" dirty="0"/>
              <a:t>How does this affect the ROR </a:t>
            </a:r>
            <a:br>
              <a:rPr lang="en-US" dirty="0"/>
            </a:br>
            <a:r>
              <a:rPr lang="en-US" dirty="0"/>
              <a:t>calculation on projects?</a:t>
            </a:r>
          </a:p>
          <a:p>
            <a:pPr lvl="1"/>
            <a:r>
              <a:rPr lang="en-US" dirty="0"/>
              <a:t>Highway expansion? Public Transportation?</a:t>
            </a:r>
          </a:p>
        </p:txBody>
      </p:sp>
      <p:pic>
        <p:nvPicPr>
          <p:cNvPr id="5" name="Picture 4">
            <a:extLst>
              <a:ext uri="{FF2B5EF4-FFF2-40B4-BE49-F238E27FC236}">
                <a16:creationId xmlns:a16="http://schemas.microsoft.com/office/drawing/2014/main" id="{0BC241BB-9067-4E50-B8C7-29EDAD0B7D8E}"/>
              </a:ext>
            </a:extLst>
          </p:cNvPr>
          <p:cNvPicPr>
            <a:picLocks noChangeAspect="1"/>
          </p:cNvPicPr>
          <p:nvPr/>
        </p:nvPicPr>
        <p:blipFill>
          <a:blip r:embed="rId2"/>
          <a:stretch>
            <a:fillRect/>
          </a:stretch>
        </p:blipFill>
        <p:spPr>
          <a:xfrm>
            <a:off x="838200" y="1995220"/>
            <a:ext cx="3939086" cy="26260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3871089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2214" y="0"/>
            <a:ext cx="10515600" cy="1325563"/>
          </a:xfrm>
        </p:spPr>
        <p:txBody>
          <a:bodyPr>
            <a:normAutofit/>
          </a:bodyPr>
          <a:lstStyle/>
          <a:p>
            <a:pPr>
              <a:tabLst>
                <a:tab pos="4408488" algn="l"/>
                <a:tab pos="5208588" algn="l"/>
              </a:tabLst>
            </a:pPr>
            <a:r>
              <a:rPr lang="en-US" dirty="0">
                <a:solidFill>
                  <a:schemeClr val="bg1"/>
                </a:solidFill>
              </a:rPr>
              <a:t>Enc</a:t>
            </a:r>
            <a:r>
              <a:rPr lang="en-US" dirty="0"/>
              <a:t>ourage Change</a:t>
            </a:r>
          </a:p>
        </p:txBody>
      </p:sp>
      <p:sp>
        <p:nvSpPr>
          <p:cNvPr id="3" name="Content Placeholder 2"/>
          <p:cNvSpPr>
            <a:spLocks noGrp="1"/>
          </p:cNvSpPr>
          <p:nvPr>
            <p:ph idx="1"/>
          </p:nvPr>
        </p:nvSpPr>
        <p:spPr>
          <a:xfrm>
            <a:off x="838200" y="1570730"/>
            <a:ext cx="10515600" cy="3768713"/>
          </a:xfrm>
        </p:spPr>
        <p:txBody>
          <a:bodyPr>
            <a:normAutofit/>
          </a:bodyPr>
          <a:lstStyle/>
          <a:p>
            <a:r>
              <a:rPr lang="en-US" b="1" dirty="0"/>
              <a:t>Mobility</a:t>
            </a:r>
            <a:r>
              <a:rPr lang="en-US" dirty="0"/>
              <a:t> and </a:t>
            </a:r>
            <a:r>
              <a:rPr lang="en-US" b="1" dirty="0"/>
              <a:t>equity</a:t>
            </a:r>
            <a:r>
              <a:rPr lang="en-US" dirty="0"/>
              <a:t> considerations</a:t>
            </a:r>
          </a:p>
          <a:p>
            <a:pPr lvl="1"/>
            <a:r>
              <a:rPr lang="en-US" dirty="0"/>
              <a:t>Elderly/disabled/impoverished</a:t>
            </a:r>
          </a:p>
          <a:p>
            <a:r>
              <a:rPr lang="en-US" b="1" dirty="0"/>
              <a:t>Safety</a:t>
            </a:r>
            <a:r>
              <a:rPr lang="en-US" dirty="0"/>
              <a:t>: </a:t>
            </a:r>
            <a:r>
              <a:rPr lang="en-US" b="0" dirty="0">
                <a:solidFill>
                  <a:srgbClr val="2B414D"/>
                </a:solidFill>
              </a:rPr>
              <a:t>only way to reduce traffic fatalities is by coordinated effort</a:t>
            </a:r>
          </a:p>
          <a:p>
            <a:r>
              <a:rPr lang="en-US" b="1" dirty="0"/>
              <a:t>Productivity</a:t>
            </a:r>
            <a:r>
              <a:rPr lang="en-US" dirty="0"/>
              <a:t>: </a:t>
            </a:r>
            <a:r>
              <a:rPr lang="en-US" b="0" dirty="0">
                <a:solidFill>
                  <a:srgbClr val="2B414D"/>
                </a:solidFill>
              </a:rPr>
              <a:t>reduced congestion</a:t>
            </a:r>
          </a:p>
          <a:p>
            <a:r>
              <a:rPr lang="en-US" b="1" dirty="0"/>
              <a:t>Environment</a:t>
            </a:r>
            <a:r>
              <a:rPr lang="en-US" dirty="0"/>
              <a:t>: </a:t>
            </a:r>
            <a:r>
              <a:rPr lang="en-US" b="0" dirty="0">
                <a:solidFill>
                  <a:srgbClr val="2B414D"/>
                </a:solidFill>
              </a:rPr>
              <a:t>speed transition to electric vehicles</a:t>
            </a:r>
          </a:p>
          <a:p>
            <a:endParaRPr lang="en-US" dirty="0"/>
          </a:p>
        </p:txBody>
      </p:sp>
      <p:sp>
        <p:nvSpPr>
          <p:cNvPr id="4" name="Rectangle: Rounded Corners 3"/>
          <p:cNvSpPr/>
          <p:nvPr/>
        </p:nvSpPr>
        <p:spPr>
          <a:xfrm>
            <a:off x="979714" y="4972286"/>
            <a:ext cx="10482941" cy="919401"/>
          </a:xfrm>
          <a:prstGeom prst="roundRect">
            <a:avLst/>
          </a:prstGeom>
          <a:solidFill>
            <a:schemeClr val="accent2"/>
          </a:solidFill>
        </p:spPr>
        <p:txBody>
          <a:bodyPr wrap="square">
            <a:spAutoFit/>
          </a:bodyPr>
          <a:lstStyle/>
          <a:p>
            <a:pPr algn="ctr"/>
            <a:r>
              <a:rPr lang="en-US" sz="2400" dirty="0">
                <a:solidFill>
                  <a:schemeClr val="bg1"/>
                </a:solidFill>
                <a:latin typeface="Roboto Condensed" panose="02000000000000000000" pitchFamily="2" charset="0"/>
                <a:ea typeface="Roboto Condensed" panose="02000000000000000000" pitchFamily="2" charset="0"/>
              </a:rPr>
              <a:t>These are all societal benefits that come about too slowly </a:t>
            </a:r>
            <a:br>
              <a:rPr lang="en-US" sz="2400" dirty="0">
                <a:solidFill>
                  <a:schemeClr val="bg1"/>
                </a:solidFill>
                <a:latin typeface="Roboto Condensed" panose="02000000000000000000" pitchFamily="2" charset="0"/>
                <a:ea typeface="Roboto Condensed" panose="02000000000000000000" pitchFamily="2" charset="0"/>
              </a:rPr>
            </a:br>
            <a:r>
              <a:rPr lang="en-US" sz="2400" dirty="0">
                <a:solidFill>
                  <a:schemeClr val="bg1"/>
                </a:solidFill>
                <a:latin typeface="Roboto Condensed" panose="02000000000000000000" pitchFamily="2" charset="0"/>
                <a:ea typeface="Roboto Condensed" panose="02000000000000000000" pitchFamily="2" charset="0"/>
              </a:rPr>
              <a:t>if the private market is left to itself.</a:t>
            </a:r>
          </a:p>
        </p:txBody>
      </p:sp>
    </p:spTree>
    <p:extLst>
      <p:ext uri="{BB962C8B-B14F-4D97-AF65-F5344CB8AC3E}">
        <p14:creationId xmlns:p14="http://schemas.microsoft.com/office/powerpoint/2010/main" val="9722175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ormAutofit fontScale="90000"/>
          </a:bodyPr>
          <a:lstStyle/>
          <a:p>
            <a:pPr algn="l"/>
            <a:r>
              <a:rPr lang="en-US" sz="3200" i="1" dirty="0"/>
              <a:t>OLLI – Washington University in St. Louis</a:t>
            </a:r>
            <a:br>
              <a:rPr lang="en-US" sz="3200" i="1" dirty="0"/>
            </a:br>
            <a:br>
              <a:rPr lang="en-US" sz="3200" i="1" dirty="0"/>
            </a:br>
            <a:r>
              <a:rPr lang="en-US" dirty="0"/>
              <a:t>Driving Change – Autonomous Vehicles’ Big Impact</a:t>
            </a:r>
          </a:p>
        </p:txBody>
      </p:sp>
      <p:sp>
        <p:nvSpPr>
          <p:cNvPr id="3" name="Subtitle 2"/>
          <p:cNvSpPr>
            <a:spLocks noGrp="1"/>
          </p:cNvSpPr>
          <p:nvPr>
            <p:ph type="subTitle" idx="1"/>
          </p:nvPr>
        </p:nvSpPr>
        <p:spPr>
          <a:xfrm>
            <a:off x="1524000" y="3602037"/>
            <a:ext cx="9144000" cy="2149057"/>
          </a:xfrm>
        </p:spPr>
        <p:txBody>
          <a:bodyPr>
            <a:noAutofit/>
          </a:bodyPr>
          <a:lstStyle/>
          <a:p>
            <a:pPr algn="l"/>
            <a:endParaRPr lang="en-US" dirty="0">
              <a:solidFill>
                <a:srgbClr val="2B414D"/>
              </a:solidFill>
            </a:endParaRPr>
          </a:p>
          <a:p>
            <a:pPr algn="l"/>
            <a:r>
              <a:rPr lang="en-US" b="1" dirty="0">
                <a:solidFill>
                  <a:srgbClr val="2B414D"/>
                </a:solidFill>
              </a:rPr>
              <a:t>National Economic Education Delegation</a:t>
            </a:r>
          </a:p>
          <a:p>
            <a:pPr algn="l"/>
            <a:r>
              <a:rPr lang="en-US" dirty="0">
                <a:solidFill>
                  <a:srgbClr val="2B414D"/>
                </a:solidFill>
              </a:rPr>
              <a:t>Jon </a:t>
            </a:r>
            <a:r>
              <a:rPr lang="en-US" dirty="0" err="1">
                <a:solidFill>
                  <a:srgbClr val="2B414D"/>
                </a:solidFill>
              </a:rPr>
              <a:t>Haveman</a:t>
            </a:r>
            <a:r>
              <a:rPr lang="en-US" dirty="0">
                <a:solidFill>
                  <a:srgbClr val="2B414D"/>
                </a:solidFill>
              </a:rPr>
              <a:t>, Ph.D.</a:t>
            </a:r>
          </a:p>
          <a:p>
            <a:pPr algn="l"/>
            <a:endParaRPr lang="en-US" dirty="0">
              <a:solidFill>
                <a:srgbClr val="2B414D"/>
              </a:solidFill>
            </a:endParaRPr>
          </a:p>
          <a:p>
            <a:pPr algn="l"/>
            <a:r>
              <a:rPr lang="en-US" sz="1800" b="0" i="1" dirty="0">
                <a:solidFill>
                  <a:srgbClr val="2B414D"/>
                </a:solidFill>
              </a:rPr>
              <a:t>May 20, 2025</a:t>
            </a:r>
          </a:p>
          <a:p>
            <a:pPr algn="l"/>
            <a:endParaRPr lang="en-US" dirty="0">
              <a:solidFill>
                <a:srgbClr val="2B414D"/>
              </a:solidFill>
            </a:endParaRPr>
          </a:p>
        </p:txBody>
      </p:sp>
    </p:spTree>
    <p:extLst>
      <p:ext uri="{BB962C8B-B14F-4D97-AF65-F5344CB8AC3E}">
        <p14:creationId xmlns:p14="http://schemas.microsoft.com/office/powerpoint/2010/main" val="9753867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4552" y="0"/>
            <a:ext cx="10515600" cy="1325563"/>
          </a:xfrm>
        </p:spPr>
        <p:txBody>
          <a:bodyPr/>
          <a:lstStyle/>
          <a:p>
            <a:r>
              <a:rPr lang="en-US" dirty="0">
                <a:solidFill>
                  <a:schemeClr val="bg1"/>
                </a:solidFill>
              </a:rPr>
              <a:t>Mo</a:t>
            </a:r>
            <a:r>
              <a:rPr lang="en-US" dirty="0"/>
              <a:t>bility and Equity</a:t>
            </a:r>
          </a:p>
        </p:txBody>
      </p:sp>
      <p:sp>
        <p:nvSpPr>
          <p:cNvPr id="3" name="Content Placeholder 2"/>
          <p:cNvSpPr>
            <a:spLocks noGrp="1"/>
          </p:cNvSpPr>
          <p:nvPr>
            <p:ph idx="1"/>
          </p:nvPr>
        </p:nvSpPr>
        <p:spPr>
          <a:xfrm>
            <a:off x="838200" y="1570730"/>
            <a:ext cx="6020397" cy="4351338"/>
          </a:xfrm>
        </p:spPr>
        <p:txBody>
          <a:bodyPr/>
          <a:lstStyle/>
          <a:p>
            <a:r>
              <a:rPr lang="en-US" dirty="0"/>
              <a:t>Mobility</a:t>
            </a:r>
          </a:p>
          <a:p>
            <a:pPr lvl="1"/>
            <a:r>
              <a:rPr lang="en-US" dirty="0"/>
              <a:t>Handicapped</a:t>
            </a:r>
          </a:p>
          <a:p>
            <a:pPr lvl="1"/>
            <a:r>
              <a:rPr lang="en-US" dirty="0"/>
              <a:t>Elderly</a:t>
            </a:r>
          </a:p>
          <a:p>
            <a:pPr lvl="1"/>
            <a:r>
              <a:rPr lang="en-US" dirty="0"/>
              <a:t>Lower income</a:t>
            </a:r>
          </a:p>
          <a:p>
            <a:r>
              <a:rPr lang="en-US" dirty="0"/>
              <a:t>Equity</a:t>
            </a:r>
          </a:p>
          <a:p>
            <a:pPr lvl="1"/>
            <a:r>
              <a:rPr lang="en-US" dirty="0"/>
              <a:t>Public Transportation often does not work well for low-income workers/residential workers</a:t>
            </a:r>
          </a:p>
          <a:p>
            <a:pPr lvl="2"/>
            <a:r>
              <a:rPr lang="en-US" dirty="0"/>
              <a:t>Does not go from residential to residential, but from residential to commercial</a:t>
            </a:r>
          </a:p>
        </p:txBody>
      </p:sp>
      <p:pic>
        <p:nvPicPr>
          <p:cNvPr id="9" name="Picture 8">
            <a:extLst>
              <a:ext uri="{FF2B5EF4-FFF2-40B4-BE49-F238E27FC236}">
                <a16:creationId xmlns:a16="http://schemas.microsoft.com/office/drawing/2014/main" id="{1F859A9E-F698-4B96-9F57-5267766721D7}"/>
              </a:ext>
            </a:extLst>
          </p:cNvPr>
          <p:cNvPicPr>
            <a:picLocks noChangeAspect="1"/>
          </p:cNvPicPr>
          <p:nvPr/>
        </p:nvPicPr>
        <p:blipFill>
          <a:blip r:embed="rId2"/>
          <a:stretch>
            <a:fillRect/>
          </a:stretch>
        </p:blipFill>
        <p:spPr>
          <a:xfrm>
            <a:off x="12766531" y="0"/>
            <a:ext cx="3041650" cy="2033415"/>
          </a:xfrm>
          <a:prstGeom prst="roundRect">
            <a:avLst>
              <a:gd name="adj" fmla="val 8594"/>
            </a:avLst>
          </a:prstGeom>
          <a:solidFill>
            <a:srgbClr val="FFFFFF">
              <a:shade val="85000"/>
            </a:srgbClr>
          </a:solidFill>
          <a:ln>
            <a:noFill/>
          </a:ln>
          <a:effectLst/>
        </p:spPr>
      </p:pic>
      <p:pic>
        <p:nvPicPr>
          <p:cNvPr id="7" name="Picture 6">
            <a:extLst>
              <a:ext uri="{FF2B5EF4-FFF2-40B4-BE49-F238E27FC236}">
                <a16:creationId xmlns:a16="http://schemas.microsoft.com/office/drawing/2014/main" id="{D08D68D8-D554-43DE-BF0D-5D323EBE50E3}"/>
              </a:ext>
            </a:extLst>
          </p:cNvPr>
          <p:cNvPicPr>
            <a:picLocks noChangeAspect="1"/>
          </p:cNvPicPr>
          <p:nvPr/>
        </p:nvPicPr>
        <p:blipFill>
          <a:blip r:embed="rId3"/>
          <a:stretch>
            <a:fillRect/>
          </a:stretch>
        </p:blipFill>
        <p:spPr>
          <a:xfrm>
            <a:off x="13273469" y="5922068"/>
            <a:ext cx="3050123" cy="2033415"/>
          </a:xfrm>
          <a:prstGeom prst="roundRect">
            <a:avLst>
              <a:gd name="adj" fmla="val 8594"/>
            </a:avLst>
          </a:prstGeom>
          <a:solidFill>
            <a:srgbClr val="FFFFFF">
              <a:shade val="85000"/>
            </a:srgbClr>
          </a:solidFill>
          <a:ln>
            <a:noFill/>
          </a:ln>
          <a:effectLst/>
        </p:spPr>
      </p:pic>
      <p:pic>
        <p:nvPicPr>
          <p:cNvPr id="5" name="Picture 4">
            <a:extLst>
              <a:ext uri="{FF2B5EF4-FFF2-40B4-BE49-F238E27FC236}">
                <a16:creationId xmlns:a16="http://schemas.microsoft.com/office/drawing/2014/main" id="{09E0F5A8-3626-42D3-A580-546C7EE8F5B6}"/>
              </a:ext>
            </a:extLst>
          </p:cNvPr>
          <p:cNvPicPr>
            <a:picLocks noChangeAspect="1"/>
          </p:cNvPicPr>
          <p:nvPr/>
        </p:nvPicPr>
        <p:blipFill>
          <a:blip r:embed="rId4"/>
          <a:stretch>
            <a:fillRect/>
          </a:stretch>
        </p:blipFill>
        <p:spPr>
          <a:xfrm>
            <a:off x="6706197" y="1276350"/>
            <a:ext cx="2152053" cy="32280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a:extLst>
              <a:ext uri="{FF2B5EF4-FFF2-40B4-BE49-F238E27FC236}">
                <a16:creationId xmlns:a16="http://schemas.microsoft.com/office/drawing/2014/main" id="{F42AD599-68A1-4C66-AE96-475D79988EEC}"/>
              </a:ext>
            </a:extLst>
          </p:cNvPr>
          <p:cNvPicPr>
            <a:picLocks noChangeAspect="1"/>
          </p:cNvPicPr>
          <p:nvPr/>
        </p:nvPicPr>
        <p:blipFill>
          <a:blip r:embed="rId5"/>
          <a:stretch>
            <a:fillRect/>
          </a:stretch>
        </p:blipFill>
        <p:spPr>
          <a:xfrm>
            <a:off x="9031394" y="2400300"/>
            <a:ext cx="2246206" cy="32280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id="{3C411DD0-79D3-4BBB-84CF-3D7EF5EAA344}"/>
              </a:ext>
            </a:extLst>
          </p:cNvPr>
          <p:cNvPicPr>
            <a:picLocks noChangeAspect="1"/>
          </p:cNvPicPr>
          <p:nvPr/>
        </p:nvPicPr>
        <p:blipFill>
          <a:blip r:embed="rId6"/>
          <a:stretch>
            <a:fillRect/>
          </a:stretch>
        </p:blipFill>
        <p:spPr>
          <a:xfrm>
            <a:off x="13642831" y="2286000"/>
            <a:ext cx="2032000" cy="3048000"/>
          </a:xfrm>
          <a:prstGeom prst="rect">
            <a:avLst/>
          </a:prstGeom>
        </p:spPr>
      </p:pic>
    </p:spTree>
    <p:extLst>
      <p:ext uri="{BB962C8B-B14F-4D97-AF65-F5344CB8AC3E}">
        <p14:creationId xmlns:p14="http://schemas.microsoft.com/office/powerpoint/2010/main" val="82673213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896352" y="1137353"/>
            <a:ext cx="5181600" cy="3886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title"/>
          </p:nvPr>
        </p:nvSpPr>
        <p:spPr>
          <a:xfrm>
            <a:off x="851848" y="0"/>
            <a:ext cx="10515600" cy="1325563"/>
          </a:xfrm>
        </p:spPr>
        <p:txBody>
          <a:bodyPr/>
          <a:lstStyle/>
          <a:p>
            <a:r>
              <a:rPr lang="en-US" dirty="0">
                <a:solidFill>
                  <a:schemeClr val="bg1"/>
                </a:solidFill>
              </a:rPr>
              <a:t>Saf</a:t>
            </a:r>
            <a:r>
              <a:rPr lang="en-US" dirty="0"/>
              <a:t>ety and Productivity</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4639" r="7143"/>
          <a:stretch/>
        </p:blipFill>
        <p:spPr>
          <a:xfrm>
            <a:off x="18388692" y="2078149"/>
            <a:ext cx="5176158" cy="3911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a:extLst>
              <a:ext uri="{FF2B5EF4-FFF2-40B4-BE49-F238E27FC236}">
                <a16:creationId xmlns:a16="http://schemas.microsoft.com/office/drawing/2014/main" id="{2F5AE254-70FE-441D-B11E-8A2E6AE6C8F0}"/>
              </a:ext>
            </a:extLst>
          </p:cNvPr>
          <p:cNvPicPr>
            <a:picLocks noChangeAspect="1"/>
          </p:cNvPicPr>
          <p:nvPr/>
        </p:nvPicPr>
        <p:blipFill>
          <a:blip r:embed="rId4"/>
          <a:stretch>
            <a:fillRect/>
          </a:stretch>
        </p:blipFill>
        <p:spPr>
          <a:xfrm>
            <a:off x="4079244" y="2404859"/>
            <a:ext cx="6667500" cy="37528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944235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5048" y="0"/>
            <a:ext cx="10515600" cy="1325563"/>
          </a:xfrm>
        </p:spPr>
        <p:txBody>
          <a:bodyPr/>
          <a:lstStyle/>
          <a:p>
            <a:r>
              <a:rPr lang="en-US" dirty="0">
                <a:solidFill>
                  <a:schemeClr val="bg1"/>
                </a:solidFill>
              </a:rPr>
              <a:t>Env</a:t>
            </a:r>
            <a:r>
              <a:rPr lang="en-US" dirty="0"/>
              <a:t>ironment</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3100" y="1170991"/>
            <a:ext cx="8305800" cy="4675857"/>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1138559"/>
            <a:ext cx="9144000" cy="4876800"/>
          </a:xfrm>
          <a:prstGeom prst="rect">
            <a:avLst/>
          </a:prstGeom>
        </p:spPr>
      </p:pic>
      <p:grpSp>
        <p:nvGrpSpPr>
          <p:cNvPr id="4" name="Group 3">
            <a:extLst>
              <a:ext uri="{FF2B5EF4-FFF2-40B4-BE49-F238E27FC236}">
                <a16:creationId xmlns:a16="http://schemas.microsoft.com/office/drawing/2014/main" id="{E969803A-6BE4-4E74-88B3-03813AF26CF0}"/>
              </a:ext>
            </a:extLst>
          </p:cNvPr>
          <p:cNvGrpSpPr>
            <a:grpSpLocks/>
          </p:cNvGrpSpPr>
          <p:nvPr/>
        </p:nvGrpSpPr>
        <p:grpSpPr>
          <a:xfrm>
            <a:off x="3014291" y="1477545"/>
            <a:ext cx="6163418" cy="4198829"/>
            <a:chOff x="3201545" y="1137557"/>
            <a:chExt cx="6163418" cy="4198829"/>
          </a:xfrm>
        </p:grpSpPr>
        <p:pic>
          <p:nvPicPr>
            <p:cNvPr id="9" name="Picture 8"/>
            <p:cNvPicPr>
              <a:picLocks noChangeAspect="1"/>
            </p:cNvPicPr>
            <p:nvPr/>
          </p:nvPicPr>
          <p:blipFill>
            <a:blip r:embed="rId5"/>
            <a:stretch>
              <a:fillRect/>
            </a:stretch>
          </p:blipFill>
          <p:spPr>
            <a:xfrm>
              <a:off x="3201545" y="1137557"/>
              <a:ext cx="6163418" cy="4198829"/>
            </a:xfrm>
            <a:prstGeom prst="roundRect">
              <a:avLst>
                <a:gd name="adj" fmla="val 729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Oval 2"/>
            <p:cNvSpPr/>
            <p:nvPr/>
          </p:nvSpPr>
          <p:spPr>
            <a:xfrm>
              <a:off x="5727031" y="1887190"/>
              <a:ext cx="2419120" cy="1556419"/>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56922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665981"/>
            <a:ext cx="5181600" cy="3436938"/>
          </a:xfrm>
        </p:spPr>
        <p:txBody>
          <a:bodyPr>
            <a:normAutofit/>
          </a:bodyPr>
          <a:lstStyle/>
          <a:p>
            <a:r>
              <a:rPr lang="en-US" dirty="0"/>
              <a:t>Improved resource utilization</a:t>
            </a:r>
          </a:p>
          <a:p>
            <a:r>
              <a:rPr lang="en-US" dirty="0"/>
              <a:t>More efficient travel </a:t>
            </a:r>
          </a:p>
          <a:p>
            <a:pPr lvl="1"/>
            <a:r>
              <a:rPr lang="en-US" dirty="0"/>
              <a:t>Right sized vehicles</a:t>
            </a:r>
          </a:p>
          <a:p>
            <a:pPr lvl="1"/>
            <a:r>
              <a:rPr lang="en-US" dirty="0"/>
              <a:t>Optimized routes</a:t>
            </a:r>
          </a:p>
          <a:p>
            <a:pPr lvl="1"/>
            <a:r>
              <a:rPr lang="en-US" dirty="0"/>
              <a:t>Reduced congestion</a:t>
            </a:r>
          </a:p>
          <a:p>
            <a:pPr lvl="1"/>
            <a:r>
              <a:rPr lang="en-US" dirty="0"/>
              <a:t>No searching for parking</a:t>
            </a:r>
          </a:p>
          <a:p>
            <a:r>
              <a:rPr lang="en-US" dirty="0"/>
              <a:t>Increased VMT</a:t>
            </a:r>
          </a:p>
        </p:txBody>
      </p:sp>
      <p:sp>
        <p:nvSpPr>
          <p:cNvPr id="4" name="Content Placeholder 3"/>
          <p:cNvSpPr>
            <a:spLocks noGrp="1"/>
          </p:cNvSpPr>
          <p:nvPr>
            <p:ph sz="half" idx="2"/>
          </p:nvPr>
        </p:nvSpPr>
        <p:spPr>
          <a:xfrm>
            <a:off x="6172202" y="1545728"/>
            <a:ext cx="5181600" cy="3796357"/>
          </a:xfrm>
        </p:spPr>
        <p:txBody>
          <a:bodyPr>
            <a:normAutofit/>
          </a:bodyPr>
          <a:lstStyle/>
          <a:p>
            <a:r>
              <a:rPr lang="en-US" dirty="0"/>
              <a:t>Cleaner technologies</a:t>
            </a:r>
          </a:p>
          <a:p>
            <a:pPr lvl="1"/>
            <a:r>
              <a:rPr lang="en-US" dirty="0"/>
              <a:t>Electric</a:t>
            </a:r>
          </a:p>
          <a:p>
            <a:pPr lvl="1"/>
            <a:r>
              <a:rPr lang="en-US" dirty="0"/>
              <a:t>Lighter vehicles</a:t>
            </a:r>
          </a:p>
          <a:p>
            <a:r>
              <a:rPr lang="en-US" dirty="0"/>
              <a:t>Energy use of onboard electronics</a:t>
            </a:r>
          </a:p>
          <a:p>
            <a:pPr lvl="1"/>
            <a:r>
              <a:rPr lang="en-US" dirty="0"/>
              <a:t>Weight and functional</a:t>
            </a:r>
          </a:p>
          <a:p>
            <a:r>
              <a:rPr lang="en-US" dirty="0"/>
              <a:t>Increased urban sprawl</a:t>
            </a:r>
          </a:p>
        </p:txBody>
      </p:sp>
      <p:sp>
        <p:nvSpPr>
          <p:cNvPr id="2" name="Title 1"/>
          <p:cNvSpPr>
            <a:spLocks noGrp="1"/>
          </p:cNvSpPr>
          <p:nvPr>
            <p:ph type="title"/>
          </p:nvPr>
        </p:nvSpPr>
        <p:spPr>
          <a:xfrm>
            <a:off x="769960" y="216007"/>
            <a:ext cx="10515600" cy="1325563"/>
          </a:xfrm>
        </p:spPr>
        <p:txBody>
          <a:bodyPr>
            <a:noAutofit/>
          </a:bodyPr>
          <a:lstStyle/>
          <a:p>
            <a:r>
              <a:rPr lang="en-US" dirty="0">
                <a:solidFill>
                  <a:schemeClr val="bg1"/>
                </a:solidFill>
              </a:rPr>
              <a:t>Env</a:t>
            </a:r>
            <a:r>
              <a:rPr lang="en-US" dirty="0"/>
              <a:t>ironmental Implications</a:t>
            </a:r>
            <a:br>
              <a:rPr lang="en-US" dirty="0"/>
            </a:br>
            <a:r>
              <a:rPr lang="en-US" dirty="0"/>
              <a:t>Depends: Heaven or Hell</a:t>
            </a:r>
            <a:br>
              <a:rPr lang="en-US" dirty="0"/>
            </a:br>
            <a:endParaRPr lang="en-US" dirty="0"/>
          </a:p>
        </p:txBody>
      </p:sp>
      <p:sp>
        <p:nvSpPr>
          <p:cNvPr id="6" name="Rectangle: Rounded Corners 5">
            <a:extLst>
              <a:ext uri="{FF2B5EF4-FFF2-40B4-BE49-F238E27FC236}">
                <a16:creationId xmlns:a16="http://schemas.microsoft.com/office/drawing/2014/main" id="{183276E4-810D-4765-9C3B-56F1D9147C45}"/>
              </a:ext>
            </a:extLst>
          </p:cNvPr>
          <p:cNvSpPr/>
          <p:nvPr/>
        </p:nvSpPr>
        <p:spPr>
          <a:xfrm>
            <a:off x="979714" y="5007668"/>
            <a:ext cx="10482941" cy="919401"/>
          </a:xfrm>
          <a:prstGeom prst="roundRect">
            <a:avLst/>
          </a:prstGeom>
          <a:solidFill>
            <a:schemeClr val="accent2"/>
          </a:solidFill>
        </p:spPr>
        <p:txBody>
          <a:bodyPr wrap="square">
            <a:spAutoFit/>
          </a:bodyPr>
          <a:lstStyle/>
          <a:p>
            <a:pPr algn="ctr"/>
            <a:r>
              <a:rPr lang="en-US" sz="2400" dirty="0">
                <a:solidFill>
                  <a:schemeClr val="bg1"/>
                </a:solidFill>
                <a:latin typeface="Roboto Condensed" panose="02000000000000000000" pitchFamily="2" charset="0"/>
                <a:ea typeface="Roboto Condensed" panose="02000000000000000000" pitchFamily="2" charset="0"/>
              </a:rPr>
              <a:t>Bottom line: push governments at all levels to embrace and to implement </a:t>
            </a:r>
            <a:br>
              <a:rPr lang="en-US" sz="2400" dirty="0">
                <a:solidFill>
                  <a:schemeClr val="bg1"/>
                </a:solidFill>
                <a:latin typeface="Roboto Condensed" panose="02000000000000000000" pitchFamily="2" charset="0"/>
                <a:ea typeface="Roboto Condensed" panose="02000000000000000000" pitchFamily="2" charset="0"/>
              </a:rPr>
            </a:br>
            <a:r>
              <a:rPr lang="en-US" sz="2400" dirty="0">
                <a:solidFill>
                  <a:schemeClr val="bg1"/>
                </a:solidFill>
                <a:latin typeface="Roboto Condensed" panose="02000000000000000000" pitchFamily="2" charset="0"/>
                <a:ea typeface="Roboto Condensed" panose="02000000000000000000" pitchFamily="2" charset="0"/>
              </a:rPr>
              <a:t>policies deterring private vehicle ownership and zero passenger miles</a:t>
            </a:r>
          </a:p>
        </p:txBody>
      </p:sp>
    </p:spTree>
    <p:extLst>
      <p:ext uri="{BB962C8B-B14F-4D97-AF65-F5344CB8AC3E}">
        <p14:creationId xmlns:p14="http://schemas.microsoft.com/office/powerpoint/2010/main" val="138694642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6440" y="0"/>
            <a:ext cx="10515600" cy="1325563"/>
          </a:xfrm>
        </p:spPr>
        <p:txBody>
          <a:bodyPr/>
          <a:lstStyle/>
          <a:p>
            <a:r>
              <a:rPr lang="en-US" dirty="0">
                <a:solidFill>
                  <a:schemeClr val="bg1"/>
                </a:solidFill>
              </a:rPr>
              <a:t>Inc</a:t>
            </a:r>
            <a:r>
              <a:rPr lang="en-US" dirty="0"/>
              <a:t>entives Through Policy and Planning</a:t>
            </a:r>
          </a:p>
        </p:txBody>
      </p:sp>
      <p:sp>
        <p:nvSpPr>
          <p:cNvPr id="3" name="Content Placeholder 2"/>
          <p:cNvSpPr>
            <a:spLocks noGrp="1"/>
          </p:cNvSpPr>
          <p:nvPr>
            <p:ph idx="1"/>
          </p:nvPr>
        </p:nvSpPr>
        <p:spPr/>
        <p:txBody>
          <a:bodyPr/>
          <a:lstStyle/>
          <a:p>
            <a:r>
              <a:rPr lang="en-US" dirty="0"/>
              <a:t>Allow vehicles equipped with ACC into HOV lanes</a:t>
            </a:r>
          </a:p>
          <a:p>
            <a:pPr lvl="1"/>
            <a:r>
              <a:rPr lang="en-US" dirty="0"/>
              <a:t>Eventual conversion of HOV lanes to ACC/AV lanes</a:t>
            </a:r>
          </a:p>
          <a:p>
            <a:r>
              <a:rPr lang="en-US" dirty="0"/>
              <a:t>Allow ACC equipped vehicles to travel faster in HOV lanes</a:t>
            </a:r>
          </a:p>
          <a:p>
            <a:r>
              <a:rPr lang="en-US" dirty="0"/>
              <a:t>Subsidize ACC upgrades</a:t>
            </a:r>
          </a:p>
          <a:p>
            <a:pPr lvl="1"/>
            <a:r>
              <a:rPr lang="en-US" dirty="0"/>
              <a:t>Arguably more concrete benefits than electric vehicles</a:t>
            </a:r>
          </a:p>
          <a:p>
            <a:r>
              <a:rPr lang="en-US" dirty="0"/>
              <a:t>Sticks: higher costs of vehicle ownership</a:t>
            </a:r>
          </a:p>
          <a:p>
            <a:pPr lvl="1"/>
            <a:r>
              <a:rPr lang="en-US" dirty="0"/>
              <a:t>Registration fees, VMT taxes, etc.</a:t>
            </a:r>
          </a:p>
        </p:txBody>
      </p:sp>
      <p:sp>
        <p:nvSpPr>
          <p:cNvPr id="4" name="TextBox 3">
            <a:extLst>
              <a:ext uri="{FF2B5EF4-FFF2-40B4-BE49-F238E27FC236}">
                <a16:creationId xmlns:a16="http://schemas.microsoft.com/office/drawing/2014/main" id="{27FC610F-ED28-1D45-B58A-987B2C0B21A3}"/>
              </a:ext>
            </a:extLst>
          </p:cNvPr>
          <p:cNvSpPr txBox="1"/>
          <p:nvPr/>
        </p:nvSpPr>
        <p:spPr>
          <a:xfrm>
            <a:off x="7924800" y="5982569"/>
            <a:ext cx="3629070" cy="369332"/>
          </a:xfrm>
          <a:prstGeom prst="rect">
            <a:avLst/>
          </a:prstGeom>
          <a:noFill/>
        </p:spPr>
        <p:txBody>
          <a:bodyPr wrap="none" rtlCol="0">
            <a:spAutoFit/>
          </a:bodyPr>
          <a:lstStyle/>
          <a:p>
            <a:r>
              <a:rPr lang="en-US" dirty="0"/>
              <a:t>Note:  ACC = Adaptive Cruise Control</a:t>
            </a:r>
          </a:p>
        </p:txBody>
      </p:sp>
    </p:spTree>
    <p:extLst>
      <p:ext uri="{BB962C8B-B14F-4D97-AF65-F5344CB8AC3E}">
        <p14:creationId xmlns:p14="http://schemas.microsoft.com/office/powerpoint/2010/main" val="5194437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4A5AC-45F6-64E9-EDDD-508A15D3D739}"/>
              </a:ext>
            </a:extLst>
          </p:cNvPr>
          <p:cNvSpPr>
            <a:spLocks noGrp="1"/>
          </p:cNvSpPr>
          <p:nvPr>
            <p:ph type="title"/>
          </p:nvPr>
        </p:nvSpPr>
        <p:spPr>
          <a:xfrm>
            <a:off x="780325" y="273150"/>
            <a:ext cx="10515600" cy="1325563"/>
          </a:xfrm>
        </p:spPr>
        <p:txBody>
          <a:bodyPr/>
          <a:lstStyle/>
          <a:p>
            <a:r>
              <a:rPr lang="en-US" dirty="0">
                <a:solidFill>
                  <a:schemeClr val="bg1"/>
                </a:solidFill>
              </a:rPr>
              <a:t>Aut</a:t>
            </a:r>
            <a:r>
              <a:rPr lang="en-US" dirty="0"/>
              <a:t>onomous Vehicle Sales, Fleet, Travel and Benefit Projections</a:t>
            </a:r>
          </a:p>
        </p:txBody>
      </p:sp>
      <p:sp>
        <p:nvSpPr>
          <p:cNvPr id="4" name="Slide Number Placeholder 3">
            <a:extLst>
              <a:ext uri="{FF2B5EF4-FFF2-40B4-BE49-F238E27FC236}">
                <a16:creationId xmlns:a16="http://schemas.microsoft.com/office/drawing/2014/main" id="{F3F25CF9-9AA2-620C-CE2E-D09BE833035A}"/>
              </a:ext>
            </a:extLst>
          </p:cNvPr>
          <p:cNvSpPr>
            <a:spLocks noGrp="1"/>
          </p:cNvSpPr>
          <p:nvPr>
            <p:ph type="sldNum" sz="quarter" idx="12"/>
          </p:nvPr>
        </p:nvSpPr>
        <p:spPr/>
        <p:txBody>
          <a:bodyPr/>
          <a:lstStyle/>
          <a:p>
            <a:fld id="{D9F085D5-EC86-4F6A-B501-C1359CB39116}" type="slidenum">
              <a:rPr lang="en-GB" smtClean="0"/>
              <a:t>55</a:t>
            </a:fld>
            <a:endParaRPr lang="en-GB"/>
          </a:p>
        </p:txBody>
      </p:sp>
      <p:sp>
        <p:nvSpPr>
          <p:cNvPr id="6" name="TextBox 5">
            <a:extLst>
              <a:ext uri="{FF2B5EF4-FFF2-40B4-BE49-F238E27FC236}">
                <a16:creationId xmlns:a16="http://schemas.microsoft.com/office/drawing/2014/main" id="{6EC40316-BF60-52A4-CE92-C6E828B3AD2B}"/>
              </a:ext>
            </a:extLst>
          </p:cNvPr>
          <p:cNvSpPr txBox="1"/>
          <p:nvPr/>
        </p:nvSpPr>
        <p:spPr>
          <a:xfrm>
            <a:off x="5056829" y="6454045"/>
            <a:ext cx="7287016" cy="261610"/>
          </a:xfrm>
          <a:prstGeom prst="rect">
            <a:avLst/>
          </a:prstGeom>
          <a:noFill/>
        </p:spPr>
        <p:txBody>
          <a:bodyPr wrap="square">
            <a:spAutoFit/>
          </a:bodyPr>
          <a:lstStyle/>
          <a:p>
            <a:r>
              <a:rPr lang="en-US" sz="1100" dirty="0"/>
              <a:t>https://www.bilbloggen.dk/wp-content/uploads/2023/04/Autonomous-Vehicle-Implementation-Predictions.pdf</a:t>
            </a:r>
          </a:p>
        </p:txBody>
      </p:sp>
      <p:pic>
        <p:nvPicPr>
          <p:cNvPr id="9" name="Picture 8" descr="A graph showing the difference between drivers and drivers&#10;&#10;AI-generated content may be incorrect.">
            <a:extLst>
              <a:ext uri="{FF2B5EF4-FFF2-40B4-BE49-F238E27FC236}">
                <a16:creationId xmlns:a16="http://schemas.microsoft.com/office/drawing/2014/main" id="{6C4FC48E-9441-0937-3241-55A8A1DB7644}"/>
              </a:ext>
            </a:extLst>
          </p:cNvPr>
          <p:cNvPicPr>
            <a:picLocks noChangeAspect="1"/>
          </p:cNvPicPr>
          <p:nvPr/>
        </p:nvPicPr>
        <p:blipFill>
          <a:blip r:embed="rId3"/>
          <a:stretch>
            <a:fillRect/>
          </a:stretch>
        </p:blipFill>
        <p:spPr>
          <a:xfrm>
            <a:off x="534846" y="1573891"/>
            <a:ext cx="11122308" cy="4536031"/>
          </a:xfrm>
          <a:prstGeom prst="rect">
            <a:avLst/>
          </a:prstGeom>
        </p:spPr>
      </p:pic>
    </p:spTree>
    <p:extLst>
      <p:ext uri="{BB962C8B-B14F-4D97-AF65-F5344CB8AC3E}">
        <p14:creationId xmlns:p14="http://schemas.microsoft.com/office/powerpoint/2010/main" val="279295960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C4341-DBD4-AEC4-3408-14F370015A99}"/>
              </a:ext>
            </a:extLst>
          </p:cNvPr>
          <p:cNvSpPr>
            <a:spLocks noGrp="1"/>
          </p:cNvSpPr>
          <p:nvPr>
            <p:ph type="title"/>
          </p:nvPr>
        </p:nvSpPr>
        <p:spPr>
          <a:xfrm>
            <a:off x="768750" y="0"/>
            <a:ext cx="10515600" cy="1325563"/>
          </a:xfrm>
        </p:spPr>
        <p:txBody>
          <a:bodyPr/>
          <a:lstStyle/>
          <a:p>
            <a:r>
              <a:rPr lang="en-US" dirty="0">
                <a:solidFill>
                  <a:schemeClr val="bg1"/>
                </a:solidFill>
              </a:rPr>
              <a:t>Cos</a:t>
            </a:r>
            <a:r>
              <a:rPr lang="en-US" dirty="0"/>
              <a:t>t Comparison</a:t>
            </a:r>
          </a:p>
        </p:txBody>
      </p:sp>
      <p:pic>
        <p:nvPicPr>
          <p:cNvPr id="6" name="Content Placeholder 5">
            <a:extLst>
              <a:ext uri="{FF2B5EF4-FFF2-40B4-BE49-F238E27FC236}">
                <a16:creationId xmlns:a16="http://schemas.microsoft.com/office/drawing/2014/main" id="{15F700DA-8C4C-3DC2-E87D-CDCE8629AEEC}"/>
              </a:ext>
            </a:extLst>
          </p:cNvPr>
          <p:cNvPicPr>
            <a:picLocks noGrp="1" noChangeAspect="1"/>
          </p:cNvPicPr>
          <p:nvPr>
            <p:ph idx="1"/>
          </p:nvPr>
        </p:nvPicPr>
        <p:blipFill>
          <a:blip r:embed="rId3"/>
          <a:stretch>
            <a:fillRect/>
          </a:stretch>
        </p:blipFill>
        <p:spPr>
          <a:xfrm>
            <a:off x="1751158" y="1539650"/>
            <a:ext cx="8814199" cy="3232766"/>
          </a:xfrm>
        </p:spPr>
      </p:pic>
      <p:sp>
        <p:nvSpPr>
          <p:cNvPr id="4" name="Slide Number Placeholder 3">
            <a:extLst>
              <a:ext uri="{FF2B5EF4-FFF2-40B4-BE49-F238E27FC236}">
                <a16:creationId xmlns:a16="http://schemas.microsoft.com/office/drawing/2014/main" id="{7DF6CF4D-4701-5B0D-9CB2-EA7428953711}"/>
              </a:ext>
            </a:extLst>
          </p:cNvPr>
          <p:cNvSpPr>
            <a:spLocks noGrp="1"/>
          </p:cNvSpPr>
          <p:nvPr>
            <p:ph type="sldNum" sz="quarter" idx="12"/>
          </p:nvPr>
        </p:nvSpPr>
        <p:spPr/>
        <p:txBody>
          <a:bodyPr/>
          <a:lstStyle/>
          <a:p>
            <a:fld id="{D9F085D5-EC86-4F6A-B501-C1359CB39116}" type="slidenum">
              <a:rPr lang="en-GB" smtClean="0"/>
              <a:t>56</a:t>
            </a:fld>
            <a:endParaRPr lang="en-GB"/>
          </a:p>
        </p:txBody>
      </p:sp>
      <p:sp>
        <p:nvSpPr>
          <p:cNvPr id="8" name="TextBox 7">
            <a:extLst>
              <a:ext uri="{FF2B5EF4-FFF2-40B4-BE49-F238E27FC236}">
                <a16:creationId xmlns:a16="http://schemas.microsoft.com/office/drawing/2014/main" id="{A19D4BC7-FB98-422C-747D-D9F01B2AC604}"/>
              </a:ext>
            </a:extLst>
          </p:cNvPr>
          <p:cNvSpPr txBox="1"/>
          <p:nvPr/>
        </p:nvSpPr>
        <p:spPr>
          <a:xfrm>
            <a:off x="3501385" y="4986503"/>
            <a:ext cx="8514566" cy="1754326"/>
          </a:xfrm>
          <a:prstGeom prst="rect">
            <a:avLst/>
          </a:prstGeom>
          <a:noFill/>
        </p:spPr>
        <p:txBody>
          <a:bodyPr wrap="square">
            <a:spAutoFit/>
          </a:bodyPr>
          <a:lstStyle/>
          <a:p>
            <a:r>
              <a:rPr lang="en-US" sz="2400" b="1" dirty="0"/>
              <a:t>Autonomous vehicles (AVs) are likely to cost more than human-operated (HO) private vehicles and public transit, but less than human-driven taxis and ride-hailing services. </a:t>
            </a:r>
          </a:p>
          <a:p>
            <a:endParaRPr lang="en-US" sz="2400" b="1" dirty="0"/>
          </a:p>
          <a:p>
            <a:r>
              <a:rPr lang="en-US" sz="1200" dirty="0"/>
              <a:t>Source: https://www.bilbloggen.dk/wp-content/uploads/2023/04/Autonomous-Vehicle-Implementation-Predictions.pdf</a:t>
            </a:r>
            <a:endParaRPr lang="en-US" dirty="0"/>
          </a:p>
        </p:txBody>
      </p:sp>
    </p:spTree>
    <p:extLst>
      <p:ext uri="{BB962C8B-B14F-4D97-AF65-F5344CB8AC3E}">
        <p14:creationId xmlns:p14="http://schemas.microsoft.com/office/powerpoint/2010/main" val="117299621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78288CE-7A7B-CE44-3158-4B1F2064D925}"/>
              </a:ext>
            </a:extLst>
          </p:cNvPr>
          <p:cNvSpPr>
            <a:spLocks noGrp="1"/>
          </p:cNvSpPr>
          <p:nvPr>
            <p:ph sz="half" idx="1"/>
          </p:nvPr>
        </p:nvSpPr>
        <p:spPr/>
        <p:txBody>
          <a:bodyPr>
            <a:normAutofit/>
          </a:bodyPr>
          <a:lstStyle/>
          <a:p>
            <a:pPr marL="0" indent="0">
              <a:buNone/>
            </a:pPr>
            <a:r>
              <a:rPr lang="en-US" u="sng" dirty="0"/>
              <a:t>Shared Autonomous Vehicles</a:t>
            </a:r>
          </a:p>
          <a:p>
            <a:r>
              <a:rPr lang="en-US" sz="2400" dirty="0"/>
              <a:t>Dispatching and fleet management.</a:t>
            </a:r>
          </a:p>
          <a:p>
            <a:r>
              <a:rPr lang="en-US" sz="2400" dirty="0"/>
              <a:t>Business administration and insurance.</a:t>
            </a:r>
          </a:p>
          <a:p>
            <a:r>
              <a:rPr lang="en-US" sz="2400" dirty="0"/>
              <a:t>Business profits.</a:t>
            </a:r>
          </a:p>
          <a:p>
            <a:r>
              <a:rPr lang="en-US" sz="2400" dirty="0"/>
              <a:t>Security.</a:t>
            </a:r>
          </a:p>
          <a:p>
            <a:r>
              <a:rPr lang="en-US" sz="2400" dirty="0"/>
              <a:t>Frequent cleaning and repairs.</a:t>
            </a:r>
          </a:p>
          <a:p>
            <a:r>
              <a:rPr lang="en-US" sz="2400" dirty="0"/>
              <a:t>Delays and empty vehicle-miles for passenger loading.</a:t>
            </a:r>
          </a:p>
          <a:p>
            <a:endParaRPr lang="en-US" sz="1800" dirty="0"/>
          </a:p>
          <a:p>
            <a:endParaRPr lang="en-US" sz="1800" dirty="0"/>
          </a:p>
        </p:txBody>
      </p:sp>
      <p:sp>
        <p:nvSpPr>
          <p:cNvPr id="3" name="Content Placeholder 2">
            <a:extLst>
              <a:ext uri="{FF2B5EF4-FFF2-40B4-BE49-F238E27FC236}">
                <a16:creationId xmlns:a16="http://schemas.microsoft.com/office/drawing/2014/main" id="{AE5DCC4A-77B4-0A9C-A49D-F2B315049B45}"/>
              </a:ext>
            </a:extLst>
          </p:cNvPr>
          <p:cNvSpPr>
            <a:spLocks noGrp="1"/>
          </p:cNvSpPr>
          <p:nvPr>
            <p:ph sz="half" idx="2"/>
          </p:nvPr>
        </p:nvSpPr>
        <p:spPr>
          <a:xfrm>
            <a:off x="6172202" y="1282558"/>
            <a:ext cx="5181600" cy="4189162"/>
          </a:xfrm>
        </p:spPr>
        <p:txBody>
          <a:bodyPr>
            <a:normAutofit fontScale="77500" lnSpcReduction="20000"/>
          </a:bodyPr>
          <a:lstStyle/>
          <a:p>
            <a:r>
              <a:rPr lang="en-US" u="sng" dirty="0"/>
              <a:t> </a:t>
            </a:r>
            <a:r>
              <a:rPr lang="en-US" sz="4000" u="sng" dirty="0"/>
              <a:t>All Autonomous Vehicles</a:t>
            </a:r>
          </a:p>
          <a:p>
            <a:r>
              <a:rPr lang="en-US" dirty="0"/>
              <a:t>Sensors (optical, infrared, radar, laser, etc.).</a:t>
            </a:r>
          </a:p>
          <a:p>
            <a:r>
              <a:rPr lang="en-US" dirty="0"/>
              <a:t>Automated controls (steering, braking, signals, etc.)</a:t>
            </a:r>
          </a:p>
          <a:p>
            <a:r>
              <a:rPr lang="en-US" dirty="0"/>
              <a:t>Software, servers and power supplies.</a:t>
            </a:r>
          </a:p>
          <a:p>
            <a:r>
              <a:rPr lang="en-US" dirty="0"/>
              <a:t>Data networks to access special maps, software upgrades, plus vehicle-to-vehicle connections.</a:t>
            </a:r>
          </a:p>
          <a:p>
            <a:r>
              <a:rPr lang="en-US" dirty="0"/>
              <a:t>Software and navigation map update subscriptions.</a:t>
            </a:r>
          </a:p>
          <a:p>
            <a:r>
              <a:rPr lang="en-US" dirty="0"/>
              <a:t>Critical component maintenance, repair and testing</a:t>
            </a:r>
          </a:p>
        </p:txBody>
      </p:sp>
      <p:sp>
        <p:nvSpPr>
          <p:cNvPr id="4" name="Slide Number Placeholder 3">
            <a:extLst>
              <a:ext uri="{FF2B5EF4-FFF2-40B4-BE49-F238E27FC236}">
                <a16:creationId xmlns:a16="http://schemas.microsoft.com/office/drawing/2014/main" id="{8A19E0BD-5F3E-B922-E8CA-1A6863792823}"/>
              </a:ext>
            </a:extLst>
          </p:cNvPr>
          <p:cNvSpPr>
            <a:spLocks noGrp="1"/>
          </p:cNvSpPr>
          <p:nvPr>
            <p:ph type="sldNum" sz="quarter" idx="12"/>
          </p:nvPr>
        </p:nvSpPr>
        <p:spPr/>
        <p:txBody>
          <a:bodyPr/>
          <a:lstStyle/>
          <a:p>
            <a:fld id="{D9F085D5-EC86-4F6A-B501-C1359CB39116}" type="slidenum">
              <a:rPr lang="en-GB" smtClean="0"/>
              <a:t>57</a:t>
            </a:fld>
            <a:endParaRPr lang="en-GB"/>
          </a:p>
        </p:txBody>
      </p:sp>
      <p:sp>
        <p:nvSpPr>
          <p:cNvPr id="5" name="Title 4">
            <a:extLst>
              <a:ext uri="{FF2B5EF4-FFF2-40B4-BE49-F238E27FC236}">
                <a16:creationId xmlns:a16="http://schemas.microsoft.com/office/drawing/2014/main" id="{15554175-AA1B-87BC-0880-E4E7F1F6BE19}"/>
              </a:ext>
            </a:extLst>
          </p:cNvPr>
          <p:cNvSpPr>
            <a:spLocks noGrp="1"/>
          </p:cNvSpPr>
          <p:nvPr>
            <p:ph type="title"/>
          </p:nvPr>
        </p:nvSpPr>
        <p:spPr/>
        <p:txBody>
          <a:bodyPr>
            <a:normAutofit fontScale="90000"/>
          </a:bodyPr>
          <a:lstStyle/>
          <a:p>
            <a:r>
              <a:rPr lang="en-US" dirty="0">
                <a:solidFill>
                  <a:schemeClr val="bg1"/>
                </a:solidFill>
              </a:rPr>
              <a:t>Aut</a:t>
            </a:r>
            <a:r>
              <a:rPr lang="en-US" dirty="0"/>
              <a:t>onomous Vehicle Equipment and Service Requirements</a:t>
            </a:r>
          </a:p>
        </p:txBody>
      </p:sp>
      <p:sp>
        <p:nvSpPr>
          <p:cNvPr id="7" name="TextBox 6">
            <a:extLst>
              <a:ext uri="{FF2B5EF4-FFF2-40B4-BE49-F238E27FC236}">
                <a16:creationId xmlns:a16="http://schemas.microsoft.com/office/drawing/2014/main" id="{62F3FEE4-3751-8796-2CF2-97B5385D1677}"/>
              </a:ext>
            </a:extLst>
          </p:cNvPr>
          <p:cNvSpPr txBox="1"/>
          <p:nvPr/>
        </p:nvSpPr>
        <p:spPr>
          <a:xfrm>
            <a:off x="3429000" y="5657949"/>
            <a:ext cx="8457840" cy="1015663"/>
          </a:xfrm>
          <a:prstGeom prst="rect">
            <a:avLst/>
          </a:prstGeom>
          <a:noFill/>
        </p:spPr>
        <p:txBody>
          <a:bodyPr wrap="square">
            <a:spAutoFit/>
          </a:bodyPr>
          <a:lstStyle/>
          <a:p>
            <a:r>
              <a:rPr lang="en-US" sz="2400" dirty="0"/>
              <a:t>Autonomous vehicles, </a:t>
            </a:r>
            <a:r>
              <a:rPr lang="en-US" sz="2400" b="1" dirty="0"/>
              <a:t>particularly those that are shared, </a:t>
            </a:r>
            <a:r>
              <a:rPr lang="en-US" sz="2400" dirty="0"/>
              <a:t>will incur additional costs. </a:t>
            </a:r>
          </a:p>
          <a:p>
            <a:r>
              <a:rPr lang="en-US" sz="1200" dirty="0"/>
              <a:t>Source: https://www.bilbloggen.dk/wp-content/uploads/2023/04/Autonomous-Vehicle-Implementation-Predictions.pdf</a:t>
            </a:r>
            <a:endParaRPr lang="en-US" dirty="0"/>
          </a:p>
        </p:txBody>
      </p:sp>
    </p:spTree>
    <p:extLst>
      <p:ext uri="{BB962C8B-B14F-4D97-AF65-F5344CB8AC3E}">
        <p14:creationId xmlns:p14="http://schemas.microsoft.com/office/powerpoint/2010/main" val="374072812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26A0E-DF51-8F98-3399-94D7889AB19B}"/>
              </a:ext>
            </a:extLst>
          </p:cNvPr>
          <p:cNvSpPr>
            <a:spLocks noGrp="1"/>
          </p:cNvSpPr>
          <p:nvPr>
            <p:ph type="title"/>
          </p:nvPr>
        </p:nvSpPr>
        <p:spPr>
          <a:xfrm>
            <a:off x="791900" y="0"/>
            <a:ext cx="10515600" cy="1325563"/>
          </a:xfrm>
        </p:spPr>
        <p:txBody>
          <a:bodyPr/>
          <a:lstStyle/>
          <a:p>
            <a:r>
              <a:rPr lang="en-US" dirty="0">
                <a:solidFill>
                  <a:schemeClr val="bg1"/>
                </a:solidFill>
              </a:rPr>
              <a:t>Wh</a:t>
            </a:r>
            <a:r>
              <a:rPr lang="en-US" dirty="0"/>
              <a:t>o will pay the speeding ticket while using AV</a:t>
            </a:r>
          </a:p>
        </p:txBody>
      </p:sp>
      <p:pic>
        <p:nvPicPr>
          <p:cNvPr id="6" name="Content Placeholder 5" descr="A graph of blue rectangular bars with white text&#10;&#10;Description automatically generated">
            <a:extLst>
              <a:ext uri="{FF2B5EF4-FFF2-40B4-BE49-F238E27FC236}">
                <a16:creationId xmlns:a16="http://schemas.microsoft.com/office/drawing/2014/main" id="{4B8867D6-8621-D1B2-460D-BEF1DF83A7DA}"/>
              </a:ext>
            </a:extLst>
          </p:cNvPr>
          <p:cNvPicPr>
            <a:picLocks noGrp="1" noChangeAspect="1"/>
          </p:cNvPicPr>
          <p:nvPr>
            <p:ph idx="1"/>
          </p:nvPr>
        </p:nvPicPr>
        <p:blipFill>
          <a:blip r:embed="rId2"/>
          <a:stretch>
            <a:fillRect/>
          </a:stretch>
        </p:blipFill>
        <p:spPr>
          <a:xfrm>
            <a:off x="2880711" y="1510001"/>
            <a:ext cx="7763640" cy="5065776"/>
          </a:xfrm>
        </p:spPr>
      </p:pic>
      <p:sp>
        <p:nvSpPr>
          <p:cNvPr id="4" name="Slide Number Placeholder 3">
            <a:extLst>
              <a:ext uri="{FF2B5EF4-FFF2-40B4-BE49-F238E27FC236}">
                <a16:creationId xmlns:a16="http://schemas.microsoft.com/office/drawing/2014/main" id="{471D5515-5135-25C2-3536-DBCD3A3E84DD}"/>
              </a:ext>
            </a:extLst>
          </p:cNvPr>
          <p:cNvSpPr>
            <a:spLocks noGrp="1"/>
          </p:cNvSpPr>
          <p:nvPr>
            <p:ph type="sldNum" sz="quarter" idx="12"/>
          </p:nvPr>
        </p:nvSpPr>
        <p:spPr>
          <a:xfrm>
            <a:off x="9448800" y="6210125"/>
            <a:ext cx="2743200" cy="365125"/>
          </a:xfrm>
        </p:spPr>
        <p:txBody>
          <a:bodyPr/>
          <a:lstStyle/>
          <a:p>
            <a:fld id="{D9F085D5-EC86-4F6A-B501-C1359CB39116}" type="slidenum">
              <a:rPr lang="en-GB" smtClean="0"/>
              <a:t>58</a:t>
            </a:fld>
            <a:endParaRPr lang="en-GB"/>
          </a:p>
        </p:txBody>
      </p:sp>
      <p:sp>
        <p:nvSpPr>
          <p:cNvPr id="8" name="TextBox 7">
            <a:extLst>
              <a:ext uri="{FF2B5EF4-FFF2-40B4-BE49-F238E27FC236}">
                <a16:creationId xmlns:a16="http://schemas.microsoft.com/office/drawing/2014/main" id="{4C821FE1-0579-9ED0-05E6-BF74F0E8A9BB}"/>
              </a:ext>
            </a:extLst>
          </p:cNvPr>
          <p:cNvSpPr txBox="1"/>
          <p:nvPr/>
        </p:nvSpPr>
        <p:spPr>
          <a:xfrm>
            <a:off x="1547649" y="1186836"/>
            <a:ext cx="9140868" cy="646331"/>
          </a:xfrm>
          <a:prstGeom prst="rect">
            <a:avLst/>
          </a:prstGeom>
          <a:noFill/>
        </p:spPr>
        <p:txBody>
          <a:bodyPr wrap="square">
            <a:spAutoFit/>
          </a:bodyPr>
          <a:lstStyle/>
          <a:p>
            <a:r>
              <a:rPr lang="en-US" dirty="0"/>
              <a:t>Percent reduction for the Waymo Driver in police-reported and any-injury-reported crashed vehicle rates compared to human benchmarks</a:t>
            </a:r>
          </a:p>
        </p:txBody>
      </p:sp>
      <p:sp>
        <p:nvSpPr>
          <p:cNvPr id="10" name="TextBox 9">
            <a:extLst>
              <a:ext uri="{FF2B5EF4-FFF2-40B4-BE49-F238E27FC236}">
                <a16:creationId xmlns:a16="http://schemas.microsoft.com/office/drawing/2014/main" id="{A95F887D-1FD9-EF7B-2453-66A3FBA2C6BE}"/>
              </a:ext>
            </a:extLst>
          </p:cNvPr>
          <p:cNvSpPr txBox="1"/>
          <p:nvPr/>
        </p:nvSpPr>
        <p:spPr>
          <a:xfrm>
            <a:off x="8855170" y="5773554"/>
            <a:ext cx="2931822" cy="769441"/>
          </a:xfrm>
          <a:prstGeom prst="rect">
            <a:avLst/>
          </a:prstGeom>
          <a:noFill/>
        </p:spPr>
        <p:txBody>
          <a:bodyPr wrap="square">
            <a:spAutoFit/>
          </a:bodyPr>
          <a:lstStyle/>
          <a:p>
            <a:r>
              <a:rPr lang="en-US" sz="1100" dirty="0"/>
              <a:t>Source: https://waymo.com/blog/2023/12/waymo-significantly-outperforms-comparable-human-benchmarks-over-7-million/</a:t>
            </a:r>
          </a:p>
        </p:txBody>
      </p:sp>
    </p:spTree>
    <p:extLst>
      <p:ext uri="{BB962C8B-B14F-4D97-AF65-F5344CB8AC3E}">
        <p14:creationId xmlns:p14="http://schemas.microsoft.com/office/powerpoint/2010/main" val="414865926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9040" y="0"/>
            <a:ext cx="10515600" cy="1325563"/>
          </a:xfrm>
        </p:spPr>
        <p:txBody>
          <a:bodyPr/>
          <a:lstStyle/>
          <a:p>
            <a:r>
              <a:rPr lang="en-US" dirty="0">
                <a:solidFill>
                  <a:schemeClr val="bg1"/>
                </a:solidFill>
              </a:rPr>
              <a:t>Int</a:t>
            </a:r>
            <a:r>
              <a:rPr lang="en-US" dirty="0"/>
              <a:t>erim Summary</a:t>
            </a:r>
          </a:p>
        </p:txBody>
      </p:sp>
      <p:sp>
        <p:nvSpPr>
          <p:cNvPr id="3" name="Content Placeholder 2"/>
          <p:cNvSpPr>
            <a:spLocks noGrp="1"/>
          </p:cNvSpPr>
          <p:nvPr>
            <p:ph idx="1"/>
          </p:nvPr>
        </p:nvSpPr>
        <p:spPr/>
        <p:txBody>
          <a:bodyPr/>
          <a:lstStyle/>
          <a:p>
            <a:r>
              <a:rPr lang="en-US" dirty="0"/>
              <a:t>Transition is coming very quickly!</a:t>
            </a:r>
          </a:p>
          <a:p>
            <a:pPr lvl="1"/>
            <a:r>
              <a:rPr lang="en-US" dirty="0"/>
              <a:t>Most reports are extremely conservative</a:t>
            </a:r>
          </a:p>
          <a:p>
            <a:pPr lvl="1"/>
            <a:r>
              <a:rPr lang="en-US" dirty="0"/>
              <a:t>Apply generally, but faster in many regions.</a:t>
            </a:r>
          </a:p>
          <a:p>
            <a:pPr lvl="1"/>
            <a:endParaRPr lang="en-US" dirty="0"/>
          </a:p>
          <a:p>
            <a:r>
              <a:rPr lang="en-US" dirty="0"/>
              <a:t>Very important to start incorporating AVs into planning now.</a:t>
            </a:r>
          </a:p>
          <a:p>
            <a:pPr lvl="1"/>
            <a:r>
              <a:rPr lang="en-US" dirty="0"/>
              <a:t>To realize the benefits of AVS.</a:t>
            </a:r>
          </a:p>
          <a:p>
            <a:pPr lvl="1"/>
            <a:r>
              <a:rPr lang="en-US" dirty="0"/>
              <a:t>Sacrifice expansion for maintenance.</a:t>
            </a:r>
          </a:p>
        </p:txBody>
      </p:sp>
    </p:spTree>
    <p:extLst>
      <p:ext uri="{BB962C8B-B14F-4D97-AF65-F5344CB8AC3E}">
        <p14:creationId xmlns:p14="http://schemas.microsoft.com/office/powerpoint/2010/main" val="33149219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29EAE-338F-5D4A-8C40-7C3D0FD4A353}"/>
              </a:ext>
            </a:extLst>
          </p:cNvPr>
          <p:cNvSpPr>
            <a:spLocks noGrp="1"/>
          </p:cNvSpPr>
          <p:nvPr>
            <p:ph type="title"/>
          </p:nvPr>
        </p:nvSpPr>
        <p:spPr/>
        <p:txBody>
          <a:bodyPr/>
          <a:lstStyle/>
          <a:p>
            <a:r>
              <a:rPr lang="en-US" dirty="0">
                <a:solidFill>
                  <a:schemeClr val="bg1"/>
                </a:solidFill>
              </a:rPr>
              <a:t>Cre</a:t>
            </a:r>
            <a:r>
              <a:rPr lang="en-US" dirty="0"/>
              <a:t>dits and Disclaimer</a:t>
            </a:r>
          </a:p>
        </p:txBody>
      </p:sp>
      <p:sp>
        <p:nvSpPr>
          <p:cNvPr id="3" name="Content Placeholder 2">
            <a:extLst>
              <a:ext uri="{FF2B5EF4-FFF2-40B4-BE49-F238E27FC236}">
                <a16:creationId xmlns:a16="http://schemas.microsoft.com/office/drawing/2014/main" id="{A4BC8CE3-22BA-E94A-B6AC-D7971382055A}"/>
              </a:ext>
            </a:extLst>
          </p:cNvPr>
          <p:cNvSpPr>
            <a:spLocks noGrp="1"/>
          </p:cNvSpPr>
          <p:nvPr>
            <p:ph idx="1"/>
          </p:nvPr>
        </p:nvSpPr>
        <p:spPr/>
        <p:txBody>
          <a:bodyPr>
            <a:normAutofit lnSpcReduction="10000"/>
          </a:bodyPr>
          <a:lstStyle/>
          <a:p>
            <a:r>
              <a:rPr lang="en-US" dirty="0"/>
              <a:t>This slide deck was authored by:</a:t>
            </a:r>
          </a:p>
          <a:p>
            <a:pPr lvl="1"/>
            <a:r>
              <a:rPr lang="en-US" dirty="0"/>
              <a:t>Jon </a:t>
            </a:r>
            <a:r>
              <a:rPr lang="en-US" dirty="0" err="1"/>
              <a:t>Haveman</a:t>
            </a:r>
            <a:r>
              <a:rPr lang="en-US" dirty="0"/>
              <a:t>, NEED</a:t>
            </a:r>
          </a:p>
          <a:p>
            <a:r>
              <a:rPr lang="en-US" dirty="0"/>
              <a:t>This slide deck was reviewed by:</a:t>
            </a:r>
          </a:p>
          <a:p>
            <a:pPr lvl="1"/>
            <a:r>
              <a:rPr lang="en-US" dirty="0"/>
              <a:t>Ronald Fisher, Michigan State University</a:t>
            </a:r>
          </a:p>
          <a:p>
            <a:pPr lvl="1"/>
            <a:r>
              <a:rPr lang="en-US" dirty="0"/>
              <a:t>William F. Fox, University of Tennessee, Knoxville</a:t>
            </a:r>
          </a:p>
          <a:p>
            <a:r>
              <a:rPr lang="en-US" dirty="0"/>
              <a:t>Disclaimer</a:t>
            </a:r>
          </a:p>
          <a:p>
            <a:pPr lvl="1"/>
            <a:r>
              <a:rPr lang="en-US" dirty="0"/>
              <a:t>NEED presentations are designed to be nonpartisan.</a:t>
            </a:r>
          </a:p>
          <a:p>
            <a:pPr lvl="1"/>
            <a:r>
              <a:rPr lang="en-US" dirty="0"/>
              <a:t>It is, however, inevitable that the presenter will be asked for and will provide their own views.</a:t>
            </a:r>
          </a:p>
          <a:p>
            <a:pPr lvl="1"/>
            <a:r>
              <a:rPr lang="en-US" dirty="0"/>
              <a:t>Such views are those of the presenter and not necessarily those of the National Economic Education Delegation (NEED).</a:t>
            </a:r>
          </a:p>
        </p:txBody>
      </p:sp>
      <p:sp>
        <p:nvSpPr>
          <p:cNvPr id="4" name="Slide Number Placeholder 3">
            <a:extLst>
              <a:ext uri="{FF2B5EF4-FFF2-40B4-BE49-F238E27FC236}">
                <a16:creationId xmlns:a16="http://schemas.microsoft.com/office/drawing/2014/main" id="{2965FD2B-E0DC-B44E-B85B-3363DE712D2A}"/>
              </a:ext>
            </a:extLst>
          </p:cNvPr>
          <p:cNvSpPr>
            <a:spLocks noGrp="1"/>
          </p:cNvSpPr>
          <p:nvPr>
            <p:ph type="sldNum" sz="quarter" idx="12"/>
          </p:nvPr>
        </p:nvSpPr>
        <p:spPr/>
        <p:txBody>
          <a:bodyPr/>
          <a:lstStyle/>
          <a:p>
            <a:fld id="{D9F085D5-EC86-4F6A-B501-C1359CB39116}" type="slidenum">
              <a:rPr lang="en-GB" smtClean="0"/>
              <a:t>6</a:t>
            </a:fld>
            <a:endParaRPr lang="en-GB"/>
          </a:p>
        </p:txBody>
      </p:sp>
    </p:spTree>
    <p:extLst>
      <p:ext uri="{BB962C8B-B14F-4D97-AF65-F5344CB8AC3E}">
        <p14:creationId xmlns:p14="http://schemas.microsoft.com/office/powerpoint/2010/main" val="325370822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2780" y="0"/>
            <a:ext cx="10515600" cy="1325563"/>
          </a:xfrm>
        </p:spPr>
        <p:txBody>
          <a:bodyPr>
            <a:normAutofit/>
          </a:bodyPr>
          <a:lstStyle/>
          <a:p>
            <a:r>
              <a:rPr lang="en-US" dirty="0">
                <a:solidFill>
                  <a:schemeClr val="bg1"/>
                </a:solidFill>
              </a:rPr>
              <a:t>Wh</a:t>
            </a:r>
            <a:r>
              <a:rPr lang="en-US" dirty="0"/>
              <a:t>at Changes Will This Bring?</a:t>
            </a:r>
          </a:p>
        </p:txBody>
      </p:sp>
      <p:sp>
        <p:nvSpPr>
          <p:cNvPr id="3" name="Content Placeholder 2"/>
          <p:cNvSpPr>
            <a:spLocks noGrp="1"/>
          </p:cNvSpPr>
          <p:nvPr>
            <p:ph sz="half" idx="1"/>
          </p:nvPr>
        </p:nvSpPr>
        <p:spPr>
          <a:xfrm>
            <a:off x="838200" y="1665980"/>
            <a:ext cx="5181600" cy="3050399"/>
          </a:xfrm>
        </p:spPr>
        <p:txBody>
          <a:bodyPr/>
          <a:lstStyle/>
          <a:p>
            <a:r>
              <a:rPr lang="en-US" dirty="0"/>
              <a:t>Disposable income</a:t>
            </a:r>
          </a:p>
          <a:p>
            <a:r>
              <a:rPr lang="en-US" dirty="0"/>
              <a:t>Government finances</a:t>
            </a:r>
          </a:p>
          <a:p>
            <a:r>
              <a:rPr lang="en-US" dirty="0"/>
              <a:t>Transportation demand</a:t>
            </a:r>
          </a:p>
          <a:p>
            <a:r>
              <a:rPr lang="en-US" dirty="0"/>
              <a:t>Infrastructure</a:t>
            </a:r>
          </a:p>
        </p:txBody>
      </p:sp>
      <p:sp>
        <p:nvSpPr>
          <p:cNvPr id="4" name="Content Placeholder 3"/>
          <p:cNvSpPr>
            <a:spLocks noGrp="1"/>
          </p:cNvSpPr>
          <p:nvPr>
            <p:ph sz="half" idx="2"/>
          </p:nvPr>
        </p:nvSpPr>
        <p:spPr>
          <a:xfrm>
            <a:off x="6172200" y="1665980"/>
            <a:ext cx="5181600" cy="3050399"/>
          </a:xfrm>
        </p:spPr>
        <p:txBody>
          <a:bodyPr/>
          <a:lstStyle/>
          <a:p>
            <a:r>
              <a:rPr lang="en-US" dirty="0"/>
              <a:t>Housing </a:t>
            </a:r>
          </a:p>
          <a:p>
            <a:r>
              <a:rPr lang="en-US" dirty="0"/>
              <a:t>Public transportation</a:t>
            </a:r>
          </a:p>
          <a:p>
            <a:r>
              <a:rPr lang="en-US" dirty="0"/>
              <a:t>Employment</a:t>
            </a:r>
          </a:p>
          <a:p>
            <a:r>
              <a:rPr lang="en-US" dirty="0"/>
              <a:t>Parking</a:t>
            </a:r>
          </a:p>
        </p:txBody>
      </p:sp>
      <p:sp>
        <p:nvSpPr>
          <p:cNvPr id="8" name="Rectangle: Rounded Corners 7">
            <a:extLst>
              <a:ext uri="{FF2B5EF4-FFF2-40B4-BE49-F238E27FC236}">
                <a16:creationId xmlns:a16="http://schemas.microsoft.com/office/drawing/2014/main" id="{25619D25-282E-4C36-8956-631DCC03FE69}"/>
              </a:ext>
            </a:extLst>
          </p:cNvPr>
          <p:cNvSpPr/>
          <p:nvPr/>
        </p:nvSpPr>
        <p:spPr>
          <a:xfrm>
            <a:off x="979714" y="4972286"/>
            <a:ext cx="10482941" cy="919401"/>
          </a:xfrm>
          <a:prstGeom prst="roundRect">
            <a:avLst/>
          </a:prstGeom>
          <a:solidFill>
            <a:schemeClr val="accent2"/>
          </a:solidFill>
        </p:spPr>
        <p:txBody>
          <a:bodyPr wrap="square">
            <a:spAutoFit/>
          </a:bodyPr>
          <a:lstStyle/>
          <a:p>
            <a:pPr algn="ctr"/>
            <a:r>
              <a:rPr lang="en-US" sz="2400" dirty="0">
                <a:solidFill>
                  <a:schemeClr val="bg1"/>
                </a:solidFill>
                <a:latin typeface="Roboto Condensed" panose="02000000000000000000" pitchFamily="2" charset="0"/>
                <a:ea typeface="Roboto Condensed" panose="02000000000000000000" pitchFamily="2" charset="0"/>
              </a:rPr>
              <a:t>Potentially dramatic improvements in infrastructure planning and maintenance - Data sharing and integration</a:t>
            </a:r>
          </a:p>
        </p:txBody>
      </p:sp>
    </p:spTree>
    <p:extLst>
      <p:ext uri="{BB962C8B-B14F-4D97-AF65-F5344CB8AC3E}">
        <p14:creationId xmlns:p14="http://schemas.microsoft.com/office/powerpoint/2010/main" val="172913070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5910" y="0"/>
            <a:ext cx="10515600" cy="1325563"/>
          </a:xfrm>
        </p:spPr>
        <p:txBody>
          <a:bodyPr/>
          <a:lstStyle/>
          <a:p>
            <a:r>
              <a:rPr lang="en-US" dirty="0">
                <a:solidFill>
                  <a:schemeClr val="bg1"/>
                </a:solidFill>
              </a:rPr>
              <a:t>Dis</a:t>
            </a:r>
            <a:r>
              <a:rPr lang="en-US" dirty="0"/>
              <a:t>posable Income</a:t>
            </a:r>
          </a:p>
        </p:txBody>
      </p:sp>
      <p:sp>
        <p:nvSpPr>
          <p:cNvPr id="3" name="Content Placeholder 2"/>
          <p:cNvSpPr>
            <a:spLocks noGrp="1"/>
          </p:cNvSpPr>
          <p:nvPr>
            <p:ph idx="1"/>
          </p:nvPr>
        </p:nvSpPr>
        <p:spPr>
          <a:xfrm>
            <a:off x="5124450" y="1570730"/>
            <a:ext cx="6229350" cy="4351338"/>
          </a:xfrm>
        </p:spPr>
        <p:txBody>
          <a:bodyPr/>
          <a:lstStyle/>
          <a:p>
            <a:r>
              <a:rPr lang="en-US" dirty="0"/>
              <a:t>Costs $12,297 to own a car</a:t>
            </a:r>
          </a:p>
          <a:p>
            <a:r>
              <a:rPr lang="en-US" dirty="0"/>
              <a:t>Will cost $3,000 to use </a:t>
            </a:r>
            <a:r>
              <a:rPr lang="en-US" dirty="0" err="1"/>
              <a:t>TaaS</a:t>
            </a:r>
            <a:endParaRPr lang="en-US" dirty="0"/>
          </a:p>
          <a:p>
            <a:r>
              <a:rPr lang="en-US" dirty="0"/>
              <a:t>Net increase in disposable income </a:t>
            </a:r>
            <a:br>
              <a:rPr lang="en-US" dirty="0"/>
            </a:br>
            <a:r>
              <a:rPr lang="en-US" dirty="0"/>
              <a:t>of &gt; $7,000</a:t>
            </a:r>
          </a:p>
          <a:p>
            <a:r>
              <a:rPr lang="en-US" dirty="0"/>
              <a:t>Spread across all households: </a:t>
            </a:r>
            <a:br>
              <a:rPr lang="en-US" dirty="0"/>
            </a:br>
            <a:r>
              <a:rPr lang="en-US" dirty="0"/>
              <a:t>more than $1 trillion in new spending in the economy</a:t>
            </a:r>
          </a:p>
          <a:p>
            <a:r>
              <a:rPr lang="en-US" dirty="0"/>
              <a:t>Major boost to economic activity</a:t>
            </a:r>
          </a:p>
          <a:p>
            <a:pPr lvl="1"/>
            <a:r>
              <a:rPr lang="en-US" b="1" dirty="0"/>
              <a:t>CREATING JOBS!</a:t>
            </a:r>
          </a:p>
        </p:txBody>
      </p:sp>
      <p:pic>
        <p:nvPicPr>
          <p:cNvPr id="7" name="Picture 6">
            <a:extLst>
              <a:ext uri="{FF2B5EF4-FFF2-40B4-BE49-F238E27FC236}">
                <a16:creationId xmlns:a16="http://schemas.microsoft.com/office/drawing/2014/main" id="{BDC71B54-4208-4694-8F54-5F7B79FB576D}"/>
              </a:ext>
            </a:extLst>
          </p:cNvPr>
          <p:cNvPicPr>
            <a:picLocks noChangeAspect="1"/>
          </p:cNvPicPr>
          <p:nvPr/>
        </p:nvPicPr>
        <p:blipFill>
          <a:blip r:embed="rId3"/>
          <a:stretch>
            <a:fillRect/>
          </a:stretch>
        </p:blipFill>
        <p:spPr>
          <a:xfrm>
            <a:off x="552450" y="1790700"/>
            <a:ext cx="4257675" cy="28384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id="{B3E8FEF9-9FDA-4F98-B685-BD4165081AA9}"/>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a:off x="13087350" y="1828800"/>
            <a:ext cx="45720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64317054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1330" y="0"/>
            <a:ext cx="10515600" cy="1325563"/>
          </a:xfrm>
        </p:spPr>
        <p:txBody>
          <a:bodyPr/>
          <a:lstStyle/>
          <a:p>
            <a:r>
              <a:rPr lang="en-US" dirty="0">
                <a:solidFill>
                  <a:schemeClr val="bg1"/>
                </a:solidFill>
              </a:rPr>
              <a:t>Go</a:t>
            </a:r>
            <a:r>
              <a:rPr lang="en-US" dirty="0"/>
              <a:t>vernment Finances</a:t>
            </a:r>
          </a:p>
        </p:txBody>
      </p:sp>
      <p:sp>
        <p:nvSpPr>
          <p:cNvPr id="3" name="Content Placeholder 2"/>
          <p:cNvSpPr>
            <a:spLocks noGrp="1"/>
          </p:cNvSpPr>
          <p:nvPr>
            <p:ph idx="1"/>
          </p:nvPr>
        </p:nvSpPr>
        <p:spPr>
          <a:xfrm>
            <a:off x="4626770" y="1325563"/>
            <a:ext cx="6917530" cy="4596505"/>
          </a:xfrm>
        </p:spPr>
        <p:txBody>
          <a:bodyPr>
            <a:normAutofit/>
          </a:bodyPr>
          <a:lstStyle/>
          <a:p>
            <a:r>
              <a:rPr lang="en-US" dirty="0"/>
              <a:t>Government finances thrown for a loop:</a:t>
            </a:r>
          </a:p>
          <a:p>
            <a:pPr lvl="1"/>
            <a:r>
              <a:rPr lang="en-US" dirty="0"/>
              <a:t>Revenues up and down:</a:t>
            </a:r>
          </a:p>
          <a:p>
            <a:pPr lvl="2"/>
            <a:r>
              <a:rPr lang="en-US" sz="2200" dirty="0"/>
              <a:t>Parking revenue, tickets, traffic violation revenues</a:t>
            </a:r>
          </a:p>
          <a:p>
            <a:pPr lvl="2"/>
            <a:r>
              <a:rPr lang="en-US" sz="2200" dirty="0"/>
              <a:t>More commercial, retail and residential space</a:t>
            </a:r>
          </a:p>
          <a:p>
            <a:pPr marL="914400" lvl="2" indent="0">
              <a:buNone/>
            </a:pPr>
            <a:endParaRPr lang="en-US" sz="2200" dirty="0"/>
          </a:p>
          <a:p>
            <a:pPr lvl="1"/>
            <a:r>
              <a:rPr lang="en-US" dirty="0"/>
              <a:t>Less spending on road development</a:t>
            </a:r>
          </a:p>
          <a:p>
            <a:pPr marL="457200" lvl="1" indent="0">
              <a:buNone/>
            </a:pPr>
            <a:endParaRPr lang="en-US" dirty="0"/>
          </a:p>
          <a:p>
            <a:pPr lvl="1"/>
            <a:r>
              <a:rPr lang="en-US" dirty="0"/>
              <a:t>More (maybe less) spent on road maintenance</a:t>
            </a:r>
          </a:p>
          <a:p>
            <a:pPr lvl="2"/>
            <a:r>
              <a:rPr lang="en-US" sz="2200" dirty="0"/>
              <a:t>Fewer road miles</a:t>
            </a:r>
          </a:p>
          <a:p>
            <a:pPr lvl="2"/>
            <a:r>
              <a:rPr lang="en-US" sz="2200" dirty="0"/>
              <a:t>but perhaps more VMT</a:t>
            </a:r>
          </a:p>
        </p:txBody>
      </p:sp>
      <p:pic>
        <p:nvPicPr>
          <p:cNvPr id="7" name="Picture 6">
            <a:extLst>
              <a:ext uri="{FF2B5EF4-FFF2-40B4-BE49-F238E27FC236}">
                <a16:creationId xmlns:a16="http://schemas.microsoft.com/office/drawing/2014/main" id="{F02F5D39-2492-47F9-B11E-20F0BC453390}"/>
              </a:ext>
            </a:extLst>
          </p:cNvPr>
          <p:cNvPicPr>
            <a:picLocks noChangeAspect="1"/>
          </p:cNvPicPr>
          <p:nvPr/>
        </p:nvPicPr>
        <p:blipFill>
          <a:blip r:embed="rId2"/>
          <a:stretch>
            <a:fillRect/>
          </a:stretch>
        </p:blipFill>
        <p:spPr>
          <a:xfrm>
            <a:off x="838200" y="2038349"/>
            <a:ext cx="3788570" cy="25257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12847193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9144" y="0"/>
            <a:ext cx="10515600" cy="1325563"/>
          </a:xfrm>
        </p:spPr>
        <p:txBody>
          <a:bodyPr/>
          <a:lstStyle/>
          <a:p>
            <a:r>
              <a:rPr lang="en-US" dirty="0">
                <a:solidFill>
                  <a:schemeClr val="bg1"/>
                </a:solidFill>
              </a:rPr>
              <a:t>Tra</a:t>
            </a:r>
            <a:r>
              <a:rPr lang="en-US" dirty="0"/>
              <a:t>nsportation Demand</a:t>
            </a:r>
          </a:p>
        </p:txBody>
      </p:sp>
      <p:sp>
        <p:nvSpPr>
          <p:cNvPr id="3" name="Content Placeholder 2"/>
          <p:cNvSpPr>
            <a:spLocks noGrp="1"/>
          </p:cNvSpPr>
          <p:nvPr>
            <p:ph idx="1"/>
          </p:nvPr>
        </p:nvSpPr>
        <p:spPr>
          <a:xfrm>
            <a:off x="838200" y="1570730"/>
            <a:ext cx="6534150" cy="4351338"/>
          </a:xfrm>
        </p:spPr>
        <p:txBody>
          <a:bodyPr>
            <a:normAutofit lnSpcReduction="10000"/>
          </a:bodyPr>
          <a:lstStyle/>
          <a:p>
            <a:r>
              <a:rPr lang="en-US" dirty="0"/>
              <a:t>Demand for transportation will likely increase significantly: </a:t>
            </a:r>
            <a:br>
              <a:rPr lang="en-US" dirty="0"/>
            </a:br>
            <a:r>
              <a:rPr lang="en-US" dirty="0"/>
              <a:t>price falls, demand rises</a:t>
            </a:r>
          </a:p>
          <a:p>
            <a:pPr lvl="1"/>
            <a:r>
              <a:rPr lang="en-US" dirty="0"/>
              <a:t>Commutes may increase in distance, but </a:t>
            </a:r>
            <a:br>
              <a:rPr lang="en-US" dirty="0"/>
            </a:br>
            <a:r>
              <a:rPr lang="en-US" dirty="0"/>
              <a:t>not necessarily in duration</a:t>
            </a:r>
          </a:p>
          <a:p>
            <a:pPr lvl="1"/>
            <a:r>
              <a:rPr lang="en-US" dirty="0"/>
              <a:t>Zero passenger trips will arise</a:t>
            </a:r>
          </a:p>
          <a:p>
            <a:pPr lvl="2"/>
            <a:r>
              <a:rPr lang="en-US" dirty="0"/>
              <a:t>Deliveries</a:t>
            </a:r>
          </a:p>
          <a:p>
            <a:r>
              <a:rPr lang="en-US" dirty="0"/>
              <a:t>At the same time, demand for roadway lane-miles will likely decrease</a:t>
            </a:r>
          </a:p>
          <a:p>
            <a:pPr lvl="1"/>
            <a:r>
              <a:rPr lang="en-US" dirty="0"/>
              <a:t>AVs make significantly more efficient use of space</a:t>
            </a:r>
          </a:p>
          <a:p>
            <a:pPr lvl="1"/>
            <a:r>
              <a:rPr lang="en-US" dirty="0"/>
              <a:t>Front to back and side to side</a:t>
            </a:r>
          </a:p>
        </p:txBody>
      </p:sp>
      <p:pic>
        <p:nvPicPr>
          <p:cNvPr id="5" name="Picture 4">
            <a:extLst>
              <a:ext uri="{FF2B5EF4-FFF2-40B4-BE49-F238E27FC236}">
                <a16:creationId xmlns:a16="http://schemas.microsoft.com/office/drawing/2014/main" id="{7F19FC4D-E27C-47D1-A900-D48B48356A5D}"/>
              </a:ext>
            </a:extLst>
          </p:cNvPr>
          <p:cNvPicPr>
            <a:picLocks noChangeAspect="1"/>
          </p:cNvPicPr>
          <p:nvPr/>
        </p:nvPicPr>
        <p:blipFill>
          <a:blip r:embed="rId2"/>
          <a:stretch>
            <a:fillRect/>
          </a:stretch>
        </p:blipFill>
        <p:spPr>
          <a:xfrm>
            <a:off x="13125450" y="1875530"/>
            <a:ext cx="45720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CFC9478C-0C39-4ACA-A3EA-44646AFAFF9C}"/>
              </a:ext>
            </a:extLst>
          </p:cNvPr>
          <p:cNvPicPr>
            <a:picLocks noChangeAspect="1"/>
          </p:cNvPicPr>
          <p:nvPr/>
        </p:nvPicPr>
        <p:blipFill>
          <a:blip r:embed="rId3"/>
          <a:stretch>
            <a:fillRect/>
          </a:stretch>
        </p:blipFill>
        <p:spPr>
          <a:xfrm>
            <a:off x="7137644" y="1875530"/>
            <a:ext cx="4216155" cy="28107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09052282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2780" y="0"/>
            <a:ext cx="10515600" cy="1325563"/>
          </a:xfrm>
        </p:spPr>
        <p:txBody>
          <a:bodyPr/>
          <a:lstStyle/>
          <a:p>
            <a:r>
              <a:rPr lang="en-US" dirty="0">
                <a:solidFill>
                  <a:schemeClr val="bg1"/>
                </a:solidFill>
              </a:rPr>
              <a:t>Infr</a:t>
            </a:r>
            <a:r>
              <a:rPr lang="en-US" dirty="0"/>
              <a:t>astructure</a:t>
            </a:r>
          </a:p>
        </p:txBody>
      </p:sp>
      <p:sp>
        <p:nvSpPr>
          <p:cNvPr id="3" name="Content Placeholder 2"/>
          <p:cNvSpPr>
            <a:spLocks noGrp="1"/>
          </p:cNvSpPr>
          <p:nvPr>
            <p:ph idx="1"/>
          </p:nvPr>
        </p:nvSpPr>
        <p:spPr>
          <a:xfrm>
            <a:off x="838200" y="1391343"/>
            <a:ext cx="4516517" cy="4712574"/>
          </a:xfrm>
        </p:spPr>
        <p:txBody>
          <a:bodyPr>
            <a:normAutofit/>
          </a:bodyPr>
          <a:lstStyle/>
          <a:p>
            <a:r>
              <a:rPr lang="en-US" dirty="0"/>
              <a:t>Focus of transportation infrastructure:</a:t>
            </a:r>
          </a:p>
          <a:p>
            <a:pPr lvl="1"/>
            <a:r>
              <a:rPr lang="en-US" dirty="0"/>
              <a:t>Currently on expansion</a:t>
            </a:r>
          </a:p>
          <a:p>
            <a:pPr lvl="1"/>
            <a:r>
              <a:rPr lang="en-US" dirty="0"/>
              <a:t>Will turn toward:</a:t>
            </a:r>
          </a:p>
          <a:p>
            <a:pPr lvl="2"/>
            <a:r>
              <a:rPr lang="en-US" sz="2200" dirty="0"/>
              <a:t>Maintenance</a:t>
            </a:r>
          </a:p>
          <a:p>
            <a:pPr lvl="3"/>
            <a:r>
              <a:rPr lang="en-US" dirty="0"/>
              <a:t>Signage and striping has to be robust</a:t>
            </a:r>
          </a:p>
          <a:p>
            <a:pPr lvl="3"/>
            <a:r>
              <a:rPr lang="en-US" dirty="0" err="1"/>
              <a:t>TaaS</a:t>
            </a:r>
            <a:r>
              <a:rPr lang="en-US" dirty="0"/>
              <a:t> providers push for fewer potholes?</a:t>
            </a:r>
          </a:p>
          <a:p>
            <a:pPr lvl="2"/>
            <a:r>
              <a:rPr lang="en-US" sz="2200" dirty="0"/>
              <a:t>Adding technology</a:t>
            </a:r>
          </a:p>
          <a:p>
            <a:pPr lvl="3"/>
            <a:r>
              <a:rPr lang="en-US" dirty="0"/>
              <a:t>Stop lights will be digital as well as visual</a:t>
            </a:r>
          </a:p>
          <a:p>
            <a:pPr lvl="1"/>
            <a:r>
              <a:rPr lang="en-US" dirty="0"/>
              <a:t>Some will disappear: Signs!</a:t>
            </a:r>
          </a:p>
          <a:p>
            <a:pPr lvl="1"/>
            <a:endParaRPr lang="en-US" dirty="0"/>
          </a:p>
        </p:txBody>
      </p:sp>
      <p:pic>
        <p:nvPicPr>
          <p:cNvPr id="5" name="Picture 4">
            <a:extLst>
              <a:ext uri="{FF2B5EF4-FFF2-40B4-BE49-F238E27FC236}">
                <a16:creationId xmlns:a16="http://schemas.microsoft.com/office/drawing/2014/main" id="{B7318A86-8DFB-4D8A-ACB2-3D0FE9EED870}"/>
              </a:ext>
            </a:extLst>
          </p:cNvPr>
          <p:cNvPicPr>
            <a:picLocks noChangeAspect="1"/>
          </p:cNvPicPr>
          <p:nvPr/>
        </p:nvPicPr>
        <p:blipFill>
          <a:blip r:embed="rId2"/>
          <a:stretch>
            <a:fillRect/>
          </a:stretch>
        </p:blipFill>
        <p:spPr>
          <a:xfrm>
            <a:off x="5354717" y="1671537"/>
            <a:ext cx="5999083" cy="33718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54573058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F23E79-62EF-4C6C-B93C-1B5ACB0F34F1}"/>
              </a:ext>
            </a:extLst>
          </p:cNvPr>
          <p:cNvPicPr>
            <a:picLocks noChangeAspect="1"/>
          </p:cNvPicPr>
          <p:nvPr/>
        </p:nvPicPr>
        <p:blipFill>
          <a:blip r:embed="rId2"/>
          <a:stretch>
            <a:fillRect/>
          </a:stretch>
        </p:blipFill>
        <p:spPr>
          <a:xfrm>
            <a:off x="3390900" y="1173162"/>
            <a:ext cx="7626350" cy="25385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18F18928-A52C-47D8-9829-3489096CEBCD}"/>
              </a:ext>
            </a:extLst>
          </p:cNvPr>
          <p:cNvPicPr>
            <a:picLocks noChangeAspect="1"/>
          </p:cNvPicPr>
          <p:nvPr/>
        </p:nvPicPr>
        <p:blipFill>
          <a:blip r:embed="rId3"/>
          <a:stretch>
            <a:fillRect/>
          </a:stretch>
        </p:blipFill>
        <p:spPr>
          <a:xfrm>
            <a:off x="544652" y="1173162"/>
            <a:ext cx="2630348" cy="39703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title"/>
          </p:nvPr>
        </p:nvSpPr>
        <p:spPr>
          <a:xfrm>
            <a:off x="934978" y="0"/>
            <a:ext cx="10515600" cy="1325563"/>
          </a:xfrm>
        </p:spPr>
        <p:txBody>
          <a:bodyPr/>
          <a:lstStyle/>
          <a:p>
            <a:r>
              <a:rPr lang="en-US" dirty="0">
                <a:solidFill>
                  <a:schemeClr val="bg1"/>
                </a:solidFill>
              </a:rPr>
              <a:t>Ho</a:t>
            </a:r>
            <a:r>
              <a:rPr lang="en-US" dirty="0"/>
              <a:t>using</a:t>
            </a:r>
          </a:p>
        </p:txBody>
      </p:sp>
      <p:sp>
        <p:nvSpPr>
          <p:cNvPr id="3" name="Content Placeholder 2"/>
          <p:cNvSpPr>
            <a:spLocks noGrp="1"/>
          </p:cNvSpPr>
          <p:nvPr>
            <p:ph idx="1"/>
          </p:nvPr>
        </p:nvSpPr>
        <p:spPr>
          <a:xfrm>
            <a:off x="3390900" y="4324350"/>
            <a:ext cx="7886700" cy="1864418"/>
          </a:xfrm>
        </p:spPr>
        <p:txBody>
          <a:bodyPr>
            <a:normAutofit fontScale="85000" lnSpcReduction="20000"/>
          </a:bodyPr>
          <a:lstStyle/>
          <a:p>
            <a:r>
              <a:rPr lang="en-US" dirty="0"/>
              <a:t>Housing is suddenly easier to build</a:t>
            </a:r>
          </a:p>
          <a:p>
            <a:pPr lvl="1"/>
            <a:r>
              <a:rPr lang="en-US" dirty="0"/>
              <a:t>Issue of traffic congestion is significantly reduced.</a:t>
            </a:r>
          </a:p>
          <a:p>
            <a:pPr lvl="1"/>
            <a:r>
              <a:rPr lang="en-US" dirty="0"/>
              <a:t>Space for new housing is available where parking lots used to be.</a:t>
            </a:r>
          </a:p>
          <a:p>
            <a:pPr lvl="1"/>
            <a:endParaRPr lang="en-US" dirty="0"/>
          </a:p>
          <a:p>
            <a:r>
              <a:rPr lang="en-US" dirty="0"/>
              <a:t>Existing houses can now accommodate more people: </a:t>
            </a:r>
            <a:br>
              <a:rPr lang="en-US" dirty="0"/>
            </a:br>
            <a:r>
              <a:rPr lang="en-US" dirty="0"/>
              <a:t>garage to bedroom conversions.</a:t>
            </a:r>
          </a:p>
        </p:txBody>
      </p:sp>
    </p:spTree>
    <p:extLst>
      <p:ext uri="{BB962C8B-B14F-4D97-AF65-F5344CB8AC3E}">
        <p14:creationId xmlns:p14="http://schemas.microsoft.com/office/powerpoint/2010/main" val="406157257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9016" y="0"/>
            <a:ext cx="10515600" cy="1325563"/>
          </a:xfrm>
        </p:spPr>
        <p:txBody>
          <a:bodyPr/>
          <a:lstStyle/>
          <a:p>
            <a:r>
              <a:rPr lang="en-US" dirty="0">
                <a:solidFill>
                  <a:schemeClr val="bg1"/>
                </a:solidFill>
              </a:rPr>
              <a:t>Pub</a:t>
            </a:r>
            <a:r>
              <a:rPr lang="en-US" dirty="0"/>
              <a:t>lic Transportation</a:t>
            </a:r>
          </a:p>
        </p:txBody>
      </p:sp>
      <p:sp>
        <p:nvSpPr>
          <p:cNvPr id="3" name="Content Placeholder 2"/>
          <p:cNvSpPr>
            <a:spLocks noGrp="1"/>
          </p:cNvSpPr>
          <p:nvPr>
            <p:ph idx="1"/>
          </p:nvPr>
        </p:nvSpPr>
        <p:spPr>
          <a:xfrm>
            <a:off x="5048250" y="1570730"/>
            <a:ext cx="6305550" cy="4351338"/>
          </a:xfrm>
        </p:spPr>
        <p:txBody>
          <a:bodyPr/>
          <a:lstStyle/>
          <a:p>
            <a:r>
              <a:rPr lang="en-US" dirty="0"/>
              <a:t>Ambiguous implications for public transportation</a:t>
            </a:r>
          </a:p>
          <a:p>
            <a:r>
              <a:rPr lang="en-US" dirty="0"/>
              <a:t>Demand may:</a:t>
            </a:r>
          </a:p>
          <a:p>
            <a:pPr lvl="1"/>
            <a:r>
              <a:rPr lang="en-US" dirty="0"/>
              <a:t>Shrink because of low cost of </a:t>
            </a:r>
            <a:r>
              <a:rPr lang="en-US" dirty="0" err="1"/>
              <a:t>TaaS</a:t>
            </a:r>
            <a:endParaRPr lang="en-US" dirty="0"/>
          </a:p>
          <a:p>
            <a:pPr lvl="1"/>
            <a:r>
              <a:rPr lang="en-US" dirty="0"/>
              <a:t>Grow because last mile problem is solved</a:t>
            </a:r>
          </a:p>
          <a:p>
            <a:r>
              <a:rPr lang="en-US" dirty="0"/>
              <a:t>Extensions may be added through contract with </a:t>
            </a:r>
            <a:r>
              <a:rPr lang="en-US" dirty="0" err="1"/>
              <a:t>TaaS</a:t>
            </a:r>
            <a:r>
              <a:rPr lang="en-US" dirty="0"/>
              <a:t> company</a:t>
            </a:r>
          </a:p>
          <a:p>
            <a:pPr lvl="1"/>
            <a:endParaRPr lang="en-US" dirty="0"/>
          </a:p>
        </p:txBody>
      </p:sp>
      <p:pic>
        <p:nvPicPr>
          <p:cNvPr id="4" name="Picture 3">
            <a:extLst>
              <a:ext uri="{FF2B5EF4-FFF2-40B4-BE49-F238E27FC236}">
                <a16:creationId xmlns:a16="http://schemas.microsoft.com/office/drawing/2014/main" id="{3E4DE7A5-58A7-4EA3-8F74-130A3D23AD92}"/>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838200" y="2000249"/>
            <a:ext cx="3988391" cy="28215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73949197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3480" y="0"/>
            <a:ext cx="10515600" cy="1325563"/>
          </a:xfrm>
        </p:spPr>
        <p:txBody>
          <a:bodyPr/>
          <a:lstStyle/>
          <a:p>
            <a:r>
              <a:rPr lang="en-US" dirty="0"/>
              <a:t> </a:t>
            </a:r>
            <a:r>
              <a:rPr lang="en-US" dirty="0">
                <a:solidFill>
                  <a:schemeClr val="bg1"/>
                </a:solidFill>
              </a:rPr>
              <a:t>Cau</a:t>
            </a:r>
            <a:r>
              <a:rPr lang="en-US" dirty="0"/>
              <a:t>tionary Tale From Long Ago</a:t>
            </a:r>
          </a:p>
        </p:txBody>
      </p:sp>
      <p:sp>
        <p:nvSpPr>
          <p:cNvPr id="3" name="Content Placeholder 2"/>
          <p:cNvSpPr>
            <a:spLocks noGrp="1"/>
          </p:cNvSpPr>
          <p:nvPr>
            <p:ph idx="1"/>
          </p:nvPr>
        </p:nvSpPr>
        <p:spPr>
          <a:xfrm>
            <a:off x="838200" y="1570730"/>
            <a:ext cx="10515600" cy="842270"/>
          </a:xfrm>
        </p:spPr>
        <p:txBody>
          <a:bodyPr/>
          <a:lstStyle/>
          <a:p>
            <a:r>
              <a:rPr lang="en-US" dirty="0"/>
              <a:t>Automobiles impact on rail:</a:t>
            </a:r>
          </a:p>
        </p:txBody>
      </p:sp>
      <p:sp>
        <p:nvSpPr>
          <p:cNvPr id="4" name="Slide Number Placeholder 3"/>
          <p:cNvSpPr>
            <a:spLocks noGrp="1"/>
          </p:cNvSpPr>
          <p:nvPr>
            <p:ph type="sldNum" sz="quarter" idx="12"/>
          </p:nvPr>
        </p:nvSpPr>
        <p:spPr/>
        <p:txBody>
          <a:bodyPr/>
          <a:lstStyle/>
          <a:p>
            <a:fld id="{D9F085D5-EC86-4F6A-B501-C1359CB39116}" type="slidenum">
              <a:rPr lang="en-GB" smtClean="0"/>
              <a:t>67</a:t>
            </a:fld>
            <a:endParaRPr lang="en-GB"/>
          </a:p>
        </p:txBody>
      </p:sp>
      <p:sp>
        <p:nvSpPr>
          <p:cNvPr id="5" name="TextBox 4"/>
          <p:cNvSpPr txBox="1"/>
          <p:nvPr/>
        </p:nvSpPr>
        <p:spPr>
          <a:xfrm>
            <a:off x="1137847" y="2291818"/>
            <a:ext cx="7428470" cy="2862322"/>
          </a:xfrm>
          <a:prstGeom prst="rect">
            <a:avLst/>
          </a:prstGeom>
          <a:noFill/>
        </p:spPr>
        <p:txBody>
          <a:bodyPr wrap="square" rtlCol="0">
            <a:spAutoFit/>
          </a:bodyPr>
          <a:lstStyle/>
          <a:p>
            <a:r>
              <a:rPr lang="en-US" sz="3600" dirty="0"/>
              <a:t>“The increasing dominance of cars was also felt by railway companies, which by June 1894 had to start making </a:t>
            </a:r>
            <a:r>
              <a:rPr lang="en-US" sz="3600" b="1" dirty="0"/>
              <a:t>pricing concessions </a:t>
            </a:r>
            <a:r>
              <a:rPr lang="en-US" sz="3600" dirty="0"/>
              <a:t>for transporting goods, even including free transport.”</a:t>
            </a:r>
          </a:p>
        </p:txBody>
      </p:sp>
      <p:sp>
        <p:nvSpPr>
          <p:cNvPr id="6" name="TextBox 5"/>
          <p:cNvSpPr txBox="1"/>
          <p:nvPr/>
        </p:nvSpPr>
        <p:spPr>
          <a:xfrm>
            <a:off x="4036537" y="5410840"/>
            <a:ext cx="4737194" cy="369332"/>
          </a:xfrm>
          <a:prstGeom prst="rect">
            <a:avLst/>
          </a:prstGeom>
          <a:noFill/>
        </p:spPr>
        <p:txBody>
          <a:bodyPr wrap="none" rtlCol="0">
            <a:spAutoFit/>
          </a:bodyPr>
          <a:lstStyle/>
          <a:p>
            <a:r>
              <a:rPr lang="en-US" dirty="0"/>
              <a:t>- Samuel I. Schwartz, No One at the Wheel, 2018</a:t>
            </a:r>
          </a:p>
        </p:txBody>
      </p:sp>
      <p:pic>
        <p:nvPicPr>
          <p:cNvPr id="7" name="Picture 6">
            <a:extLst>
              <a:ext uri="{FF2B5EF4-FFF2-40B4-BE49-F238E27FC236}">
                <a16:creationId xmlns:a16="http://schemas.microsoft.com/office/drawing/2014/main" id="{46F8D68E-8383-A640-A169-9EA3355BBE56}"/>
              </a:ext>
            </a:extLst>
          </p:cNvPr>
          <p:cNvPicPr>
            <a:picLocks noChangeAspect="1"/>
          </p:cNvPicPr>
          <p:nvPr/>
        </p:nvPicPr>
        <p:blipFill>
          <a:blip r:embed="rId3"/>
          <a:stretch>
            <a:fillRect/>
          </a:stretch>
        </p:blipFill>
        <p:spPr>
          <a:xfrm>
            <a:off x="8355106" y="2783873"/>
            <a:ext cx="3836894" cy="1955105"/>
          </a:xfrm>
          <a:prstGeom prst="rect">
            <a:avLst/>
          </a:prstGeom>
        </p:spPr>
      </p:pic>
      <p:pic>
        <p:nvPicPr>
          <p:cNvPr id="8" name="Picture 7">
            <a:extLst>
              <a:ext uri="{FF2B5EF4-FFF2-40B4-BE49-F238E27FC236}">
                <a16:creationId xmlns:a16="http://schemas.microsoft.com/office/drawing/2014/main" id="{1E5C8454-DA5B-634C-8806-402DB3787DA0}"/>
              </a:ext>
            </a:extLst>
          </p:cNvPr>
          <p:cNvPicPr>
            <a:picLocks noChangeAspect="1"/>
          </p:cNvPicPr>
          <p:nvPr/>
        </p:nvPicPr>
        <p:blipFill>
          <a:blip r:embed="rId4"/>
          <a:stretch>
            <a:fillRect/>
          </a:stretch>
        </p:blipFill>
        <p:spPr>
          <a:xfrm>
            <a:off x="3892776" y="7089589"/>
            <a:ext cx="3670300" cy="2209800"/>
          </a:xfrm>
          <a:prstGeom prst="rect">
            <a:avLst/>
          </a:prstGeom>
        </p:spPr>
      </p:pic>
      <p:pic>
        <p:nvPicPr>
          <p:cNvPr id="9" name="Picture 8">
            <a:extLst>
              <a:ext uri="{FF2B5EF4-FFF2-40B4-BE49-F238E27FC236}">
                <a16:creationId xmlns:a16="http://schemas.microsoft.com/office/drawing/2014/main" id="{7436D2C1-D28C-A14D-A8DF-70754AD895DC}"/>
              </a:ext>
            </a:extLst>
          </p:cNvPr>
          <p:cNvPicPr>
            <a:picLocks noChangeAspect="1"/>
          </p:cNvPicPr>
          <p:nvPr/>
        </p:nvPicPr>
        <p:blipFill>
          <a:blip r:embed="rId5"/>
          <a:stretch>
            <a:fillRect/>
          </a:stretch>
        </p:blipFill>
        <p:spPr>
          <a:xfrm>
            <a:off x="26373" y="7089589"/>
            <a:ext cx="3200400" cy="2540000"/>
          </a:xfrm>
          <a:prstGeom prst="rect">
            <a:avLst/>
          </a:prstGeom>
        </p:spPr>
      </p:pic>
      <p:pic>
        <p:nvPicPr>
          <p:cNvPr id="10" name="Picture 9">
            <a:extLst>
              <a:ext uri="{FF2B5EF4-FFF2-40B4-BE49-F238E27FC236}">
                <a16:creationId xmlns:a16="http://schemas.microsoft.com/office/drawing/2014/main" id="{01E4FF4B-31AF-FE4F-9334-846E2C53D12D}"/>
              </a:ext>
            </a:extLst>
          </p:cNvPr>
          <p:cNvPicPr>
            <a:picLocks noChangeAspect="1"/>
          </p:cNvPicPr>
          <p:nvPr/>
        </p:nvPicPr>
        <p:blipFill>
          <a:blip r:embed="rId6"/>
          <a:stretch>
            <a:fillRect/>
          </a:stretch>
        </p:blipFill>
        <p:spPr>
          <a:xfrm>
            <a:off x="8098118" y="7089589"/>
            <a:ext cx="3454400" cy="2349500"/>
          </a:xfrm>
          <a:prstGeom prst="rect">
            <a:avLst/>
          </a:prstGeom>
        </p:spPr>
      </p:pic>
    </p:spTree>
    <p:extLst>
      <p:ext uri="{BB962C8B-B14F-4D97-AF65-F5344CB8AC3E}">
        <p14:creationId xmlns:p14="http://schemas.microsoft.com/office/powerpoint/2010/main" val="427624625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6776" y="0"/>
            <a:ext cx="10515600" cy="1325563"/>
          </a:xfrm>
        </p:spPr>
        <p:txBody>
          <a:bodyPr/>
          <a:lstStyle/>
          <a:p>
            <a:r>
              <a:rPr lang="en-US" dirty="0">
                <a:solidFill>
                  <a:schemeClr val="bg1"/>
                </a:solidFill>
              </a:rPr>
              <a:t>Em</a:t>
            </a:r>
            <a:r>
              <a:rPr lang="en-US" dirty="0"/>
              <a:t>ployment</a:t>
            </a:r>
          </a:p>
        </p:txBody>
      </p:sp>
      <p:sp>
        <p:nvSpPr>
          <p:cNvPr id="3" name="Content Placeholder 2"/>
          <p:cNvSpPr>
            <a:spLocks noGrp="1"/>
          </p:cNvSpPr>
          <p:nvPr>
            <p:ph idx="1"/>
          </p:nvPr>
        </p:nvSpPr>
        <p:spPr>
          <a:xfrm>
            <a:off x="576942" y="1558855"/>
            <a:ext cx="6773884" cy="4351338"/>
          </a:xfrm>
        </p:spPr>
        <p:txBody>
          <a:bodyPr>
            <a:normAutofit/>
          </a:bodyPr>
          <a:lstStyle/>
          <a:p>
            <a:r>
              <a:rPr lang="en-US" dirty="0"/>
              <a:t>Massive job displacement/relocation (Millions!):</a:t>
            </a:r>
          </a:p>
          <a:p>
            <a:pPr lvl="1"/>
            <a:r>
              <a:rPr lang="en-US" dirty="0"/>
              <a:t>Drivers of all varieties: truck, taxi, delivery…</a:t>
            </a:r>
          </a:p>
          <a:p>
            <a:pPr lvl="1"/>
            <a:r>
              <a:rPr lang="en-US" dirty="0"/>
              <a:t>Car production jobs, car parts production jobs</a:t>
            </a:r>
          </a:p>
          <a:p>
            <a:pPr lvl="1"/>
            <a:r>
              <a:rPr lang="en-US" dirty="0"/>
              <a:t>Gas station, vehicle repair, and body shop</a:t>
            </a:r>
          </a:p>
          <a:p>
            <a:pPr lvl="1"/>
            <a:r>
              <a:rPr lang="en-US" dirty="0"/>
              <a:t>Police and fire</a:t>
            </a:r>
          </a:p>
          <a:p>
            <a:pPr lvl="1"/>
            <a:r>
              <a:rPr lang="en-US" dirty="0"/>
              <a:t>Health care workers</a:t>
            </a:r>
          </a:p>
          <a:p>
            <a:pPr lvl="1"/>
            <a:r>
              <a:rPr lang="en-US" dirty="0"/>
              <a:t>And so on…</a:t>
            </a:r>
          </a:p>
          <a:p>
            <a:endParaRPr lang="en-US" dirty="0"/>
          </a:p>
        </p:txBody>
      </p:sp>
      <p:pic>
        <p:nvPicPr>
          <p:cNvPr id="5" name="Picture 4">
            <a:extLst>
              <a:ext uri="{FF2B5EF4-FFF2-40B4-BE49-F238E27FC236}">
                <a16:creationId xmlns:a16="http://schemas.microsoft.com/office/drawing/2014/main" id="{3B770FE3-4A21-4A5D-9CCA-3DE2CE31550D}"/>
              </a:ext>
            </a:extLst>
          </p:cNvPr>
          <p:cNvPicPr>
            <a:picLocks noChangeAspect="1"/>
          </p:cNvPicPr>
          <p:nvPr/>
        </p:nvPicPr>
        <p:blipFill>
          <a:blip r:embed="rId2"/>
          <a:stretch>
            <a:fillRect/>
          </a:stretch>
        </p:blipFill>
        <p:spPr>
          <a:xfrm>
            <a:off x="7445334" y="2173184"/>
            <a:ext cx="4169724" cy="27798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5271363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2055" y="0"/>
            <a:ext cx="10515600" cy="1325563"/>
          </a:xfrm>
        </p:spPr>
        <p:txBody>
          <a:bodyPr/>
          <a:lstStyle/>
          <a:p>
            <a:r>
              <a:rPr lang="en-US" dirty="0">
                <a:solidFill>
                  <a:schemeClr val="bg1"/>
                </a:solidFill>
              </a:rPr>
              <a:t>Em</a:t>
            </a:r>
            <a:r>
              <a:rPr lang="en-US" dirty="0"/>
              <a:t>ployment </a:t>
            </a:r>
            <a:r>
              <a:rPr lang="en-US" b="0" dirty="0"/>
              <a:t>(</a:t>
            </a:r>
            <a:r>
              <a:rPr lang="en-US" b="0" dirty="0" err="1"/>
              <a:t>con’t</a:t>
            </a:r>
            <a:r>
              <a:rPr lang="en-US" b="0" dirty="0"/>
              <a:t>)</a:t>
            </a:r>
          </a:p>
        </p:txBody>
      </p:sp>
      <p:sp>
        <p:nvSpPr>
          <p:cNvPr id="3" name="Content Placeholder 2"/>
          <p:cNvSpPr>
            <a:spLocks noGrp="1"/>
          </p:cNvSpPr>
          <p:nvPr>
            <p:ph idx="1"/>
          </p:nvPr>
        </p:nvSpPr>
        <p:spPr>
          <a:xfrm>
            <a:off x="6076950" y="1570730"/>
            <a:ext cx="5276850" cy="4351338"/>
          </a:xfrm>
        </p:spPr>
        <p:txBody>
          <a:bodyPr>
            <a:normAutofit fontScale="92500" lnSpcReduction="10000"/>
          </a:bodyPr>
          <a:lstStyle/>
          <a:p>
            <a:r>
              <a:rPr lang="en-US" dirty="0"/>
              <a:t>What jobs will be created?</a:t>
            </a:r>
          </a:p>
          <a:p>
            <a:pPr lvl="1"/>
            <a:r>
              <a:rPr lang="en-US" dirty="0"/>
              <a:t>IT jobs</a:t>
            </a:r>
          </a:p>
          <a:p>
            <a:pPr lvl="1"/>
            <a:r>
              <a:rPr lang="en-US" dirty="0"/>
              <a:t>Retail/Production jobs</a:t>
            </a:r>
          </a:p>
          <a:p>
            <a:pPr lvl="1"/>
            <a:r>
              <a:rPr lang="en-US" dirty="0"/>
              <a:t>??</a:t>
            </a:r>
          </a:p>
          <a:p>
            <a:pPr lvl="1"/>
            <a:endParaRPr lang="en-US" dirty="0"/>
          </a:p>
          <a:p>
            <a:r>
              <a:rPr lang="en-US" dirty="0"/>
              <a:t>Always easier to identify things that will go away than to identify what will pop up in its place.</a:t>
            </a:r>
          </a:p>
          <a:p>
            <a:endParaRPr lang="en-US" dirty="0"/>
          </a:p>
          <a:p>
            <a:r>
              <a:rPr lang="en-US" dirty="0"/>
              <a:t>Regardless of where they are created, training programs will be crucial to the transition.</a:t>
            </a:r>
          </a:p>
        </p:txBody>
      </p:sp>
      <p:pic>
        <p:nvPicPr>
          <p:cNvPr id="4" name="Picture 3">
            <a:extLst>
              <a:ext uri="{FF2B5EF4-FFF2-40B4-BE49-F238E27FC236}">
                <a16:creationId xmlns:a16="http://schemas.microsoft.com/office/drawing/2014/main" id="{A0BF5AB4-A94F-45E9-9B82-C7EDC2B82E6D}"/>
              </a:ext>
            </a:extLst>
          </p:cNvPr>
          <p:cNvPicPr>
            <a:picLocks noChangeAspect="1"/>
          </p:cNvPicPr>
          <p:nvPr/>
        </p:nvPicPr>
        <p:blipFill>
          <a:blip r:embed="rId2"/>
          <a:stretch>
            <a:fillRect/>
          </a:stretch>
        </p:blipFill>
        <p:spPr>
          <a:xfrm>
            <a:off x="838200" y="1866900"/>
            <a:ext cx="48641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8671199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4890" y="0"/>
            <a:ext cx="10515600" cy="1325563"/>
          </a:xfrm>
        </p:spPr>
        <p:txBody>
          <a:bodyPr/>
          <a:lstStyle/>
          <a:p>
            <a:r>
              <a:rPr lang="en-US" dirty="0">
                <a:solidFill>
                  <a:schemeClr val="bg1"/>
                </a:solidFill>
              </a:rPr>
              <a:t>Out</a:t>
            </a:r>
            <a:r>
              <a:rPr lang="en-US" dirty="0"/>
              <a:t>line</a:t>
            </a:r>
          </a:p>
        </p:txBody>
      </p:sp>
      <p:sp>
        <p:nvSpPr>
          <p:cNvPr id="3" name="Content Placeholder 2"/>
          <p:cNvSpPr>
            <a:spLocks noGrp="1"/>
          </p:cNvSpPr>
          <p:nvPr>
            <p:ph idx="1"/>
          </p:nvPr>
        </p:nvSpPr>
        <p:spPr>
          <a:xfrm>
            <a:off x="1614926" y="1245268"/>
            <a:ext cx="8566490" cy="4367463"/>
          </a:xfrm>
          <a:solidFill>
            <a:schemeClr val="bg1"/>
          </a:solidFill>
          <a:ln w="12700">
            <a:solidFill>
              <a:srgbClr val="0C4C88"/>
            </a:solidFill>
            <a:prstDash val="sysDot"/>
          </a:ln>
        </p:spPr>
        <p:txBody>
          <a:bodyPr>
            <a:normAutofit/>
          </a:bodyPr>
          <a:lstStyle/>
          <a:p>
            <a:pPr marL="914400" indent="-274320">
              <a:lnSpc>
                <a:spcPct val="100000"/>
              </a:lnSpc>
              <a:spcBef>
                <a:spcPts val="0"/>
              </a:spcBef>
            </a:pPr>
            <a:r>
              <a:rPr lang="en-US" dirty="0"/>
              <a:t>Where does the AV path lead?</a:t>
            </a:r>
          </a:p>
          <a:p>
            <a:pPr marL="640080" indent="0">
              <a:lnSpc>
                <a:spcPct val="100000"/>
              </a:lnSpc>
              <a:spcBef>
                <a:spcPts val="0"/>
              </a:spcBef>
              <a:buNone/>
            </a:pPr>
            <a:endParaRPr lang="en-US" dirty="0"/>
          </a:p>
          <a:p>
            <a:pPr marL="914400" indent="-274320">
              <a:lnSpc>
                <a:spcPct val="100000"/>
              </a:lnSpc>
              <a:spcBef>
                <a:spcPts val="0"/>
              </a:spcBef>
            </a:pPr>
            <a:r>
              <a:rPr lang="en-US" dirty="0"/>
              <a:t>Policy/Planning Issues</a:t>
            </a:r>
          </a:p>
          <a:p>
            <a:pPr marL="914400" indent="-274320">
              <a:lnSpc>
                <a:spcPct val="100000"/>
              </a:lnSpc>
              <a:spcBef>
                <a:spcPts val="0"/>
              </a:spcBef>
            </a:pPr>
            <a:endParaRPr lang="en-US" dirty="0"/>
          </a:p>
          <a:p>
            <a:pPr marL="914400" indent="-274320">
              <a:lnSpc>
                <a:spcPct val="100000"/>
              </a:lnSpc>
              <a:spcBef>
                <a:spcPts val="0"/>
              </a:spcBef>
            </a:pPr>
            <a:r>
              <a:rPr lang="en-US" dirty="0"/>
              <a:t>Major Economic/Development Changes</a:t>
            </a:r>
          </a:p>
          <a:p>
            <a:pPr marL="640080" indent="0">
              <a:lnSpc>
                <a:spcPct val="100000"/>
              </a:lnSpc>
              <a:spcBef>
                <a:spcPts val="0"/>
              </a:spcBef>
              <a:buNone/>
            </a:pPr>
            <a:endParaRPr lang="en-US" dirty="0"/>
          </a:p>
          <a:p>
            <a:pPr marL="914400" indent="-274320">
              <a:lnSpc>
                <a:spcPct val="100000"/>
              </a:lnSpc>
              <a:spcBef>
                <a:spcPts val="0"/>
              </a:spcBef>
            </a:pPr>
            <a:r>
              <a:rPr lang="en-US" dirty="0"/>
              <a:t>ITN: Big Beautiful Bill</a:t>
            </a:r>
          </a:p>
        </p:txBody>
      </p:sp>
    </p:spTree>
    <p:extLst>
      <p:ext uri="{BB962C8B-B14F-4D97-AF65-F5344CB8AC3E}">
        <p14:creationId xmlns:p14="http://schemas.microsoft.com/office/powerpoint/2010/main" val="2257319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Par</a:t>
            </a:r>
            <a:r>
              <a:rPr lang="en-US" dirty="0"/>
              <a:t>king</a:t>
            </a:r>
          </a:p>
        </p:txBody>
      </p:sp>
      <p:sp>
        <p:nvSpPr>
          <p:cNvPr id="3" name="Content Placeholder 2"/>
          <p:cNvSpPr>
            <a:spLocks noGrp="1"/>
          </p:cNvSpPr>
          <p:nvPr>
            <p:ph idx="1"/>
          </p:nvPr>
        </p:nvSpPr>
        <p:spPr>
          <a:xfrm>
            <a:off x="838200" y="1570730"/>
            <a:ext cx="6706507" cy="4351338"/>
          </a:xfrm>
        </p:spPr>
        <p:txBody>
          <a:bodyPr>
            <a:normAutofit fontScale="92500"/>
          </a:bodyPr>
          <a:lstStyle/>
          <a:p>
            <a:r>
              <a:rPr lang="en-US" dirty="0"/>
              <a:t>Greatly reduced demand for parking lots.</a:t>
            </a:r>
          </a:p>
          <a:p>
            <a:r>
              <a:rPr lang="en-US" dirty="0"/>
              <a:t>Service providers will own parking lots in strategic places.</a:t>
            </a:r>
          </a:p>
          <a:p>
            <a:pPr lvl="1"/>
            <a:r>
              <a:rPr lang="en-US" dirty="0"/>
              <a:t>Where the cost of land is low.</a:t>
            </a:r>
          </a:p>
          <a:p>
            <a:r>
              <a:rPr lang="en-US" dirty="0"/>
              <a:t>Street parking will largely be a thing of the past.</a:t>
            </a:r>
          </a:p>
          <a:p>
            <a:pPr lvl="1"/>
            <a:r>
              <a:rPr lang="en-US" dirty="0"/>
              <a:t>More green space in cities.</a:t>
            </a:r>
          </a:p>
          <a:p>
            <a:r>
              <a:rPr lang="en-US" dirty="0"/>
              <a:t>Shopping mall parking will be converted to:</a:t>
            </a:r>
          </a:p>
          <a:p>
            <a:pPr lvl="1"/>
            <a:r>
              <a:rPr lang="en-US" dirty="0"/>
              <a:t>More shopping mall? Housing?</a:t>
            </a:r>
          </a:p>
          <a:p>
            <a:r>
              <a:rPr lang="en-US" dirty="0"/>
              <a:t>Apartment complexes will convert parking.</a:t>
            </a:r>
          </a:p>
        </p:txBody>
      </p:sp>
      <p:pic>
        <p:nvPicPr>
          <p:cNvPr id="5" name="Picture 4">
            <a:extLst>
              <a:ext uri="{FF2B5EF4-FFF2-40B4-BE49-F238E27FC236}">
                <a16:creationId xmlns:a16="http://schemas.microsoft.com/office/drawing/2014/main" id="{8AEB4D98-49ED-4A86-A0A5-3A609A20A129}"/>
              </a:ext>
            </a:extLst>
          </p:cNvPr>
          <p:cNvPicPr>
            <a:picLocks noChangeAspect="1"/>
          </p:cNvPicPr>
          <p:nvPr/>
        </p:nvPicPr>
        <p:blipFill>
          <a:blip r:embed="rId2"/>
          <a:stretch>
            <a:fillRect/>
          </a:stretch>
        </p:blipFill>
        <p:spPr>
          <a:xfrm>
            <a:off x="7544707" y="2406529"/>
            <a:ext cx="3809093" cy="25464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93001347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6776" y="0"/>
            <a:ext cx="10515600" cy="1325563"/>
          </a:xfrm>
        </p:spPr>
        <p:txBody>
          <a:bodyPr/>
          <a:lstStyle/>
          <a:p>
            <a:r>
              <a:rPr lang="en-US" dirty="0">
                <a:solidFill>
                  <a:srgbClr val="FFFFFF"/>
                </a:solidFill>
              </a:rPr>
              <a:t>Fre</a:t>
            </a:r>
            <a:r>
              <a:rPr lang="en-US" dirty="0"/>
              <a:t>eing Up Urban Space from Parking</a:t>
            </a:r>
          </a:p>
        </p:txBody>
      </p:sp>
      <p:sp>
        <p:nvSpPr>
          <p:cNvPr id="3" name="Content Placeholder 2"/>
          <p:cNvSpPr>
            <a:spLocks noGrp="1"/>
          </p:cNvSpPr>
          <p:nvPr>
            <p:ph idx="1"/>
          </p:nvPr>
        </p:nvSpPr>
        <p:spPr/>
        <p:txBody>
          <a:bodyPr>
            <a:normAutofit/>
          </a:bodyPr>
          <a:lstStyle/>
          <a:p>
            <a:r>
              <a:rPr lang="en-US" dirty="0"/>
              <a:t>Los Angeles:  14% of incorporated land area</a:t>
            </a:r>
          </a:p>
          <a:p>
            <a:pPr lvl="1"/>
            <a:r>
              <a:rPr lang="en-US" dirty="0"/>
              <a:t>200 Square miles</a:t>
            </a:r>
          </a:p>
          <a:p>
            <a:r>
              <a:rPr lang="en-US" dirty="0"/>
              <a:t>San Francisco: 275,450 on-street parking spaces</a:t>
            </a:r>
          </a:p>
          <a:p>
            <a:pPr lvl="1"/>
            <a:r>
              <a:rPr lang="en-US" dirty="0"/>
              <a:t>Enough to parallel-park a line of cars 900 miles.</a:t>
            </a:r>
          </a:p>
          <a:p>
            <a:pPr lvl="2"/>
            <a:r>
              <a:rPr lang="en-US" dirty="0"/>
              <a:t>California’s entire coastline is 840-miles.</a:t>
            </a:r>
          </a:p>
          <a:p>
            <a:pPr lvl="1"/>
            <a:r>
              <a:rPr lang="en-US" dirty="0"/>
              <a:t>Enough parking to cover the </a:t>
            </a:r>
            <a:r>
              <a:rPr lang="en-US" b="1" dirty="0"/>
              <a:t>Presidio, Golden Gate Park, and Lake Merced</a:t>
            </a:r>
            <a:r>
              <a:rPr lang="en-US" dirty="0"/>
              <a:t>.</a:t>
            </a:r>
          </a:p>
          <a:p>
            <a:r>
              <a:rPr lang="en-US" dirty="0"/>
              <a:t>Nationwide: (estimate) 500 million spaces</a:t>
            </a:r>
          </a:p>
          <a:p>
            <a:pPr lvl="1"/>
            <a:r>
              <a:rPr lang="en-US" dirty="0"/>
              <a:t>That’s larger than Delaware and Rhode Island combined.</a:t>
            </a:r>
          </a:p>
          <a:p>
            <a:pPr lvl="1"/>
            <a:r>
              <a:rPr lang="en-US" dirty="0"/>
              <a:t>Could be as many as 2 billion (add in Connecticut and Vermont).</a:t>
            </a:r>
          </a:p>
        </p:txBody>
      </p:sp>
      <p:sp>
        <p:nvSpPr>
          <p:cNvPr id="4" name="Slide Number Placeholder 3"/>
          <p:cNvSpPr>
            <a:spLocks noGrp="1"/>
          </p:cNvSpPr>
          <p:nvPr>
            <p:ph type="sldNum" sz="quarter" idx="12"/>
          </p:nvPr>
        </p:nvSpPr>
        <p:spPr/>
        <p:txBody>
          <a:bodyPr/>
          <a:lstStyle/>
          <a:p>
            <a:fld id="{D9F085D5-EC86-4F6A-B501-C1359CB39116}" type="slidenum">
              <a:rPr lang="en-GB" smtClean="0"/>
              <a:t>71</a:t>
            </a:fld>
            <a:endParaRPr lang="en-GB"/>
          </a:p>
        </p:txBody>
      </p:sp>
    </p:spTree>
    <p:extLst>
      <p:ext uri="{BB962C8B-B14F-4D97-AF65-F5344CB8AC3E}">
        <p14:creationId xmlns:p14="http://schemas.microsoft.com/office/powerpoint/2010/main" val="3870092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5825D-B76C-694D-A5B9-303D2C96D314}"/>
              </a:ext>
            </a:extLst>
          </p:cNvPr>
          <p:cNvSpPr>
            <a:spLocks noGrp="1"/>
          </p:cNvSpPr>
          <p:nvPr>
            <p:ph type="title"/>
          </p:nvPr>
        </p:nvSpPr>
        <p:spPr/>
        <p:txBody>
          <a:bodyPr/>
          <a:lstStyle/>
          <a:p>
            <a:r>
              <a:rPr lang="en-US" dirty="0">
                <a:solidFill>
                  <a:schemeClr val="bg1"/>
                </a:solidFill>
              </a:rPr>
              <a:t>Pot</a:t>
            </a:r>
            <a:r>
              <a:rPr lang="en-US" dirty="0"/>
              <a:t>ential Problems and Concerns</a:t>
            </a:r>
          </a:p>
        </p:txBody>
      </p:sp>
      <p:sp>
        <p:nvSpPr>
          <p:cNvPr id="3" name="Content Placeholder 2">
            <a:extLst>
              <a:ext uri="{FF2B5EF4-FFF2-40B4-BE49-F238E27FC236}">
                <a16:creationId xmlns:a16="http://schemas.microsoft.com/office/drawing/2014/main" id="{5D682DCE-316C-D249-BCA0-18A1ECF2E6E6}"/>
              </a:ext>
            </a:extLst>
          </p:cNvPr>
          <p:cNvSpPr>
            <a:spLocks noGrp="1"/>
          </p:cNvSpPr>
          <p:nvPr>
            <p:ph idx="1"/>
          </p:nvPr>
        </p:nvSpPr>
        <p:spPr/>
        <p:txBody>
          <a:bodyPr/>
          <a:lstStyle/>
          <a:p>
            <a:pPr>
              <a:spcAft>
                <a:spcPts val="1000"/>
              </a:spcAft>
            </a:pPr>
            <a:r>
              <a:rPr lang="en-US" dirty="0"/>
              <a:t>Expansion of the electric grid to provide sufficient capacity.</a:t>
            </a:r>
          </a:p>
          <a:p>
            <a:pPr>
              <a:spcAft>
                <a:spcPts val="1000"/>
              </a:spcAft>
            </a:pPr>
            <a:r>
              <a:rPr lang="en-US" dirty="0"/>
              <a:t>Mining for rare earth minerals for batteries.</a:t>
            </a:r>
          </a:p>
          <a:p>
            <a:pPr>
              <a:spcAft>
                <a:spcPts val="1000"/>
              </a:spcAft>
            </a:pPr>
            <a:r>
              <a:rPr lang="en-US" dirty="0"/>
              <a:t>Hacking of autonomous vehicles for nefarious purposes.</a:t>
            </a:r>
          </a:p>
          <a:p>
            <a:pPr>
              <a:spcAft>
                <a:spcPts val="1000"/>
              </a:spcAft>
            </a:pPr>
            <a:r>
              <a:rPr lang="en-US" dirty="0"/>
              <a:t>Competition in service provision in some markets.</a:t>
            </a:r>
          </a:p>
          <a:p>
            <a:pPr>
              <a:spcAft>
                <a:spcPts val="1000"/>
              </a:spcAft>
            </a:pPr>
            <a:r>
              <a:rPr lang="en-US" dirty="0"/>
              <a:t>And many more…</a:t>
            </a:r>
          </a:p>
        </p:txBody>
      </p:sp>
      <p:sp>
        <p:nvSpPr>
          <p:cNvPr id="4" name="Slide Number Placeholder 3">
            <a:extLst>
              <a:ext uri="{FF2B5EF4-FFF2-40B4-BE49-F238E27FC236}">
                <a16:creationId xmlns:a16="http://schemas.microsoft.com/office/drawing/2014/main" id="{08D36295-1289-DA41-83F1-9801477D4D0E}"/>
              </a:ext>
            </a:extLst>
          </p:cNvPr>
          <p:cNvSpPr>
            <a:spLocks noGrp="1"/>
          </p:cNvSpPr>
          <p:nvPr>
            <p:ph type="sldNum" sz="quarter" idx="12"/>
          </p:nvPr>
        </p:nvSpPr>
        <p:spPr/>
        <p:txBody>
          <a:bodyPr/>
          <a:lstStyle/>
          <a:p>
            <a:fld id="{D9F085D5-EC86-4F6A-B501-C1359CB39116}" type="slidenum">
              <a:rPr lang="en-GB" smtClean="0"/>
              <a:t>72</a:t>
            </a:fld>
            <a:endParaRPr lang="en-GB"/>
          </a:p>
        </p:txBody>
      </p:sp>
    </p:spTree>
    <p:extLst>
      <p:ext uri="{BB962C8B-B14F-4D97-AF65-F5344CB8AC3E}">
        <p14:creationId xmlns:p14="http://schemas.microsoft.com/office/powerpoint/2010/main" val="409316475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 Su</a:t>
            </a:r>
            <a:r>
              <a:rPr lang="en-US" dirty="0"/>
              <a:t>mmary of Change</a:t>
            </a:r>
          </a:p>
        </p:txBody>
      </p:sp>
      <p:sp>
        <p:nvSpPr>
          <p:cNvPr id="3" name="Content Placeholder 2"/>
          <p:cNvSpPr>
            <a:spLocks noGrp="1"/>
          </p:cNvSpPr>
          <p:nvPr>
            <p:ph idx="1"/>
          </p:nvPr>
        </p:nvSpPr>
        <p:spPr>
          <a:xfrm>
            <a:off x="838200" y="1094282"/>
            <a:ext cx="10515600" cy="4827786"/>
          </a:xfrm>
        </p:spPr>
        <p:txBody>
          <a:bodyPr>
            <a:normAutofit/>
          </a:bodyPr>
          <a:lstStyle/>
          <a:p>
            <a:pPr>
              <a:spcAft>
                <a:spcPts val="500"/>
              </a:spcAft>
            </a:pPr>
            <a:r>
              <a:rPr lang="en-US" dirty="0"/>
              <a:t>Massive </a:t>
            </a:r>
            <a:r>
              <a:rPr lang="en-US" b="1" dirty="0"/>
              <a:t>employment</a:t>
            </a:r>
            <a:r>
              <a:rPr lang="en-US" dirty="0"/>
              <a:t> upheaval.</a:t>
            </a:r>
          </a:p>
          <a:p>
            <a:pPr>
              <a:spcAft>
                <a:spcPts val="500"/>
              </a:spcAft>
            </a:pPr>
            <a:r>
              <a:rPr lang="en-US" dirty="0"/>
              <a:t>Local government </a:t>
            </a:r>
            <a:r>
              <a:rPr lang="en-US" b="1" dirty="0"/>
              <a:t>finances</a:t>
            </a:r>
            <a:r>
              <a:rPr lang="en-US" dirty="0"/>
              <a:t> will look very different.</a:t>
            </a:r>
          </a:p>
          <a:p>
            <a:pPr>
              <a:spcAft>
                <a:spcPts val="500"/>
              </a:spcAft>
            </a:pPr>
            <a:r>
              <a:rPr lang="en-US" b="1" dirty="0"/>
              <a:t>Housing</a:t>
            </a:r>
            <a:r>
              <a:rPr lang="en-US" dirty="0"/>
              <a:t> will be easier to build and more plentiful.</a:t>
            </a:r>
          </a:p>
          <a:p>
            <a:pPr>
              <a:spcAft>
                <a:spcPts val="500"/>
              </a:spcAft>
            </a:pPr>
            <a:r>
              <a:rPr lang="en-US" b="1" dirty="0"/>
              <a:t>Parking</a:t>
            </a:r>
            <a:r>
              <a:rPr lang="en-US" dirty="0"/>
              <a:t> conversions will be commonplace.</a:t>
            </a:r>
          </a:p>
          <a:p>
            <a:pPr>
              <a:spcAft>
                <a:spcPts val="500"/>
              </a:spcAft>
            </a:pPr>
            <a:r>
              <a:rPr lang="en-US" dirty="0"/>
              <a:t>Demand for </a:t>
            </a:r>
            <a:r>
              <a:rPr lang="en-US" b="1" dirty="0"/>
              <a:t>transportation infrastructure </a:t>
            </a:r>
            <a:r>
              <a:rPr lang="en-US" dirty="0"/>
              <a:t>will likely decline.</a:t>
            </a:r>
          </a:p>
          <a:p>
            <a:pPr lvl="1">
              <a:spcAft>
                <a:spcPts val="500"/>
              </a:spcAft>
            </a:pPr>
            <a:r>
              <a:rPr lang="en-US" dirty="0"/>
              <a:t>Transportation infrastructure technology will be a booming business.</a:t>
            </a:r>
          </a:p>
          <a:p>
            <a:pPr>
              <a:spcAft>
                <a:spcPts val="500"/>
              </a:spcAft>
            </a:pPr>
            <a:r>
              <a:rPr lang="en-US" dirty="0"/>
              <a:t>Demand for </a:t>
            </a:r>
            <a:r>
              <a:rPr lang="en-US" b="1" dirty="0"/>
              <a:t>public transportation </a:t>
            </a:r>
            <a:r>
              <a:rPr lang="en-US" dirty="0"/>
              <a:t>may well decline.</a:t>
            </a:r>
          </a:p>
          <a:p>
            <a:pPr>
              <a:spcAft>
                <a:spcPts val="500"/>
              </a:spcAft>
            </a:pPr>
            <a:r>
              <a:rPr lang="en-US" dirty="0"/>
              <a:t>Coming likely sooner rather than later!</a:t>
            </a:r>
          </a:p>
        </p:txBody>
      </p:sp>
    </p:spTree>
    <p:extLst>
      <p:ext uri="{BB962C8B-B14F-4D97-AF65-F5344CB8AC3E}">
        <p14:creationId xmlns:p14="http://schemas.microsoft.com/office/powerpoint/2010/main" val="1460237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42036-FD91-B2F2-61C0-FD62C3845962}"/>
              </a:ext>
            </a:extLst>
          </p:cNvPr>
          <p:cNvSpPr>
            <a:spLocks noGrp="1"/>
          </p:cNvSpPr>
          <p:nvPr>
            <p:ph type="title"/>
          </p:nvPr>
        </p:nvSpPr>
        <p:spPr>
          <a:xfrm>
            <a:off x="757175" y="0"/>
            <a:ext cx="10515600" cy="1325563"/>
          </a:xfrm>
        </p:spPr>
        <p:txBody>
          <a:bodyPr/>
          <a:lstStyle/>
          <a:p>
            <a:r>
              <a:rPr lang="en-US" dirty="0">
                <a:solidFill>
                  <a:schemeClr val="bg1"/>
                </a:solidFill>
              </a:rPr>
              <a:t>In</a:t>
            </a:r>
            <a:r>
              <a:rPr lang="en-US" dirty="0"/>
              <a:t> </a:t>
            </a:r>
            <a:r>
              <a:rPr lang="en-US" dirty="0">
                <a:solidFill>
                  <a:schemeClr val="bg1"/>
                </a:solidFill>
              </a:rPr>
              <a:t>T</a:t>
            </a:r>
            <a:r>
              <a:rPr lang="en-US" dirty="0"/>
              <a:t>he News: Big Beautiful Bill</a:t>
            </a:r>
          </a:p>
        </p:txBody>
      </p:sp>
      <p:sp>
        <p:nvSpPr>
          <p:cNvPr id="3" name="Content Placeholder 2">
            <a:extLst>
              <a:ext uri="{FF2B5EF4-FFF2-40B4-BE49-F238E27FC236}">
                <a16:creationId xmlns:a16="http://schemas.microsoft.com/office/drawing/2014/main" id="{9497CEA8-123D-1D51-F466-6030573DEFF3}"/>
              </a:ext>
            </a:extLst>
          </p:cNvPr>
          <p:cNvSpPr>
            <a:spLocks noGrp="1"/>
          </p:cNvSpPr>
          <p:nvPr>
            <p:ph idx="1"/>
          </p:nvPr>
        </p:nvSpPr>
        <p:spPr>
          <a:xfrm>
            <a:off x="838200" y="995423"/>
            <a:ext cx="10515600" cy="4926645"/>
          </a:xfrm>
        </p:spPr>
        <p:txBody>
          <a:bodyPr>
            <a:normAutofit fontScale="92500" lnSpcReduction="10000"/>
          </a:bodyPr>
          <a:lstStyle/>
          <a:p>
            <a:r>
              <a:rPr lang="en-US" dirty="0"/>
              <a:t>Tax cuts, Medicaid cuts, child tax credit increase, car loan interest deduction (temp), estate tax exemption increase, increase in standard deduction, no tax on tips (temp), …</a:t>
            </a:r>
          </a:p>
          <a:p>
            <a:r>
              <a:rPr lang="en-US" dirty="0"/>
              <a:t>Jason Furman today in the NYT:</a:t>
            </a:r>
          </a:p>
          <a:p>
            <a:pPr lvl="1"/>
            <a:r>
              <a:rPr lang="en-US" dirty="0"/>
              <a:t>Makes the tax code more complicated.</a:t>
            </a:r>
          </a:p>
          <a:p>
            <a:pPr lvl="1"/>
            <a:r>
              <a:rPr lang="en-US" dirty="0"/>
              <a:t>Less fair.</a:t>
            </a:r>
          </a:p>
          <a:p>
            <a:pPr lvl="2"/>
            <a:r>
              <a:rPr lang="en-US" dirty="0"/>
              <a:t>Massive tax breaks at the top, mild tax breaks at the bottom.</a:t>
            </a:r>
          </a:p>
          <a:p>
            <a:pPr lvl="3"/>
            <a:r>
              <a:rPr lang="en-US" dirty="0"/>
              <a:t>$82,000 for millionaires and $750 for the middle class.</a:t>
            </a:r>
          </a:p>
          <a:p>
            <a:pPr lvl="2"/>
            <a:r>
              <a:rPr lang="en-US" dirty="0"/>
              <a:t>Medicaid cuts – hit the bottom. </a:t>
            </a:r>
          </a:p>
          <a:p>
            <a:pPr lvl="3"/>
            <a:r>
              <a:rPr lang="en-US" dirty="0"/>
              <a:t>Work requirements…don’t work. They will merely cause people to stop using the program.</a:t>
            </a:r>
          </a:p>
          <a:p>
            <a:pPr lvl="1"/>
            <a:r>
              <a:rPr lang="en-US" dirty="0"/>
              <a:t>Totally unaffordable.</a:t>
            </a:r>
          </a:p>
          <a:p>
            <a:pPr lvl="2"/>
            <a:r>
              <a:rPr lang="en-US" dirty="0"/>
              <a:t>Adds $5 trillion to debt over 10 years.</a:t>
            </a:r>
          </a:p>
          <a:p>
            <a:pPr lvl="2"/>
            <a:r>
              <a:rPr lang="en-US" dirty="0"/>
              <a:t>Raise treasury interest rates and hence interest payments, unnecessarily.</a:t>
            </a:r>
          </a:p>
          <a:p>
            <a:r>
              <a:rPr lang="en-US" dirty="0"/>
              <a:t>This is not a pro-growth package.</a:t>
            </a:r>
          </a:p>
        </p:txBody>
      </p:sp>
      <p:sp>
        <p:nvSpPr>
          <p:cNvPr id="4" name="Slide Number Placeholder 3">
            <a:extLst>
              <a:ext uri="{FF2B5EF4-FFF2-40B4-BE49-F238E27FC236}">
                <a16:creationId xmlns:a16="http://schemas.microsoft.com/office/drawing/2014/main" id="{8C8979E8-255A-B624-16AB-94B9D8CDE84D}"/>
              </a:ext>
            </a:extLst>
          </p:cNvPr>
          <p:cNvSpPr>
            <a:spLocks noGrp="1"/>
          </p:cNvSpPr>
          <p:nvPr>
            <p:ph type="sldNum" sz="quarter" idx="12"/>
          </p:nvPr>
        </p:nvSpPr>
        <p:spPr/>
        <p:txBody>
          <a:bodyPr/>
          <a:lstStyle/>
          <a:p>
            <a:fld id="{D9F085D5-EC86-4F6A-B501-C1359CB39116}" type="slidenum">
              <a:rPr lang="en-GB" smtClean="0"/>
              <a:t>74</a:t>
            </a:fld>
            <a:endParaRPr lang="en-GB"/>
          </a:p>
        </p:txBody>
      </p:sp>
    </p:spTree>
    <p:extLst>
      <p:ext uri="{BB962C8B-B14F-4D97-AF65-F5344CB8AC3E}">
        <p14:creationId xmlns:p14="http://schemas.microsoft.com/office/powerpoint/2010/main" val="4289656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4E189-2B23-2F41-BBEB-10A29FA49EB0}"/>
              </a:ext>
            </a:extLst>
          </p:cNvPr>
          <p:cNvSpPr>
            <a:spLocks noGrp="1"/>
          </p:cNvSpPr>
          <p:nvPr>
            <p:ph type="title"/>
          </p:nvPr>
        </p:nvSpPr>
        <p:spPr>
          <a:xfrm>
            <a:off x="651581" y="0"/>
            <a:ext cx="10515600" cy="1325563"/>
          </a:xfrm>
        </p:spPr>
        <p:txBody>
          <a:bodyPr/>
          <a:lstStyle/>
          <a:p>
            <a:r>
              <a:rPr lang="en-US" dirty="0"/>
              <a:t> </a:t>
            </a:r>
            <a:r>
              <a:rPr lang="en-US" dirty="0">
                <a:solidFill>
                  <a:schemeClr val="bg1"/>
                </a:solidFill>
              </a:rPr>
              <a:t>Tha</a:t>
            </a:r>
            <a:r>
              <a:rPr lang="en-US" dirty="0"/>
              <a:t>nk you!</a:t>
            </a:r>
          </a:p>
        </p:txBody>
      </p:sp>
      <p:sp>
        <p:nvSpPr>
          <p:cNvPr id="3" name="Content Placeholder 2">
            <a:extLst>
              <a:ext uri="{FF2B5EF4-FFF2-40B4-BE49-F238E27FC236}">
                <a16:creationId xmlns:a16="http://schemas.microsoft.com/office/drawing/2014/main" id="{09C9064E-051C-1042-85AE-F335B853ADE1}"/>
              </a:ext>
            </a:extLst>
          </p:cNvPr>
          <p:cNvSpPr>
            <a:spLocks noGrp="1"/>
          </p:cNvSpPr>
          <p:nvPr>
            <p:ph idx="1"/>
          </p:nvPr>
        </p:nvSpPr>
        <p:spPr>
          <a:xfrm>
            <a:off x="838200" y="662781"/>
            <a:ext cx="10515600" cy="5624946"/>
          </a:xfrm>
        </p:spPr>
        <p:txBody>
          <a:bodyPr>
            <a:normAutofit fontScale="85000" lnSpcReduction="20000"/>
          </a:bodyPr>
          <a:lstStyle/>
          <a:p>
            <a:pPr marL="0" indent="0" algn="ctr">
              <a:buNone/>
            </a:pPr>
            <a:endParaRPr lang="en-US" sz="6000" dirty="0"/>
          </a:p>
          <a:p>
            <a:pPr marL="0" indent="0" algn="ctr">
              <a:buNone/>
            </a:pPr>
            <a:r>
              <a:rPr lang="en-US" sz="6500" dirty="0"/>
              <a:t>Any Questions?</a:t>
            </a:r>
          </a:p>
          <a:p>
            <a:pPr marL="0" indent="0" algn="ctr">
              <a:buNone/>
            </a:pPr>
            <a:endParaRPr lang="en-US" dirty="0"/>
          </a:p>
          <a:p>
            <a:pPr marL="0" indent="0" algn="ctr">
              <a:buNone/>
            </a:pPr>
            <a:endParaRPr lang="en-US" dirty="0"/>
          </a:p>
          <a:p>
            <a:pPr marL="0" indent="0" algn="ctr">
              <a:buNone/>
            </a:pPr>
            <a:r>
              <a:rPr lang="en-US" dirty="0">
                <a:hlinkClick r:id="rId2"/>
              </a:rPr>
              <a:t>www.NEEDEcon.org</a:t>
            </a:r>
            <a:endParaRPr lang="en-US" dirty="0"/>
          </a:p>
          <a:p>
            <a:pPr marL="0" indent="0" algn="ctr">
              <a:buNone/>
            </a:pPr>
            <a:r>
              <a:rPr lang="en-US" dirty="0"/>
              <a:t>Jon D. </a:t>
            </a:r>
            <a:r>
              <a:rPr lang="en-US" dirty="0" err="1"/>
              <a:t>Haveman</a:t>
            </a:r>
            <a:endParaRPr lang="en-US" dirty="0"/>
          </a:p>
          <a:p>
            <a:pPr marL="0" indent="0" algn="ctr">
              <a:buNone/>
            </a:pPr>
            <a:r>
              <a:rPr lang="en-US" dirty="0" err="1"/>
              <a:t>Jon@NEEDEcon.org</a:t>
            </a:r>
            <a:endParaRPr lang="en-US" dirty="0"/>
          </a:p>
          <a:p>
            <a:pPr marL="0" indent="0" algn="ctr">
              <a:buNone/>
            </a:pPr>
            <a:endParaRPr lang="en-US" dirty="0"/>
          </a:p>
          <a:p>
            <a:pPr marL="0" indent="0" algn="ctr">
              <a:buNone/>
            </a:pPr>
            <a:r>
              <a:rPr lang="en-US" dirty="0"/>
              <a:t>Contact NEED: </a:t>
            </a:r>
            <a:r>
              <a:rPr lang="en-US" dirty="0">
                <a:hlinkClick r:id="rId3"/>
              </a:rPr>
              <a:t>info@NEEDEcon.org</a:t>
            </a:r>
            <a:endParaRPr lang="en-US" dirty="0"/>
          </a:p>
          <a:p>
            <a:pPr marL="0" indent="0" algn="ctr">
              <a:buNone/>
            </a:pPr>
            <a:endParaRPr lang="en-US" dirty="0"/>
          </a:p>
          <a:p>
            <a:pPr marL="0" indent="0" algn="ctr">
              <a:buNone/>
            </a:pPr>
            <a:r>
              <a:rPr lang="en-US" dirty="0"/>
              <a:t>Submit a testimonial:  </a:t>
            </a:r>
            <a:r>
              <a:rPr lang="en-US" u="sng" dirty="0">
                <a:hlinkClick r:id="rId4"/>
              </a:rPr>
              <a:t>www.NEEDEcon.org/testimonials.php</a:t>
            </a:r>
            <a:endParaRPr lang="en-US" u="sng" dirty="0"/>
          </a:p>
          <a:p>
            <a:pPr marL="0" indent="0" algn="ctr">
              <a:buNone/>
            </a:pPr>
            <a:endParaRPr lang="en-US" u="sng" dirty="0"/>
          </a:p>
          <a:p>
            <a:pPr marL="0" indent="0" algn="ctr">
              <a:buNone/>
            </a:pPr>
            <a:r>
              <a:rPr lang="en-US" dirty="0"/>
              <a:t>Become a Friend of NEED:  </a:t>
            </a:r>
            <a:r>
              <a:rPr lang="en-US" dirty="0" err="1"/>
              <a:t>www.NEEDEcon.org</a:t>
            </a:r>
            <a:r>
              <a:rPr lang="en-US" dirty="0"/>
              <a:t>/friend.php</a:t>
            </a:r>
          </a:p>
          <a:p>
            <a:pPr marL="0" indent="0" algn="ctr">
              <a:buNone/>
            </a:pPr>
            <a:endParaRPr lang="en-US" dirty="0"/>
          </a:p>
        </p:txBody>
      </p:sp>
      <p:sp>
        <p:nvSpPr>
          <p:cNvPr id="4" name="Slide Number Placeholder 3">
            <a:extLst>
              <a:ext uri="{FF2B5EF4-FFF2-40B4-BE49-F238E27FC236}">
                <a16:creationId xmlns:a16="http://schemas.microsoft.com/office/drawing/2014/main" id="{052F218B-F99A-4145-A67C-DBBA7AD4E305}"/>
              </a:ext>
            </a:extLst>
          </p:cNvPr>
          <p:cNvSpPr>
            <a:spLocks noGrp="1"/>
          </p:cNvSpPr>
          <p:nvPr>
            <p:ph type="sldNum" sz="quarter" idx="12"/>
          </p:nvPr>
        </p:nvSpPr>
        <p:spPr/>
        <p:txBody>
          <a:bodyPr/>
          <a:lstStyle/>
          <a:p>
            <a:fld id="{D9F085D5-EC86-4F6A-B501-C1359CB39116}" type="slidenum">
              <a:rPr lang="en-GB" smtClean="0"/>
              <a:t>75</a:t>
            </a:fld>
            <a:endParaRPr lang="en-GB" dirty="0"/>
          </a:p>
        </p:txBody>
      </p:sp>
    </p:spTree>
    <p:extLst>
      <p:ext uri="{BB962C8B-B14F-4D97-AF65-F5344CB8AC3E}">
        <p14:creationId xmlns:p14="http://schemas.microsoft.com/office/powerpoint/2010/main" val="41891317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F3B6B67-DE40-AFF2-2973-CF720889C955}"/>
              </a:ext>
            </a:extLst>
          </p:cNvPr>
          <p:cNvSpPr>
            <a:spLocks noGrp="1"/>
          </p:cNvSpPr>
          <p:nvPr>
            <p:ph type="sldNum" sz="quarter" idx="12"/>
          </p:nvPr>
        </p:nvSpPr>
        <p:spPr/>
        <p:txBody>
          <a:bodyPr/>
          <a:lstStyle/>
          <a:p>
            <a:fld id="{D9F085D5-EC86-4F6A-B501-C1359CB39116}" type="slidenum">
              <a:rPr lang="en-GB" smtClean="0"/>
              <a:t>8</a:t>
            </a:fld>
            <a:endParaRPr lang="en-GB"/>
          </a:p>
        </p:txBody>
      </p:sp>
      <p:sp>
        <p:nvSpPr>
          <p:cNvPr id="3" name="Content Placeholder 2">
            <a:extLst>
              <a:ext uri="{FF2B5EF4-FFF2-40B4-BE49-F238E27FC236}">
                <a16:creationId xmlns:a16="http://schemas.microsoft.com/office/drawing/2014/main" id="{4D2A85AF-4FB7-F45E-3365-3C0C2BA5EB33}"/>
              </a:ext>
            </a:extLst>
          </p:cNvPr>
          <p:cNvSpPr>
            <a:spLocks noGrp="1"/>
          </p:cNvSpPr>
          <p:nvPr>
            <p:ph idx="4294967295"/>
          </p:nvPr>
        </p:nvSpPr>
        <p:spPr>
          <a:xfrm>
            <a:off x="685800" y="2809762"/>
            <a:ext cx="10515600" cy="1238476"/>
          </a:xfrm>
        </p:spPr>
        <p:txBody>
          <a:bodyPr/>
          <a:lstStyle/>
          <a:p>
            <a:pPr marL="0" indent="0">
              <a:buNone/>
            </a:pPr>
            <a:r>
              <a:rPr lang="en-US" dirty="0"/>
              <a:t>All vehicles fall into one of six levels of autonomy as defined by SAE </a:t>
            </a:r>
          </a:p>
        </p:txBody>
      </p:sp>
    </p:spTree>
    <p:extLst>
      <p:ext uri="{BB962C8B-B14F-4D97-AF65-F5344CB8AC3E}">
        <p14:creationId xmlns:p14="http://schemas.microsoft.com/office/powerpoint/2010/main" val="9544106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A2E5D-B27D-1F39-5BBF-4A3A43D1B17C}"/>
              </a:ext>
            </a:extLst>
          </p:cNvPr>
          <p:cNvSpPr>
            <a:spLocks noGrp="1"/>
          </p:cNvSpPr>
          <p:nvPr>
            <p:ph type="title"/>
          </p:nvPr>
        </p:nvSpPr>
        <p:spPr/>
        <p:txBody>
          <a:bodyPr/>
          <a:lstStyle/>
          <a:p>
            <a:endParaRPr lang="en-US"/>
          </a:p>
        </p:txBody>
      </p:sp>
      <p:pic>
        <p:nvPicPr>
          <p:cNvPr id="6" name="Content Placeholder 5" descr="A white car on a street&#10;&#10;Description automatically generated">
            <a:extLst>
              <a:ext uri="{FF2B5EF4-FFF2-40B4-BE49-F238E27FC236}">
                <a16:creationId xmlns:a16="http://schemas.microsoft.com/office/drawing/2014/main" id="{1410CEF8-EAF4-BC42-9488-713AD779F4CC}"/>
              </a:ext>
            </a:extLst>
          </p:cNvPr>
          <p:cNvPicPr>
            <a:picLocks noGrp="1" noChangeAspect="1"/>
          </p:cNvPicPr>
          <p:nvPr>
            <p:ph idx="1"/>
          </p:nvPr>
        </p:nvPicPr>
        <p:blipFill>
          <a:blip r:embed="rId2"/>
          <a:stretch>
            <a:fillRect/>
          </a:stretch>
        </p:blipFill>
        <p:spPr>
          <a:xfrm>
            <a:off x="562628" y="213941"/>
            <a:ext cx="10515600" cy="3943350"/>
          </a:xfrm>
        </p:spPr>
      </p:pic>
      <p:sp>
        <p:nvSpPr>
          <p:cNvPr id="4" name="Slide Number Placeholder 3">
            <a:extLst>
              <a:ext uri="{FF2B5EF4-FFF2-40B4-BE49-F238E27FC236}">
                <a16:creationId xmlns:a16="http://schemas.microsoft.com/office/drawing/2014/main" id="{FF4E8083-AB58-C4CC-3A90-CC1A1CCE50D8}"/>
              </a:ext>
            </a:extLst>
          </p:cNvPr>
          <p:cNvSpPr>
            <a:spLocks noGrp="1"/>
          </p:cNvSpPr>
          <p:nvPr>
            <p:ph type="sldNum" sz="quarter" idx="12"/>
          </p:nvPr>
        </p:nvSpPr>
        <p:spPr/>
        <p:txBody>
          <a:bodyPr/>
          <a:lstStyle/>
          <a:p>
            <a:fld id="{D9F085D5-EC86-4F6A-B501-C1359CB39116}" type="slidenum">
              <a:rPr lang="en-GB" smtClean="0"/>
              <a:t>9</a:t>
            </a:fld>
            <a:endParaRPr lang="en-GB"/>
          </a:p>
        </p:txBody>
      </p:sp>
      <p:sp>
        <p:nvSpPr>
          <p:cNvPr id="8" name="TextBox 7">
            <a:extLst>
              <a:ext uri="{FF2B5EF4-FFF2-40B4-BE49-F238E27FC236}">
                <a16:creationId xmlns:a16="http://schemas.microsoft.com/office/drawing/2014/main" id="{672CAE22-B2E8-AA6C-4A5A-992F209E261E}"/>
              </a:ext>
            </a:extLst>
          </p:cNvPr>
          <p:cNvSpPr txBox="1"/>
          <p:nvPr/>
        </p:nvSpPr>
        <p:spPr>
          <a:xfrm>
            <a:off x="391438" y="5717087"/>
            <a:ext cx="6093912" cy="369332"/>
          </a:xfrm>
          <a:prstGeom prst="rect">
            <a:avLst/>
          </a:prstGeom>
          <a:noFill/>
        </p:spPr>
        <p:txBody>
          <a:bodyPr wrap="square">
            <a:spAutoFit/>
          </a:bodyPr>
          <a:lstStyle/>
          <a:p>
            <a:r>
              <a:rPr lang="en-US"/>
              <a:t>https://www.freethink.com/hard-tech/driverless-car</a:t>
            </a:r>
            <a:endParaRPr lang="en-US" dirty="0"/>
          </a:p>
        </p:txBody>
      </p:sp>
      <p:pic>
        <p:nvPicPr>
          <p:cNvPr id="10" name="Picture 9" descr="A person reading a book in a car&#10;&#10;Description automatically generated">
            <a:extLst>
              <a:ext uri="{FF2B5EF4-FFF2-40B4-BE49-F238E27FC236}">
                <a16:creationId xmlns:a16="http://schemas.microsoft.com/office/drawing/2014/main" id="{DE06D217-EC41-B11B-F0C1-B8CEE554F7AB}"/>
              </a:ext>
            </a:extLst>
          </p:cNvPr>
          <p:cNvPicPr>
            <a:picLocks noChangeAspect="1"/>
          </p:cNvPicPr>
          <p:nvPr/>
        </p:nvPicPr>
        <p:blipFill>
          <a:blip r:embed="rId3"/>
          <a:stretch>
            <a:fillRect/>
          </a:stretch>
        </p:blipFill>
        <p:spPr>
          <a:xfrm>
            <a:off x="5551714" y="3009424"/>
            <a:ext cx="5802086" cy="3260772"/>
          </a:xfrm>
          <a:prstGeom prst="rect">
            <a:avLst/>
          </a:prstGeom>
        </p:spPr>
      </p:pic>
    </p:spTree>
    <p:extLst>
      <p:ext uri="{BB962C8B-B14F-4D97-AF65-F5344CB8AC3E}">
        <p14:creationId xmlns:p14="http://schemas.microsoft.com/office/powerpoint/2010/main" val="3106159178"/>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22727</TotalTime>
  <Words>3405</Words>
  <Application>Microsoft Macintosh PowerPoint</Application>
  <PresentationFormat>Widescreen</PresentationFormat>
  <Paragraphs>537</Paragraphs>
  <Slides>75</Slides>
  <Notes>15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75</vt:i4>
      </vt:variant>
    </vt:vector>
  </HeadingPairs>
  <TitlesOfParts>
    <vt:vector size="81" baseType="lpstr">
      <vt:lpstr>Arial</vt:lpstr>
      <vt:lpstr>Calibri</vt:lpstr>
      <vt:lpstr>Courier New</vt:lpstr>
      <vt:lpstr>Roboto Condensed</vt:lpstr>
      <vt:lpstr>Wingdings</vt:lpstr>
      <vt:lpstr>Custom Design</vt:lpstr>
      <vt:lpstr>PowerPoint Presentation</vt:lpstr>
      <vt:lpstr> Available NEED Topics Include:</vt:lpstr>
      <vt:lpstr> Course Outline</vt:lpstr>
      <vt:lpstr>Submitting Questions</vt:lpstr>
      <vt:lpstr>OLLI – Washington University in St. Louis  Driving Change – Autonomous Vehicles’ Big Impact</vt:lpstr>
      <vt:lpstr>Credits and Disclaimer</vt:lpstr>
      <vt:lpstr>Outline</vt:lpstr>
      <vt:lpstr>PowerPoint Presentation</vt:lpstr>
      <vt:lpstr>PowerPoint Presentation</vt:lpstr>
      <vt:lpstr>PowerPoint Presentation</vt:lpstr>
      <vt:lpstr> Autonomous Taxonomy</vt:lpstr>
      <vt:lpstr>PowerPoint Presentation</vt:lpstr>
      <vt:lpstr>PowerPoint Presentation</vt:lpstr>
      <vt:lpstr>PowerPoint Presentation</vt:lpstr>
      <vt:lpstr>PowerPoint Presentation</vt:lpstr>
      <vt:lpstr>PowerPoint Presentation</vt:lpstr>
      <vt:lpstr>Growth Path</vt:lpstr>
      <vt:lpstr>McKinsey isn’t Always Spot On</vt:lpstr>
      <vt:lpstr>Three Important Questions:</vt:lpstr>
      <vt:lpstr>WHEN? What do the headlines say?</vt:lpstr>
      <vt:lpstr>40+ Corporations Working On Autonomous Vehicles</vt:lpstr>
      <vt:lpstr>WHEN? What is possible?</vt:lpstr>
      <vt:lpstr>Rate of Technology Adoption – Faster!</vt:lpstr>
      <vt:lpstr>Forecast</vt:lpstr>
      <vt:lpstr>PowerPoint Presentation</vt:lpstr>
      <vt:lpstr>Fee-For-Service Autonomous TaaS</vt:lpstr>
      <vt:lpstr>Waymo is in Phoenix, AZ</vt:lpstr>
      <vt:lpstr>Waymo is Exploring Los Angeles</vt:lpstr>
      <vt:lpstr>Waymo is (was?) Headed to New York!</vt:lpstr>
      <vt:lpstr>Trucking – Highly Fertile Ground</vt:lpstr>
      <vt:lpstr>Kodiak Routes (Level 4)</vt:lpstr>
      <vt:lpstr>Actively Pursuing Autonomous Local Delivery</vt:lpstr>
      <vt:lpstr>What will the future look like?</vt:lpstr>
      <vt:lpstr>This:</vt:lpstr>
      <vt:lpstr>But, will it be:</vt:lpstr>
      <vt:lpstr>Hell</vt:lpstr>
      <vt:lpstr>Two Adults and a Child: Morning Miles</vt:lpstr>
      <vt:lpstr>Heaven</vt:lpstr>
      <vt:lpstr>Why is This Heaven?</vt:lpstr>
      <vt:lpstr>Transition</vt:lpstr>
      <vt:lpstr>Economics Drives Transition: Private</vt:lpstr>
      <vt:lpstr>Where Do The Costs Come From?</vt:lpstr>
      <vt:lpstr>Economics Drives Transition: Public</vt:lpstr>
      <vt:lpstr>Human Drivers vs AVs</vt:lpstr>
      <vt:lpstr>Potential Savings</vt:lpstr>
      <vt:lpstr>Public Policy/Planning Issues</vt:lpstr>
      <vt:lpstr>Planning</vt:lpstr>
      <vt:lpstr>Responding to the coming changes:</vt:lpstr>
      <vt:lpstr>Encourage Change</vt:lpstr>
      <vt:lpstr>Mobility and Equity</vt:lpstr>
      <vt:lpstr>Safety and Productivity</vt:lpstr>
      <vt:lpstr>Environment</vt:lpstr>
      <vt:lpstr>Environmental Implications Depends: Heaven or Hell </vt:lpstr>
      <vt:lpstr>Incentives Through Policy and Planning</vt:lpstr>
      <vt:lpstr>Autonomous Vehicle Sales, Fleet, Travel and Benefit Projections</vt:lpstr>
      <vt:lpstr>Cost Comparison</vt:lpstr>
      <vt:lpstr>Autonomous Vehicle Equipment and Service Requirements</vt:lpstr>
      <vt:lpstr>Who will pay the speeding ticket while using AV</vt:lpstr>
      <vt:lpstr>Interim Summary</vt:lpstr>
      <vt:lpstr>What Changes Will This Bring?</vt:lpstr>
      <vt:lpstr>Disposable Income</vt:lpstr>
      <vt:lpstr>Government Finances</vt:lpstr>
      <vt:lpstr>Transportation Demand</vt:lpstr>
      <vt:lpstr>Infrastructure</vt:lpstr>
      <vt:lpstr>Housing</vt:lpstr>
      <vt:lpstr>Public Transportation</vt:lpstr>
      <vt:lpstr> Cautionary Tale From Long Ago</vt:lpstr>
      <vt:lpstr>Employment</vt:lpstr>
      <vt:lpstr>Employment (con’t)</vt:lpstr>
      <vt:lpstr>Parking</vt:lpstr>
      <vt:lpstr>Freeing Up Urban Space from Parking</vt:lpstr>
      <vt:lpstr>Potential Problems and Concerns</vt:lpstr>
      <vt:lpstr> Summary of Change</vt:lpstr>
      <vt:lpstr>In The News: Big Beautiful Bill</vt:lpstr>
      <vt:lpstr> 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Jon Haveman</cp:lastModifiedBy>
  <cp:revision>296</cp:revision>
  <cp:lastPrinted>2022-04-12T21:06:47Z</cp:lastPrinted>
  <dcterms:created xsi:type="dcterms:W3CDTF">2017-05-03T22:30:38Z</dcterms:created>
  <dcterms:modified xsi:type="dcterms:W3CDTF">2025-05-20T17:22:19Z</dcterms:modified>
</cp:coreProperties>
</file>