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8"/>
  </p:notesMasterIdLst>
  <p:sldIdLst>
    <p:sldId id="1026" r:id="rId2"/>
    <p:sldId id="1088" r:id="rId3"/>
    <p:sldId id="4318" r:id="rId4"/>
    <p:sldId id="4182" r:id="rId5"/>
    <p:sldId id="974" r:id="rId6"/>
    <p:sldId id="327" r:id="rId7"/>
    <p:sldId id="1059" r:id="rId8"/>
    <p:sldId id="1130" r:id="rId9"/>
    <p:sldId id="1060" r:id="rId10"/>
    <p:sldId id="4106" r:id="rId11"/>
    <p:sldId id="1093" r:id="rId12"/>
    <p:sldId id="1103" r:id="rId13"/>
    <p:sldId id="1105" r:id="rId14"/>
    <p:sldId id="1122" r:id="rId15"/>
    <p:sldId id="1125" r:id="rId16"/>
    <p:sldId id="1200" r:id="rId17"/>
    <p:sldId id="4107" r:id="rId18"/>
    <p:sldId id="4101" r:id="rId19"/>
    <p:sldId id="1123" r:id="rId20"/>
    <p:sldId id="4102" r:id="rId21"/>
    <p:sldId id="4103" r:id="rId22"/>
    <p:sldId id="1061" r:id="rId23"/>
    <p:sldId id="1062" r:id="rId24"/>
    <p:sldId id="1076" r:id="rId25"/>
    <p:sldId id="1077" r:id="rId26"/>
    <p:sldId id="1116" r:id="rId27"/>
    <p:sldId id="1075" r:id="rId28"/>
    <p:sldId id="4108" r:id="rId29"/>
    <p:sldId id="1065" r:id="rId30"/>
    <p:sldId id="1109" r:id="rId31"/>
    <p:sldId id="1110" r:id="rId32"/>
    <p:sldId id="1067" r:id="rId33"/>
    <p:sldId id="1068" r:id="rId34"/>
    <p:sldId id="1069" r:id="rId35"/>
    <p:sldId id="1070" r:id="rId36"/>
    <p:sldId id="1098" r:id="rId37"/>
    <p:sldId id="1111" r:id="rId38"/>
    <p:sldId id="1072" r:id="rId39"/>
    <p:sldId id="1128" r:id="rId40"/>
    <p:sldId id="1022" r:id="rId41"/>
    <p:sldId id="1199" r:id="rId42"/>
    <p:sldId id="1087" r:id="rId43"/>
    <p:sldId id="1112" r:id="rId44"/>
    <p:sldId id="1084" r:id="rId45"/>
    <p:sldId id="1119" r:id="rId46"/>
    <p:sldId id="4319" r:id="rId47"/>
    <p:sldId id="1085" r:id="rId48"/>
    <p:sldId id="1113" r:id="rId49"/>
    <p:sldId id="1126" r:id="rId50"/>
    <p:sldId id="1090" r:id="rId51"/>
    <p:sldId id="1120" r:id="rId52"/>
    <p:sldId id="1115" r:id="rId53"/>
    <p:sldId id="1201" r:id="rId54"/>
    <p:sldId id="1203" r:id="rId55"/>
    <p:sldId id="532" r:id="rId56"/>
    <p:sldId id="119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6" autoAdjust="0"/>
    <p:restoredTop sz="91495"/>
  </p:normalViewPr>
  <p:slideViewPr>
    <p:cSldViewPr snapToGrid="0" snapToObjects="1">
      <p:cViewPr varScale="1">
        <p:scale>
          <a:sx n="100" d="100"/>
          <a:sy n="100" d="100"/>
        </p:scale>
        <p:origin x="176" y="5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ommonwealthfund.org/publications/issue-briefs/2015/oct/us-health-care-global-perspective"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axenehp.com/international-healthcare-systems-us-versus-world/" TargetMode="External"/><Relationship Id="rId4" Type="http://schemas.openxmlformats.org/officeDocument/2006/relationships/hyperlink" Target="https://www.healthsystemtracker.org/chart-collection/quality-u-s-healthcare-system-compare-countries/#item-overall-age-specific-potential-years-of-life-lost-per-100000-population-1990-201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good resources:</a:t>
            </a:r>
            <a:endParaRPr lang="en-US" dirty="0">
              <a:hlinkClick r:id="" action="ppaction://noaction"/>
            </a:endParaRPr>
          </a:p>
          <a:p>
            <a:endParaRPr lang="en-US" dirty="0">
              <a:hlinkClick r:id="" action="ppaction://noaction"/>
            </a:endParaRPr>
          </a:p>
          <a:p>
            <a:endParaRPr lang="en-US" dirty="0">
              <a:hlinkClick r:id="" action="ppaction://noaction"/>
            </a:endParaRPr>
          </a:p>
          <a:p>
            <a:r>
              <a:rPr lang="en-US" dirty="0">
                <a:hlinkClick r:id="" action="ppaction://noaction"/>
              </a:rPr>
              <a:t>https://www.commonwealthfund.org/publications/issue-briefs/2020/jan/us-health-care-global-perspective-2019</a:t>
            </a:r>
            <a:endParaRPr lang="en-US" dirty="0"/>
          </a:p>
          <a:p>
            <a:endParaRPr lang="en-US" dirty="0"/>
          </a:p>
          <a:p>
            <a:r>
              <a:rPr lang="en-US" dirty="0"/>
              <a:t>A bit older report: </a:t>
            </a:r>
            <a:r>
              <a:rPr lang="en-US" dirty="0">
                <a:hlinkClick r:id="rId3"/>
              </a:rPr>
              <a:t>https://www.commonwealthfund.org/publications/issue-briefs/2015/oct/us-health-care-global-perspective</a:t>
            </a:r>
            <a:endParaRPr lang="en-US" dirty="0"/>
          </a:p>
          <a:p>
            <a:endParaRPr lang="en-US" dirty="0"/>
          </a:p>
          <a:p>
            <a:r>
              <a:rPr lang="en-US" dirty="0">
                <a:hlinkClick r:id="rId4"/>
              </a:rPr>
              <a:t>https://www.healthsystemtracker.org/chart-collection/quality-u-s-healthcare-system-compare-countries/#item-overall-age-specific-potential-years-of-life-lost-per-100000-population-1990-2017</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https://axenehp.com/international-healthcare-systems-us-versus-world/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C85BC4-8EB5-4604-8AA6-8BB49D60C87E}" type="slidenum">
              <a:rPr lang="en-US" smtClean="0"/>
              <a:t>55</a:t>
            </a:fld>
            <a:endParaRPr lang="en-US" dirty="0"/>
          </a:p>
        </p:txBody>
      </p:sp>
    </p:spTree>
    <p:extLst>
      <p:ext uri="{BB962C8B-B14F-4D97-AF65-F5344CB8AC3E}">
        <p14:creationId xmlns:p14="http://schemas.microsoft.com/office/powerpoint/2010/main" val="344415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39</a:t>
            </a:fld>
            <a:endParaRPr lang="en-US" dirty="0"/>
          </a:p>
        </p:txBody>
      </p:sp>
    </p:spTree>
    <p:extLst>
      <p:ext uri="{BB962C8B-B14F-4D97-AF65-F5344CB8AC3E}">
        <p14:creationId xmlns:p14="http://schemas.microsoft.com/office/powerpoint/2010/main" val="8618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38.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tiff"/></Relationships>
</file>

<file path=ppt/slides/_rels/slide4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Southern Maine</a:t>
            </a:r>
          </a:p>
          <a:p>
            <a:pPr>
              <a:lnSpc>
                <a:spcPct val="100000"/>
              </a:lnSpc>
              <a:spcBef>
                <a:spcPts val="0"/>
              </a:spcBef>
            </a:pPr>
            <a:r>
              <a:rPr lang="en-US" sz="3100" dirty="0">
                <a:solidFill>
                  <a:schemeClr val="tx2"/>
                </a:solidFill>
              </a:rPr>
              <a:t>January-February,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68496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97823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16</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Cruise: San Francisco driverless on June 1, 2022</a:t>
            </a:r>
          </a:p>
          <a:p>
            <a:pPr marL="0" indent="0">
              <a:buNone/>
            </a:pPr>
            <a:endParaRPr lang="en-US" dirty="0"/>
          </a:p>
          <a:p>
            <a:r>
              <a:rPr lang="en-US" dirty="0"/>
              <a:t>Motional: Las Vegas in early 2023</a:t>
            </a:r>
          </a:p>
          <a:p>
            <a:endParaRPr lang="en-US" dirty="0"/>
          </a:p>
          <a:p>
            <a:r>
              <a:rPr lang="en-US" dirty="0"/>
              <a:t>More are surely </a:t>
            </a:r>
            <a:r>
              <a:rPr lang="en-US"/>
              <a:t>coming soon….</a:t>
            </a:r>
            <a:endParaRPr lang="en-US" dirty="0"/>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97717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873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20</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200" y="1570730"/>
            <a:ext cx="10673080" cy="4351338"/>
          </a:xfrm>
        </p:spPr>
        <p:txBody>
          <a:bodyPr/>
          <a:lstStyle/>
          <a:p>
            <a:r>
              <a:rPr lang="en-US" dirty="0"/>
              <a:t>Contemporary Economic Policy</a:t>
            </a:r>
          </a:p>
          <a:p>
            <a:pPr lvl="1"/>
            <a:r>
              <a:rPr lang="en-US" dirty="0"/>
              <a:t>Week 1 (1/10): 	Trade and Globalization (Alan Deardorff, Univ. Michigan)</a:t>
            </a:r>
          </a:p>
          <a:p>
            <a:pPr lvl="1"/>
            <a:r>
              <a:rPr lang="en-US" dirty="0"/>
              <a:t>Week 2 (1/17): 	Trade Deficits and Exchange Rates (Alan Deardorff</a:t>
            </a:r>
          </a:p>
          <a:p>
            <a:pPr lvl="1"/>
            <a:r>
              <a:rPr lang="en-US" dirty="0"/>
              <a:t>Week 3 (1/24): 	US Economic Update (Geoffrey </a:t>
            </a:r>
            <a:r>
              <a:rPr lang="en-US" dirty="0" err="1"/>
              <a:t>Woglom</a:t>
            </a:r>
            <a:r>
              <a:rPr lang="en-US" dirty="0"/>
              <a:t>, Amherst College)</a:t>
            </a:r>
          </a:p>
          <a:p>
            <a:pPr lvl="1"/>
            <a:r>
              <a:rPr lang="en-US" dirty="0"/>
              <a:t>Week 4 (1/31): 	Monetary Economics (Geoffrey </a:t>
            </a:r>
            <a:r>
              <a:rPr lang="en-US" dirty="0" err="1"/>
              <a:t>Woglom</a:t>
            </a:r>
            <a:r>
              <a:rPr lang="en-US" dirty="0"/>
              <a:t>)</a:t>
            </a:r>
          </a:p>
          <a:p>
            <a:pPr lvl="1"/>
            <a:r>
              <a:rPr lang="en-US" b="1" dirty="0"/>
              <a:t>Week 5 (2/7):	Autonomous Vehicles (Jon </a:t>
            </a:r>
            <a:r>
              <a:rPr lang="en-US" b="1" dirty="0" err="1"/>
              <a:t>Haveman</a:t>
            </a:r>
            <a:r>
              <a:rPr lang="en-US" b="1" dirty="0"/>
              <a:t>, NEED)</a:t>
            </a:r>
          </a:p>
          <a:p>
            <a:pPr lvl="1"/>
            <a:r>
              <a:rPr lang="en-US" dirty="0"/>
              <a:t>Week 6 (2/14):	Healthcare Economics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84192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I will also do some Q&amp;A during the break.</a:t>
            </a:r>
          </a:p>
          <a:p>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770183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48</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University of Southern Maine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February 7, 2023</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4093164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3C8C-35B5-4D56-AC2E-DE26E31B3F8B}"/>
              </a:ext>
            </a:extLst>
          </p:cNvPr>
          <p:cNvSpPr>
            <a:spLocks noGrp="1"/>
          </p:cNvSpPr>
          <p:nvPr>
            <p:ph type="title"/>
          </p:nvPr>
        </p:nvSpPr>
        <p:spPr>
          <a:xfrm>
            <a:off x="723896" y="0"/>
            <a:ext cx="10515600" cy="1325563"/>
          </a:xfrm>
        </p:spPr>
        <p:txBody>
          <a:bodyPr/>
          <a:lstStyle/>
          <a:p>
            <a:r>
              <a:rPr lang="en-US" dirty="0">
                <a:solidFill>
                  <a:schemeClr val="bg1"/>
                </a:solidFill>
              </a:rPr>
              <a:t>Inte</a:t>
            </a:r>
            <a:r>
              <a:rPr lang="en-US" dirty="0"/>
              <a:t>rnational Comparison: Health Spending</a:t>
            </a:r>
          </a:p>
        </p:txBody>
      </p:sp>
      <p:sp>
        <p:nvSpPr>
          <p:cNvPr id="3" name="Content Placeholder 2">
            <a:extLst>
              <a:ext uri="{FF2B5EF4-FFF2-40B4-BE49-F238E27FC236}">
                <a16:creationId xmlns:a16="http://schemas.microsoft.com/office/drawing/2014/main" id="{94A6239B-1605-4C30-BEE7-CDEBAA6633C6}"/>
              </a:ext>
            </a:extLst>
          </p:cNvPr>
          <p:cNvSpPr>
            <a:spLocks noGrp="1"/>
          </p:cNvSpPr>
          <p:nvPr>
            <p:ph idx="1"/>
          </p:nvPr>
        </p:nvSpPr>
        <p:spPr>
          <a:xfrm>
            <a:off x="1981200" y="1561933"/>
            <a:ext cx="8229600" cy="4525963"/>
          </a:xfrm>
        </p:spPr>
        <p:txBody>
          <a:bodyPr/>
          <a:lstStyle/>
          <a:p>
            <a:pPr marL="0" indent="0">
              <a:buNone/>
            </a:pPr>
            <a:endParaRPr lang="en-US" dirty="0"/>
          </a:p>
        </p:txBody>
      </p:sp>
      <p:pic>
        <p:nvPicPr>
          <p:cNvPr id="7" name="Picture 6">
            <a:extLst>
              <a:ext uri="{FF2B5EF4-FFF2-40B4-BE49-F238E27FC236}">
                <a16:creationId xmlns:a16="http://schemas.microsoft.com/office/drawing/2014/main" id="{AE4D625F-C7AE-4A88-BC66-495165B72B50}"/>
              </a:ext>
            </a:extLst>
          </p:cNvPr>
          <p:cNvPicPr>
            <a:picLocks noChangeAspect="1"/>
          </p:cNvPicPr>
          <p:nvPr/>
        </p:nvPicPr>
        <p:blipFill>
          <a:blip r:embed="rId3"/>
          <a:stretch>
            <a:fillRect/>
          </a:stretch>
        </p:blipFill>
        <p:spPr>
          <a:xfrm>
            <a:off x="1587062" y="896557"/>
            <a:ext cx="9443544" cy="5326077"/>
          </a:xfrm>
          <a:prstGeom prst="rect">
            <a:avLst/>
          </a:prstGeom>
        </p:spPr>
      </p:pic>
      <p:sp>
        <p:nvSpPr>
          <p:cNvPr id="4" name="TextBox 3">
            <a:extLst>
              <a:ext uri="{FF2B5EF4-FFF2-40B4-BE49-F238E27FC236}">
                <a16:creationId xmlns:a16="http://schemas.microsoft.com/office/drawing/2014/main" id="{3C5B58B9-C944-7EEF-6777-41FB43D7CF15}"/>
              </a:ext>
            </a:extLst>
          </p:cNvPr>
          <p:cNvSpPr txBox="1"/>
          <p:nvPr/>
        </p:nvSpPr>
        <p:spPr>
          <a:xfrm>
            <a:off x="4398214" y="2913264"/>
            <a:ext cx="3821239" cy="646331"/>
          </a:xfrm>
          <a:prstGeom prst="rect">
            <a:avLst/>
          </a:prstGeom>
          <a:noFill/>
        </p:spPr>
        <p:txBody>
          <a:bodyPr wrap="none" rtlCol="0">
            <a:spAutoFit/>
          </a:bodyPr>
          <a:lstStyle/>
          <a:p>
            <a:r>
              <a:rPr lang="en-US" sz="3600" dirty="0"/>
              <a:t>See you next week!</a:t>
            </a:r>
          </a:p>
        </p:txBody>
      </p:sp>
    </p:spTree>
    <p:extLst>
      <p:ext uri="{BB962C8B-B14F-4D97-AF65-F5344CB8AC3E}">
        <p14:creationId xmlns:p14="http://schemas.microsoft.com/office/powerpoint/2010/main" val="153752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56</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21431</TotalTime>
  <Words>2418</Words>
  <Application>Microsoft Macintosh PowerPoint</Application>
  <PresentationFormat>Widescreen</PresentationFormat>
  <Paragraphs>432</Paragraphs>
  <Slides>56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University of Southern Maine  Driving Change – Autonomous Vehicles’ Big Impact</vt:lpstr>
      <vt:lpstr>Credits and Disclaimer</vt:lpstr>
      <vt:lpstr>Outline</vt:lpstr>
      <vt:lpstr> Autonomous Taxonomy</vt:lpstr>
      <vt:lpstr>Growth Path</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Headed to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Interim Summary</vt:lpstr>
      <vt:lpstr>What Changes Will This Bring?</vt:lpstr>
      <vt:lpstr>Disposable Income</vt:lpstr>
      <vt:lpstr>Government Finances</vt:lpstr>
      <vt:lpstr>Transportation Demand</vt:lpstr>
      <vt:lpstr>Infrastructure</vt:lpstr>
      <vt:lpstr>Housing</vt:lpstr>
      <vt:lpstr>Public Transportation</vt:lpstr>
      <vt:lpstr> Cautionary Tale From Long Ago</vt:lpstr>
      <vt:lpstr>Employment</vt:lpstr>
      <vt:lpstr>Employment (con’t)</vt:lpstr>
      <vt:lpstr>Parking</vt:lpstr>
      <vt:lpstr>Freeing Up Urban Space from Parking</vt:lpstr>
      <vt:lpstr>Potential Problems and Concerns</vt:lpstr>
      <vt:lpstr> Summary of Change</vt:lpstr>
      <vt:lpstr>International Comparison: Health Spending</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283</cp:revision>
  <cp:lastPrinted>2022-04-12T21:06:47Z</cp:lastPrinted>
  <dcterms:created xsi:type="dcterms:W3CDTF">2017-05-03T22:30:38Z</dcterms:created>
  <dcterms:modified xsi:type="dcterms:W3CDTF">2023-02-07T21:01:09Z</dcterms:modified>
</cp:coreProperties>
</file>