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4"/>
  </p:notesMasterIdLst>
  <p:sldIdLst>
    <p:sldId id="1026" r:id="rId2"/>
    <p:sldId id="4001" r:id="rId3"/>
    <p:sldId id="1199" r:id="rId4"/>
    <p:sldId id="436" r:id="rId5"/>
    <p:sldId id="974" r:id="rId6"/>
    <p:sldId id="327" r:id="rId7"/>
    <p:sldId id="1059" r:id="rId8"/>
    <p:sldId id="4186" r:id="rId9"/>
    <p:sldId id="1060" r:id="rId10"/>
    <p:sldId id="1101" r:id="rId11"/>
    <p:sldId id="1102" r:id="rId12"/>
    <p:sldId id="1093" r:id="rId13"/>
    <p:sldId id="4104" r:id="rId14"/>
    <p:sldId id="1105" r:id="rId15"/>
    <p:sldId id="1122" r:id="rId16"/>
    <p:sldId id="1125" r:id="rId17"/>
    <p:sldId id="1107" r:id="rId18"/>
    <p:sldId id="4101" r:id="rId19"/>
    <p:sldId id="1123" r:id="rId20"/>
    <p:sldId id="4102" r:id="rId21"/>
    <p:sldId id="1061" r:id="rId22"/>
    <p:sldId id="1062" r:id="rId23"/>
    <p:sldId id="1076" r:id="rId24"/>
    <p:sldId id="1077" r:id="rId25"/>
    <p:sldId id="1116" r:id="rId26"/>
    <p:sldId id="1075" r:id="rId27"/>
    <p:sldId id="1108" r:id="rId28"/>
    <p:sldId id="1063" r:id="rId29"/>
    <p:sldId id="4105" r:id="rId30"/>
    <p:sldId id="1131" r:id="rId31"/>
    <p:sldId id="1110" r:id="rId32"/>
    <p:sldId id="1067" r:id="rId33"/>
    <p:sldId id="1069" r:id="rId34"/>
    <p:sldId id="1070" r:id="rId35"/>
    <p:sldId id="1098" r:id="rId36"/>
    <p:sldId id="1111" r:id="rId37"/>
    <p:sldId id="1072" r:id="rId38"/>
    <p:sldId id="1128" r:id="rId39"/>
    <p:sldId id="1071" r:id="rId40"/>
    <p:sldId id="1022" r:id="rId41"/>
    <p:sldId id="1121" r:id="rId42"/>
    <p:sldId id="1087" r:id="rId43"/>
    <p:sldId id="1112" r:id="rId44"/>
    <p:sldId id="1084" r:id="rId45"/>
    <p:sldId id="1119" r:id="rId46"/>
    <p:sldId id="1085" r:id="rId47"/>
    <p:sldId id="1113" r:id="rId48"/>
    <p:sldId id="1126" r:id="rId49"/>
    <p:sldId id="1090" r:id="rId50"/>
    <p:sldId id="1088" r:id="rId51"/>
    <p:sldId id="1120" r:id="rId52"/>
    <p:sldId id="1127" r:id="rId53"/>
    <p:sldId id="1201" r:id="rId54"/>
    <p:sldId id="1132" r:id="rId55"/>
    <p:sldId id="4103" r:id="rId56"/>
    <p:sldId id="4185" r:id="rId57"/>
    <p:sldId id="4099" r:id="rId58"/>
    <p:sldId id="4094" r:id="rId59"/>
    <p:sldId id="1631" r:id="rId60"/>
    <p:sldId id="1169" r:id="rId61"/>
    <p:sldId id="1204" r:id="rId62"/>
    <p:sldId id="120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Allison Roehling" initials="A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67" autoAdjust="0"/>
    <p:restoredTop sz="95374" autoAdjust="0"/>
  </p:normalViewPr>
  <p:slideViewPr>
    <p:cSldViewPr snapToGrid="0" snapToObjects="1">
      <p:cViewPr varScale="1">
        <p:scale>
          <a:sx n="90" d="100"/>
          <a:sy n="90" d="100"/>
        </p:scale>
        <p:origin x="208" y="880"/>
      </p:cViewPr>
      <p:guideLst>
        <p:guide orient="horz" pos="2160"/>
        <p:guide pos="3840"/>
      </p:guideLst>
    </p:cSldViewPr>
  </p:slideViewPr>
  <p:notesTextViewPr>
    <p:cViewPr>
      <p:scale>
        <a:sx n="1" d="1"/>
        <a:sy n="1" d="1"/>
      </p:scale>
      <p:origin x="0" y="0"/>
    </p:cViewPr>
  </p:notesTextViewPr>
  <p:sorterViewPr>
    <p:cViewPr varScale="1">
      <p:scale>
        <a:sx n="176" d="100"/>
        <a:sy n="176" d="100"/>
      </p:scale>
      <p:origin x="0" y="45632"/>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spc="0" normalizeH="0" baseline="0">
                <a:solidFill>
                  <a:schemeClr val="dk1">
                    <a:lumMod val="50000"/>
                    <a:lumOff val="50000"/>
                  </a:schemeClr>
                </a:solidFill>
                <a:latin typeface="+mj-lt"/>
                <a:ea typeface="+mj-ea"/>
                <a:cs typeface="+mj-cs"/>
              </a:defRPr>
            </a:pPr>
            <a:r>
              <a:rPr lang="en-US" sz="2400"/>
              <a:t>The CPI and the Fed's "Target"</a:t>
            </a:r>
          </a:p>
        </c:rich>
      </c:tx>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lineChart>
        <c:grouping val="standard"/>
        <c:varyColors val="0"/>
        <c:ser>
          <c:idx val="0"/>
          <c:order val="0"/>
          <c:tx>
            <c:v>CPI</c:v>
          </c:tx>
          <c:spPr>
            <a:ln w="22225" cap="rnd">
              <a:solidFill>
                <a:schemeClr val="accent1"/>
              </a:solidFill>
              <a:round/>
            </a:ln>
            <a:effectLst/>
          </c:spPr>
          <c:marker>
            <c:symbol val="none"/>
          </c:marker>
          <c:dLbls>
            <c:delete val="1"/>
          </c:dLbls>
          <c:cat>
            <c:numRef>
              <c:f>'FRED Graph'!$A$23:$A$51</c:f>
              <c:numCache>
                <c:formatCode>[$-409]mmm\-yy;@</c:formatCode>
                <c:ptCount val="29"/>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pt idx="22">
                  <c:v>44470</c:v>
                </c:pt>
                <c:pt idx="23">
                  <c:v>44501</c:v>
                </c:pt>
                <c:pt idx="24">
                  <c:v>44531</c:v>
                </c:pt>
                <c:pt idx="25">
                  <c:v>44562</c:v>
                </c:pt>
                <c:pt idx="26">
                  <c:v>44593</c:v>
                </c:pt>
                <c:pt idx="27">
                  <c:v>44642</c:v>
                </c:pt>
                <c:pt idx="28">
                  <c:v>44652</c:v>
                </c:pt>
              </c:numCache>
            </c:numRef>
          </c:cat>
          <c:val>
            <c:numRef>
              <c:f>'FRED Graph'!$C$23:$C$51</c:f>
              <c:numCache>
                <c:formatCode>0.000</c:formatCode>
                <c:ptCount val="29"/>
                <c:pt idx="0">
                  <c:v>265.65100000000001</c:v>
                </c:pt>
                <c:pt idx="1">
                  <c:v>266.30599999999998</c:v>
                </c:pt>
                <c:pt idx="2">
                  <c:v>266.87599999999998</c:v>
                </c:pt>
                <c:pt idx="3">
                  <c:v>266.82</c:v>
                </c:pt>
                <c:pt idx="4">
                  <c:v>265.83600000000001</c:v>
                </c:pt>
                <c:pt idx="5">
                  <c:v>265.637</c:v>
                </c:pt>
                <c:pt idx="6">
                  <c:v>266.28199999999998</c:v>
                </c:pt>
                <c:pt idx="7">
                  <c:v>267.72199999999998</c:v>
                </c:pt>
                <c:pt idx="8">
                  <c:v>268.654</c:v>
                </c:pt>
                <c:pt idx="9">
                  <c:v>269.15499999999997</c:v>
                </c:pt>
                <c:pt idx="10">
                  <c:v>269.35000000000002</c:v>
                </c:pt>
                <c:pt idx="11">
                  <c:v>269.81900000000002</c:v>
                </c:pt>
                <c:pt idx="12">
                  <c:v>269.94</c:v>
                </c:pt>
                <c:pt idx="13">
                  <c:v>270.02499999999998</c:v>
                </c:pt>
                <c:pt idx="14">
                  <c:v>270.29899999999998</c:v>
                </c:pt>
                <c:pt idx="15">
                  <c:v>271.214</c:v>
                </c:pt>
                <c:pt idx="16">
                  <c:v>273.7</c:v>
                </c:pt>
                <c:pt idx="17">
                  <c:v>275.71800000000002</c:v>
                </c:pt>
                <c:pt idx="18">
                  <c:v>278.14</c:v>
                </c:pt>
                <c:pt idx="19">
                  <c:v>279.05399999999997</c:v>
                </c:pt>
                <c:pt idx="20">
                  <c:v>279.33800000000002</c:v>
                </c:pt>
                <c:pt idx="21">
                  <c:v>280.017</c:v>
                </c:pt>
                <c:pt idx="22">
                  <c:v>281.69499999999999</c:v>
                </c:pt>
                <c:pt idx="23">
                  <c:v>283.20100000000002</c:v>
                </c:pt>
                <c:pt idx="24">
                  <c:v>284.75900000000001</c:v>
                </c:pt>
                <c:pt idx="25">
                  <c:v>286.43</c:v>
                </c:pt>
                <c:pt idx="26">
                  <c:v>287.87799999999999</c:v>
                </c:pt>
                <c:pt idx="27">
                  <c:v>288.81099999999998</c:v>
                </c:pt>
                <c:pt idx="28">
                  <c:v>290.45</c:v>
                </c:pt>
              </c:numCache>
            </c:numRef>
          </c:val>
          <c:smooth val="0"/>
          <c:extLst>
            <c:ext xmlns:c16="http://schemas.microsoft.com/office/drawing/2014/chart" uri="{C3380CC4-5D6E-409C-BE32-E72D297353CC}">
              <c16:uniqueId val="{00000000-5679-4C46-9DCC-CC902CA03B72}"/>
            </c:ext>
          </c:extLst>
        </c:ser>
        <c:ser>
          <c:idx val="1"/>
          <c:order val="1"/>
          <c:tx>
            <c:v>"Target"</c:v>
          </c:tx>
          <c:spPr>
            <a:ln w="22225" cap="rnd">
              <a:solidFill>
                <a:schemeClr val="accent2"/>
              </a:solidFill>
              <a:round/>
            </a:ln>
            <a:effectLst/>
          </c:spPr>
          <c:marker>
            <c:symbol val="none"/>
          </c:marker>
          <c:dLbls>
            <c:delete val="1"/>
          </c:dLbls>
          <c:cat>
            <c:numRef>
              <c:f>'FRED Graph'!$A$23:$A$51</c:f>
              <c:numCache>
                <c:formatCode>[$-409]mmm\-yy;@</c:formatCode>
                <c:ptCount val="29"/>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pt idx="22">
                  <c:v>44470</c:v>
                </c:pt>
                <c:pt idx="23">
                  <c:v>44501</c:v>
                </c:pt>
                <c:pt idx="24">
                  <c:v>44531</c:v>
                </c:pt>
                <c:pt idx="25">
                  <c:v>44562</c:v>
                </c:pt>
                <c:pt idx="26">
                  <c:v>44593</c:v>
                </c:pt>
                <c:pt idx="27">
                  <c:v>44642</c:v>
                </c:pt>
                <c:pt idx="28">
                  <c:v>44652</c:v>
                </c:pt>
              </c:numCache>
            </c:numRef>
          </c:cat>
          <c:val>
            <c:numRef>
              <c:f>'FRED Graph'!$F$23:$F$51</c:f>
              <c:numCache>
                <c:formatCode>General</c:formatCode>
                <c:ptCount val="29"/>
                <c:pt idx="0" formatCode="0.000">
                  <c:v>265.65100000000001</c:v>
                </c:pt>
                <c:pt idx="1">
                  <c:v>266.19819756492001</c:v>
                </c:pt>
                <c:pt idx="2">
                  <c:v>266.746522267231</c:v>
                </c:pt>
                <c:pt idx="3">
                  <c:v>267.29597642865144</c:v>
                </c:pt>
                <c:pt idx="4">
                  <c:v>267.8465623756822</c:v>
                </c:pt>
                <c:pt idx="5">
                  <c:v>268.39828243961631</c:v>
                </c:pt>
                <c:pt idx="6">
                  <c:v>268.9511389565489</c:v>
                </c:pt>
                <c:pt idx="7">
                  <c:v>269.50513426738712</c:v>
                </c:pt>
                <c:pt idx="8">
                  <c:v>270.06027071785991</c:v>
                </c:pt>
                <c:pt idx="9">
                  <c:v>270.61655065852813</c:v>
                </c:pt>
                <c:pt idx="10">
                  <c:v>271.17397644479428</c:v>
                </c:pt>
                <c:pt idx="11">
                  <c:v>271.73255043691273</c:v>
                </c:pt>
                <c:pt idx="12">
                  <c:v>272.29227499999956</c:v>
                </c:pt>
                <c:pt idx="13">
                  <c:v>272.85315250404255</c:v>
                </c:pt>
                <c:pt idx="14">
                  <c:v>273.41518532391132</c:v>
                </c:pt>
                <c:pt idx="15">
                  <c:v>273.97837583936729</c:v>
                </c:pt>
                <c:pt idx="16">
                  <c:v>274.5427264350738</c:v>
                </c:pt>
                <c:pt idx="17">
                  <c:v>275.10823950060626</c:v>
                </c:pt>
                <c:pt idx="18">
                  <c:v>275.67491743046219</c:v>
                </c:pt>
                <c:pt idx="19">
                  <c:v>276.24276262407136</c:v>
                </c:pt>
                <c:pt idx="20">
                  <c:v>276.81177748580598</c:v>
                </c:pt>
                <c:pt idx="21">
                  <c:v>277.38196442499088</c:v>
                </c:pt>
                <c:pt idx="22">
                  <c:v>277.9533258559137</c:v>
                </c:pt>
                <c:pt idx="23">
                  <c:v>278.52586419783512</c:v>
                </c:pt>
                <c:pt idx="24">
                  <c:v>279.0995818749991</c:v>
                </c:pt>
                <c:pt idx="25">
                  <c:v>279.67448131664315</c:v>
                </c:pt>
                <c:pt idx="26">
                  <c:v>280.25056495700863</c:v>
                </c:pt>
                <c:pt idx="27">
                  <c:v>280.82783523535102</c:v>
                </c:pt>
                <c:pt idx="28">
                  <c:v>281.40629459595021</c:v>
                </c:pt>
              </c:numCache>
            </c:numRef>
          </c:val>
          <c:smooth val="0"/>
          <c:extLst>
            <c:ext xmlns:c16="http://schemas.microsoft.com/office/drawing/2014/chart" uri="{C3380CC4-5D6E-409C-BE32-E72D297353CC}">
              <c16:uniqueId val="{00000001-5679-4C46-9DCC-CC902CA03B72}"/>
            </c:ext>
          </c:extLst>
        </c:ser>
        <c:dLbls>
          <c:dLblPos val="ctr"/>
          <c:showLegendKey val="0"/>
          <c:showVal val="1"/>
          <c:showCatName val="0"/>
          <c:showSerName val="0"/>
          <c:showPercent val="0"/>
          <c:showBubbleSize val="0"/>
        </c:dLbls>
        <c:smooth val="0"/>
        <c:axId val="1448518736"/>
        <c:axId val="1448519568"/>
      </c:lineChart>
      <c:dateAx>
        <c:axId val="1448518736"/>
        <c:scaling>
          <c:orientation val="minMax"/>
        </c:scaling>
        <c:delete val="0"/>
        <c:axPos val="b"/>
        <c:numFmt formatCode="[$-409]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0" i="0" u="none" strike="noStrike" kern="1200" cap="none" spc="0" normalizeH="0" baseline="0">
                <a:solidFill>
                  <a:schemeClr val="dk1">
                    <a:lumMod val="65000"/>
                    <a:lumOff val="35000"/>
                  </a:schemeClr>
                </a:solidFill>
                <a:latin typeface="+mn-lt"/>
                <a:ea typeface="+mn-ea"/>
                <a:cs typeface="+mn-cs"/>
              </a:defRPr>
            </a:pPr>
            <a:endParaRPr lang="en-US"/>
          </a:p>
        </c:txPr>
        <c:crossAx val="1448519568"/>
        <c:crosses val="autoZero"/>
        <c:auto val="1"/>
        <c:lblOffset val="100"/>
        <c:baseTimeUnit val="months"/>
      </c:dateAx>
      <c:valAx>
        <c:axId val="1448519568"/>
        <c:scaling>
          <c:orientation val="minMax"/>
          <c:min val="260"/>
        </c:scaling>
        <c:delete val="0"/>
        <c:axPos val="l"/>
        <c:majorGridlines>
          <c:spPr>
            <a:ln w="9525" cap="flat" cmpd="sng" algn="ctr">
              <a:solidFill>
                <a:schemeClr val="dk1">
                  <a:lumMod val="15000"/>
                  <a:lumOff val="85000"/>
                  <a:alpha val="54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crossAx val="1448518736"/>
        <c:crosses val="autoZero"/>
        <c:crossBetween val="between"/>
      </c:valAx>
      <c:spPr>
        <a:gradFill>
          <a:gsLst>
            <a:gs pos="30000">
              <a:schemeClr val="accent1">
                <a:lumMod val="5000"/>
                <a:lumOff val="95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alpha val="17000"/>
            </a:schemeClr>
          </a:solid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5/16/22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9</a:t>
            </a:fld>
            <a:endParaRPr lang="en-US" dirty="0"/>
          </a:p>
        </p:txBody>
      </p:sp>
    </p:spTree>
    <p:extLst>
      <p:ext uri="{BB962C8B-B14F-4D97-AF65-F5344CB8AC3E}">
        <p14:creationId xmlns:p14="http://schemas.microsoft.com/office/powerpoint/2010/main" val="2476801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today was trading at $56,850</a:t>
            </a:r>
          </a:p>
        </p:txBody>
      </p:sp>
      <p:sp>
        <p:nvSpPr>
          <p:cNvPr id="4" name="Slide Number Placeholder 3"/>
          <p:cNvSpPr>
            <a:spLocks noGrp="1"/>
          </p:cNvSpPr>
          <p:nvPr>
            <p:ph type="sldNum" sz="quarter" idx="5"/>
          </p:nvPr>
        </p:nvSpPr>
        <p:spPr/>
        <p:txBody>
          <a:bodyPr/>
          <a:lstStyle/>
          <a:p>
            <a:fld id="{39F294D8-753E-E842-8CF8-893A8D4FD7E5}" type="slidenum">
              <a:rPr lang="en-US" smtClean="0"/>
              <a:t>60</a:t>
            </a:fld>
            <a:endParaRPr lang="en-US"/>
          </a:p>
        </p:txBody>
      </p:sp>
    </p:spTree>
    <p:extLst>
      <p:ext uri="{BB962C8B-B14F-4D97-AF65-F5344CB8AC3E}">
        <p14:creationId xmlns:p14="http://schemas.microsoft.com/office/powerpoint/2010/main" val="161853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3581763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56993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29</a:t>
            </a:fld>
            <a:endParaRPr lang="en-US" dirty="0"/>
          </a:p>
        </p:txBody>
      </p:sp>
    </p:spTree>
    <p:extLst>
      <p:ext uri="{BB962C8B-B14F-4D97-AF65-F5344CB8AC3E}">
        <p14:creationId xmlns:p14="http://schemas.microsoft.com/office/powerpoint/2010/main" val="3031117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34</a:t>
            </a:fld>
            <a:endParaRPr lang="en-US" dirty="0"/>
          </a:p>
        </p:txBody>
      </p:sp>
    </p:spTree>
    <p:extLst>
      <p:ext uri="{BB962C8B-B14F-4D97-AF65-F5344CB8AC3E}">
        <p14:creationId xmlns:p14="http://schemas.microsoft.com/office/powerpoint/2010/main" val="1924123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37</a:t>
            </a:fld>
            <a:endParaRPr lang="en-US" dirty="0"/>
          </a:p>
        </p:txBody>
      </p:sp>
    </p:spTree>
    <p:extLst>
      <p:ext uri="{BB962C8B-B14F-4D97-AF65-F5344CB8AC3E}">
        <p14:creationId xmlns:p14="http://schemas.microsoft.com/office/powerpoint/2010/main" val="383758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38</a:t>
            </a:fld>
            <a:endParaRPr lang="en-US" dirty="0"/>
          </a:p>
        </p:txBody>
      </p:sp>
    </p:spTree>
    <p:extLst>
      <p:ext uri="{BB962C8B-B14F-4D97-AF65-F5344CB8AC3E}">
        <p14:creationId xmlns:p14="http://schemas.microsoft.com/office/powerpoint/2010/main" val="2438985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303229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March 22 is 5 percent above Fed’s ideal</a:t>
            </a:r>
          </a:p>
        </p:txBody>
      </p:sp>
      <p:sp>
        <p:nvSpPr>
          <p:cNvPr id="4" name="Slide Number Placeholder 3"/>
          <p:cNvSpPr>
            <a:spLocks noGrp="1"/>
          </p:cNvSpPr>
          <p:nvPr>
            <p:ph type="sldNum" sz="quarter" idx="5"/>
          </p:nvPr>
        </p:nvSpPr>
        <p:spPr/>
        <p:txBody>
          <a:bodyPr/>
          <a:lstStyle/>
          <a:p>
            <a:fld id="{88BA6467-982F-43FA-9555-C83E47AD5726}" type="slidenum">
              <a:rPr lang="en-US" smtClean="0"/>
              <a:t>56</a:t>
            </a:fld>
            <a:endParaRPr lang="en-US"/>
          </a:p>
        </p:txBody>
      </p:sp>
    </p:spTree>
    <p:extLst>
      <p:ext uri="{BB962C8B-B14F-4D97-AF65-F5344CB8AC3E}">
        <p14:creationId xmlns:p14="http://schemas.microsoft.com/office/powerpoint/2010/main" val="1960317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pn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6.jpg"/><Relationship Id="rId2" Type="http://schemas.openxmlformats.org/officeDocument/2006/relationships/image" Target="../media/image13.jpg"/><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28" Type="http://schemas.openxmlformats.org/officeDocument/2006/relationships/image" Target="../media/image6.pn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 Id="rId27"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tiff"/><Relationship Id="rId7" Type="http://schemas.openxmlformats.org/officeDocument/2006/relationships/image" Target="../media/image55.jpg"/><Relationship Id="rId2" Type="http://schemas.openxmlformats.org/officeDocument/2006/relationships/image" Target="../media/image50.tiff"/><Relationship Id="rId1" Type="http://schemas.openxmlformats.org/officeDocument/2006/relationships/slideLayout" Target="../slideLayouts/slideLayout2.xml"/><Relationship Id="rId6" Type="http://schemas.openxmlformats.org/officeDocument/2006/relationships/image" Target="../media/image54.tiff"/><Relationship Id="rId11" Type="http://schemas.openxmlformats.org/officeDocument/2006/relationships/image" Target="../media/image59.jpg"/><Relationship Id="rId5" Type="http://schemas.openxmlformats.org/officeDocument/2006/relationships/image" Target="../media/image53.tiff"/><Relationship Id="rId10" Type="http://schemas.openxmlformats.org/officeDocument/2006/relationships/image" Target="../media/image58.jpg"/><Relationship Id="rId4" Type="http://schemas.openxmlformats.org/officeDocument/2006/relationships/image" Target="../media/image52.tiff"/><Relationship Id="rId9"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1.tiff"/><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2.tiff"/><Relationship Id="rId5" Type="http://schemas.openxmlformats.org/officeDocument/2006/relationships/image" Target="../media/image91.tiff"/><Relationship Id="rId4" Type="http://schemas.openxmlformats.org/officeDocument/2006/relationships/image" Target="../media/image90.tiff"/></Relationships>
</file>

<file path=ppt/slides/_rels/slide4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file:////Users/Jon/NEED%20Dropbox/Presentations/RacialWealth/Charts/wealthgap.png"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tiff"/><Relationship Id="rId7" Type="http://schemas.openxmlformats.org/officeDocument/2006/relationships/image" Target="../media/image55.jpg"/><Relationship Id="rId2" Type="http://schemas.openxmlformats.org/officeDocument/2006/relationships/image" Target="../media/image50.tiff"/><Relationship Id="rId1" Type="http://schemas.openxmlformats.org/officeDocument/2006/relationships/slideLayout" Target="../slideLayouts/slideLayout2.xml"/><Relationship Id="rId6" Type="http://schemas.openxmlformats.org/officeDocument/2006/relationships/image" Target="../media/image54.tiff"/><Relationship Id="rId11" Type="http://schemas.openxmlformats.org/officeDocument/2006/relationships/image" Target="../media/image59.jpg"/><Relationship Id="rId5" Type="http://schemas.openxmlformats.org/officeDocument/2006/relationships/image" Target="../media/image53.tiff"/><Relationship Id="rId10" Type="http://schemas.openxmlformats.org/officeDocument/2006/relationships/image" Target="../media/image58.jpg"/><Relationship Id="rId4" Type="http://schemas.openxmlformats.org/officeDocument/2006/relationships/image" Target="../media/image52.tiff"/><Relationship Id="rId9" Type="http://schemas.openxmlformats.org/officeDocument/2006/relationships/image" Target="../media/image57.jpg"/></Relationships>
</file>

<file path=ppt/slides/_rels/slide62.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Spring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a:t>
            </a:r>
            <a:r>
              <a:rPr lang="en-US" sz="3100">
                <a:solidFill>
                  <a:schemeClr val="tx2"/>
                </a:solidFill>
              </a:rPr>
              <a:t>of Alabama-Huntsville</a:t>
            </a:r>
            <a:endParaRPr lang="en-US" sz="3100" dirty="0">
              <a:solidFill>
                <a:schemeClr val="tx2"/>
              </a:solidFill>
            </a:endParaRPr>
          </a:p>
          <a:p>
            <a:pPr>
              <a:lnSpc>
                <a:spcPct val="100000"/>
              </a:lnSpc>
              <a:spcBef>
                <a:spcPts val="0"/>
              </a:spcBef>
            </a:pPr>
            <a:r>
              <a:rPr lang="en-US" sz="3100" dirty="0">
                <a:solidFill>
                  <a:schemeClr val="tx2"/>
                </a:solidFill>
              </a:rPr>
              <a:t>April-May,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900647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11581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23037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32690"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84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13</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6" name="Picture 25" descr="toyota-1024x83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pic>
        <p:nvPicPr>
          <p:cNvPr id="28" name="Picture 27" descr="valeo-1024x44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8"/>
          <a:stretch>
            <a:fillRect/>
          </a:stretch>
        </p:blipFill>
        <p:spPr>
          <a:xfrm>
            <a:off x="6929999" y="4662176"/>
            <a:ext cx="1353647" cy="1325563"/>
          </a:xfrm>
          <a:prstGeom prst="rect">
            <a:avLst/>
          </a:prstGeom>
        </p:spPr>
      </p:pic>
    </p:spTree>
    <p:extLst>
      <p:ext uri="{BB962C8B-B14F-4D97-AF65-F5344CB8AC3E}">
        <p14:creationId xmlns:p14="http://schemas.microsoft.com/office/powerpoint/2010/main" val="2303349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4" y="301735"/>
            <a:ext cx="10515600" cy="1325563"/>
          </a:xfrm>
        </p:spPr>
        <p:txBody>
          <a:bodyPr>
            <a:noAutofit/>
          </a:bodyPr>
          <a:lstStyle/>
          <a:p>
            <a:r>
              <a:rPr lang="en-US" dirty="0">
                <a:solidFill>
                  <a:schemeClr val="bg1"/>
                </a:solidFill>
              </a:rPr>
              <a:t>WH</a:t>
            </a:r>
            <a:r>
              <a:rPr lang="en-US" dirty="0"/>
              <a:t>EN?     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r>
              <a:rPr lang="en-US" dirty="0"/>
              <a:t>Last 5% is going to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4252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1986962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16</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3844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17</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descr="Screen Shot 2019-10-27 at 11.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357" y="1518935"/>
            <a:ext cx="8126220" cy="97474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tretch>
            <a:fillRect/>
          </a:stretch>
        </p:blipFill>
        <p:spPr>
          <a:xfrm>
            <a:off x="1915563" y="4652749"/>
            <a:ext cx="10100388" cy="1229198"/>
          </a:xfrm>
          <a:prstGeom prst="rect">
            <a:avLst/>
          </a:prstGeom>
        </p:spPr>
      </p:pic>
    </p:spTree>
    <p:extLst>
      <p:ext uri="{BB962C8B-B14F-4D97-AF65-F5344CB8AC3E}">
        <p14:creationId xmlns:p14="http://schemas.microsoft.com/office/powerpoint/2010/main" val="25608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in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18</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126900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351048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2253880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20</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899583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3744168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7"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6225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75854"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546986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5355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79055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9016"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665980"/>
            <a:ext cx="5181600" cy="4189162"/>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r>
              <a:rPr lang="en-US" dirty="0"/>
              <a:t>Insurance: product liability</a:t>
            </a:r>
          </a:p>
          <a:p>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3847731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7791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235874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$9,666 (2021)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King County workforce has a commute in excess of 30 minutes.</a:t>
            </a:r>
          </a:p>
          <a:p>
            <a:pPr marL="457200" lvl="1" indent="0">
              <a:buNone/>
            </a:pPr>
            <a:endParaRPr lang="en-US" dirty="0"/>
          </a:p>
        </p:txBody>
      </p:sp>
      <p:pic>
        <p:nvPicPr>
          <p:cNvPr id="4" name="Picture 3" descr="Table, calendar&#10;&#10;Description automatically generated">
            <a:extLst>
              <a:ext uri="{FF2B5EF4-FFF2-40B4-BE49-F238E27FC236}">
                <a16:creationId xmlns:a16="http://schemas.microsoft.com/office/drawing/2014/main" id="{EE8C4EA9-ACA6-324C-9D7D-129B2779A516}"/>
              </a:ext>
            </a:extLst>
          </p:cNvPr>
          <p:cNvPicPr>
            <a:picLocks noChangeAspect="1"/>
          </p:cNvPicPr>
          <p:nvPr/>
        </p:nvPicPr>
        <p:blipFill>
          <a:blip r:embed="rId3" r:link="rId4"/>
          <a:stretch>
            <a:fillRect/>
          </a:stretch>
        </p:blipFill>
        <p:spPr>
          <a:xfrm>
            <a:off x="7424748" y="2802570"/>
            <a:ext cx="3929052" cy="1492045"/>
          </a:xfrm>
          <a:prstGeom prst="rect">
            <a:avLst/>
          </a:prstGeom>
        </p:spPr>
      </p:pic>
    </p:spTree>
    <p:extLst>
      <p:ext uri="{BB962C8B-B14F-4D97-AF65-F5344CB8AC3E}">
        <p14:creationId xmlns:p14="http://schemas.microsoft.com/office/powerpoint/2010/main" val="127597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in the chat.</a:t>
            </a:r>
          </a:p>
          <a:p>
            <a:pPr lvl="1"/>
            <a:r>
              <a:rPr lang="en-US" dirty="0"/>
              <a:t>I will try to handle them as they come up, but may take them in a bunch as time permits.</a:t>
            </a:r>
          </a:p>
          <a:p>
            <a:r>
              <a:rPr lang="en-US" dirty="0"/>
              <a:t>We will do a verbal Q&amp;A once the material has been presented.</a:t>
            </a:r>
          </a:p>
          <a:p>
            <a:pPr lvl="1"/>
            <a:r>
              <a:rPr lang="en-US" dirty="0"/>
              <a:t>And the questions in the chat have been addressed.</a:t>
            </a:r>
          </a:p>
          <a:p>
            <a:r>
              <a:rPr lang="en-US" dirty="0"/>
              <a:t>OLLI allowing, we can stay beyond the end of class to have further discussion.</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3633274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664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63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4674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7140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6"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2694342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150881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6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23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4291401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322203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r>
              <a:rPr lang="en-US" dirty="0"/>
              <a:t>Contemporary Economic Policy</a:t>
            </a:r>
          </a:p>
          <a:p>
            <a:pPr lvl="1"/>
            <a:r>
              <a:rPr lang="en-US" dirty="0"/>
              <a:t>Week 1 (4/11): 	US Economy &amp; Russia/Ukraine Conflict</a:t>
            </a:r>
          </a:p>
          <a:p>
            <a:pPr lvl="1"/>
            <a:r>
              <a:rPr lang="en-US" dirty="0"/>
              <a:t>Week 2 (4/18): 	Trade and Globalization (Alan Deardorff, University of Michigan)</a:t>
            </a:r>
          </a:p>
          <a:p>
            <a:pPr lvl="1"/>
            <a:r>
              <a:rPr lang="en-US" dirty="0"/>
              <a:t>Week 3 (4/25): 	The Black-White Wealth Gap (Stephanie </a:t>
            </a:r>
            <a:r>
              <a:rPr lang="en-US" dirty="0" err="1"/>
              <a:t>Seguino</a:t>
            </a:r>
            <a:r>
              <a:rPr lang="en-US" dirty="0"/>
              <a:t>, Univ. of Vermont)</a:t>
            </a:r>
          </a:p>
          <a:p>
            <a:pPr lvl="1"/>
            <a:r>
              <a:rPr lang="en-US" dirty="0"/>
              <a:t>Week 4 (5/2): 	Economic Mobility (Kathryn Wilson, Kent State University)</a:t>
            </a:r>
          </a:p>
          <a:p>
            <a:pPr lvl="1"/>
            <a:r>
              <a:rPr lang="en-US" dirty="0"/>
              <a:t>Week 5 (5/9):	Cryptocurrencies and the Future of Money  (G. Woglom)</a:t>
            </a:r>
          </a:p>
          <a:p>
            <a:pPr lvl="1"/>
            <a:r>
              <a:rPr lang="en-US" b="1" dirty="0"/>
              <a:t>Week 6 (5/16):	Autonomous Vehicles (Jon </a:t>
            </a:r>
            <a:r>
              <a:rPr lang="en-US" b="1" dirty="0" err="1"/>
              <a:t>Haveman</a:t>
            </a:r>
            <a:r>
              <a:rPr lang="en-US" b="1" dirty="0"/>
              <a:t>, NEED)</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1076844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79473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28"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a:t>Public transportation</a:t>
            </a:r>
            <a:endParaRPr lang="en-US" dirty="0"/>
          </a:p>
          <a:p>
            <a:r>
              <a:rPr lang="en-US" dirty="0"/>
              <a:t>Employment</a:t>
            </a:r>
          </a:p>
          <a:p>
            <a:r>
              <a:rPr lang="en-US" dirty="0"/>
              <a:t>Housing</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2986430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$9,666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51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0810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6642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229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1634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47</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322901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7970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349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University of Alabama, Huntsville</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a:solidFill>
                  <a:srgbClr val="2B414D"/>
                </a:solidFill>
              </a:rPr>
              <a:t>May 16, </a:t>
            </a:r>
            <a:r>
              <a:rPr lang="en-US" sz="1800" b="0" i="1" dirty="0">
                <a:solidFill>
                  <a:srgbClr val="2B414D"/>
                </a:solidFill>
              </a:rPr>
              <a:t>2022</a:t>
            </a:r>
          </a:p>
          <a:p>
            <a:pPr algn="l"/>
            <a:endParaRPr lang="en-US" dirty="0">
              <a:solidFill>
                <a:srgbClr val="2B414D"/>
              </a:solidFill>
            </a:endParaRPr>
          </a:p>
        </p:txBody>
      </p:sp>
    </p:spTree>
    <p:extLst>
      <p:ext uri="{BB962C8B-B14F-4D97-AF65-F5344CB8AC3E}">
        <p14:creationId xmlns:p14="http://schemas.microsoft.com/office/powerpoint/2010/main" val="1016919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3348067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8901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fill parking lots that would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6306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3067712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9" y="0"/>
            <a:ext cx="10515600" cy="1325563"/>
          </a:xfrm>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21687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r>
              <a:rPr lang="en-US" dirty="0"/>
              <a:t>Contemporary Economic Policy</a:t>
            </a:r>
          </a:p>
          <a:p>
            <a:pPr lvl="1"/>
            <a:r>
              <a:rPr lang="en-US" dirty="0"/>
              <a:t>Week 1 (4/11): 	US Economy &amp; Russia/Ukraine Conflict</a:t>
            </a:r>
          </a:p>
          <a:p>
            <a:pPr lvl="1"/>
            <a:r>
              <a:rPr lang="en-US" dirty="0"/>
              <a:t>Week 2 (4/18): 	Trade and Globalization (Alan Deardorff, University of Michigan)</a:t>
            </a:r>
          </a:p>
          <a:p>
            <a:pPr lvl="1"/>
            <a:r>
              <a:rPr lang="en-US" dirty="0"/>
              <a:t>Week 3 (4/25): 	The Black-White Wealth Gap (Stephanie </a:t>
            </a:r>
            <a:r>
              <a:rPr lang="en-US" dirty="0" err="1"/>
              <a:t>Seguino</a:t>
            </a:r>
            <a:r>
              <a:rPr lang="en-US" dirty="0"/>
              <a:t>, Univ. of Vermont)</a:t>
            </a:r>
          </a:p>
          <a:p>
            <a:pPr lvl="1"/>
            <a:r>
              <a:rPr lang="en-US" dirty="0"/>
              <a:t>Week 4 (5/2): 	Economic Mobility (Kathryn Wilson, Kent State University)</a:t>
            </a:r>
          </a:p>
          <a:p>
            <a:pPr lvl="1"/>
            <a:r>
              <a:rPr lang="en-US" dirty="0"/>
              <a:t>Week 5 (5/9):	Cryptocurrencies and the Future of Money  (G. Woglom)</a:t>
            </a:r>
          </a:p>
          <a:p>
            <a:pPr lvl="1"/>
            <a:r>
              <a:rPr lang="en-US" dirty="0"/>
              <a:t>Week 6 (5/16):	Autonomous Vehicles (Jon </a:t>
            </a:r>
            <a:r>
              <a:rPr lang="en-US" dirty="0" err="1"/>
              <a:t>Haveman</a:t>
            </a:r>
            <a:r>
              <a:rPr lang="en-US" dirty="0"/>
              <a:t>, NEED)</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469553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4961-4CC2-4E24-9D73-E35DC8FD990C}"/>
              </a:ext>
            </a:extLst>
          </p:cNvPr>
          <p:cNvSpPr>
            <a:spLocks noGrp="1"/>
          </p:cNvSpPr>
          <p:nvPr>
            <p:ph type="title"/>
          </p:nvPr>
        </p:nvSpPr>
        <p:spPr/>
        <p:txBody>
          <a:bodyPr/>
          <a:lstStyle/>
          <a:p>
            <a:r>
              <a:rPr lang="en-US" dirty="0">
                <a:solidFill>
                  <a:schemeClr val="bg1"/>
                </a:solidFill>
              </a:rPr>
              <a:t>Infl</a:t>
            </a:r>
            <a:r>
              <a:rPr lang="en-US" dirty="0"/>
              <a:t>ation during the Recovery</a:t>
            </a:r>
          </a:p>
        </p:txBody>
      </p:sp>
      <p:sp>
        <p:nvSpPr>
          <p:cNvPr id="4" name="Slide Number Placeholder 3">
            <a:extLst>
              <a:ext uri="{FF2B5EF4-FFF2-40B4-BE49-F238E27FC236}">
                <a16:creationId xmlns:a16="http://schemas.microsoft.com/office/drawing/2014/main" id="{2BBE5F7A-288E-4574-8362-548C2513CA55}"/>
              </a:ext>
            </a:extLst>
          </p:cNvPr>
          <p:cNvSpPr>
            <a:spLocks noGrp="1"/>
          </p:cNvSpPr>
          <p:nvPr>
            <p:ph type="sldNum" sz="quarter" idx="12"/>
          </p:nvPr>
        </p:nvSpPr>
        <p:spPr/>
        <p:txBody>
          <a:bodyPr/>
          <a:lstStyle/>
          <a:p>
            <a:fld id="{D9F085D5-EC86-4F6A-B501-C1359CB39116}" type="slidenum">
              <a:rPr lang="en-GB" smtClean="0"/>
              <a:t>56</a:t>
            </a:fld>
            <a:endParaRPr lang="en-GB"/>
          </a:p>
        </p:txBody>
      </p:sp>
      <p:graphicFrame>
        <p:nvGraphicFramePr>
          <p:cNvPr id="11" name="Content Placeholder 10">
            <a:extLst>
              <a:ext uri="{FF2B5EF4-FFF2-40B4-BE49-F238E27FC236}">
                <a16:creationId xmlns:a16="http://schemas.microsoft.com/office/drawing/2014/main" id="{23EC9ACC-8E20-4816-B14E-75A15FC23070}"/>
              </a:ext>
            </a:extLst>
          </p:cNvPr>
          <p:cNvGraphicFramePr>
            <a:graphicFrameLocks noGrp="1"/>
          </p:cNvGraphicFramePr>
          <p:nvPr>
            <p:ph idx="1"/>
          </p:nvPr>
        </p:nvGraphicFramePr>
        <p:xfrm>
          <a:off x="838200" y="1570038"/>
          <a:ext cx="10515600" cy="466018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98E9CD5-FE46-43E0-9229-DEC797942956}"/>
              </a:ext>
            </a:extLst>
          </p:cNvPr>
          <p:cNvSpPr txBox="1"/>
          <p:nvPr/>
        </p:nvSpPr>
        <p:spPr>
          <a:xfrm>
            <a:off x="1667968" y="2129399"/>
            <a:ext cx="3852746" cy="523220"/>
          </a:xfrm>
          <a:prstGeom prst="rect">
            <a:avLst/>
          </a:prstGeom>
          <a:noFill/>
        </p:spPr>
        <p:txBody>
          <a:bodyPr wrap="square" rtlCol="0">
            <a:spAutoFit/>
          </a:bodyPr>
          <a:lstStyle/>
          <a:p>
            <a:r>
              <a:rPr lang="en-US" sz="2800" dirty="0"/>
              <a:t>Worst Year Since 12/81</a:t>
            </a:r>
          </a:p>
        </p:txBody>
      </p:sp>
      <p:grpSp>
        <p:nvGrpSpPr>
          <p:cNvPr id="3" name="Group 2">
            <a:extLst>
              <a:ext uri="{FF2B5EF4-FFF2-40B4-BE49-F238E27FC236}">
                <a16:creationId xmlns:a16="http://schemas.microsoft.com/office/drawing/2014/main" id="{00C7BDC3-99E2-4C56-B9A5-4295F988A5A7}"/>
              </a:ext>
            </a:extLst>
          </p:cNvPr>
          <p:cNvGrpSpPr/>
          <p:nvPr/>
        </p:nvGrpSpPr>
        <p:grpSpPr>
          <a:xfrm>
            <a:off x="6756822" y="2391009"/>
            <a:ext cx="4300552" cy="1658477"/>
            <a:chOff x="6380188" y="2160467"/>
            <a:chExt cx="4144757" cy="1741649"/>
          </a:xfrm>
        </p:grpSpPr>
        <p:sp>
          <p:nvSpPr>
            <p:cNvPr id="5" name="TextBox 4">
              <a:extLst>
                <a:ext uri="{FF2B5EF4-FFF2-40B4-BE49-F238E27FC236}">
                  <a16:creationId xmlns:a16="http://schemas.microsoft.com/office/drawing/2014/main" id="{2ADF0F21-9CE4-4EA3-88AC-208769AA08B8}"/>
                </a:ext>
              </a:extLst>
            </p:cNvPr>
            <p:cNvSpPr txBox="1"/>
            <p:nvPr/>
          </p:nvSpPr>
          <p:spPr>
            <a:xfrm>
              <a:off x="6380188" y="2160467"/>
              <a:ext cx="1946394" cy="549459"/>
            </a:xfrm>
            <a:prstGeom prst="rect">
              <a:avLst/>
            </a:prstGeom>
            <a:noFill/>
          </p:spPr>
          <p:txBody>
            <a:bodyPr wrap="square" rtlCol="0">
              <a:spAutoFit/>
            </a:bodyPr>
            <a:lstStyle/>
            <a:p>
              <a:r>
                <a:rPr lang="en-US" sz="2800" dirty="0"/>
                <a:t>8.3 percent</a:t>
              </a:r>
            </a:p>
          </p:txBody>
        </p:sp>
        <p:cxnSp>
          <p:nvCxnSpPr>
            <p:cNvPr id="7" name="Straight Arrow Connector 6">
              <a:extLst>
                <a:ext uri="{FF2B5EF4-FFF2-40B4-BE49-F238E27FC236}">
                  <a16:creationId xmlns:a16="http://schemas.microsoft.com/office/drawing/2014/main" id="{B1F85563-EEA2-44AC-87C3-1086E7211DE8}"/>
                </a:ext>
              </a:extLst>
            </p:cNvPr>
            <p:cNvCxnSpPr/>
            <p:nvPr/>
          </p:nvCxnSpPr>
          <p:spPr>
            <a:xfrm flipV="1">
              <a:off x="6382436" y="2336552"/>
              <a:ext cx="4142509" cy="1565564"/>
            </a:xfrm>
            <a:prstGeom prst="straightConnector1">
              <a:avLst/>
            </a:prstGeom>
            <a:ln w="44450">
              <a:solidFill>
                <a:srgbClr val="92D05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255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D1F9-7BF0-AD4B-A069-2C298A4322CC}"/>
              </a:ext>
            </a:extLst>
          </p:cNvPr>
          <p:cNvSpPr>
            <a:spLocks noGrp="1"/>
          </p:cNvSpPr>
          <p:nvPr>
            <p:ph type="title"/>
          </p:nvPr>
        </p:nvSpPr>
        <p:spPr>
          <a:xfrm>
            <a:off x="881232" y="0"/>
            <a:ext cx="10515600" cy="1325563"/>
          </a:xfrm>
        </p:spPr>
        <p:txBody>
          <a:bodyPr/>
          <a:lstStyle/>
          <a:p>
            <a:r>
              <a:rPr lang="en-US" dirty="0">
                <a:solidFill>
                  <a:schemeClr val="bg1"/>
                </a:solidFill>
              </a:rPr>
              <a:t>Tra</a:t>
            </a:r>
            <a:r>
              <a:rPr lang="en-US" dirty="0"/>
              <a:t>de: Bicycle Supply Chain</a:t>
            </a:r>
          </a:p>
        </p:txBody>
      </p:sp>
      <p:sp>
        <p:nvSpPr>
          <p:cNvPr id="3" name="Content Placeholder 2">
            <a:extLst>
              <a:ext uri="{FF2B5EF4-FFF2-40B4-BE49-F238E27FC236}">
                <a16:creationId xmlns:a16="http://schemas.microsoft.com/office/drawing/2014/main" id="{71B50833-6E43-B940-B895-3B959191E4C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DEEF06-B51E-A347-BE47-E83AEC2E3A89}"/>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5" name="TextBox 4">
            <a:extLst>
              <a:ext uri="{FF2B5EF4-FFF2-40B4-BE49-F238E27FC236}">
                <a16:creationId xmlns:a16="http://schemas.microsoft.com/office/drawing/2014/main" id="{EA4FD983-DF47-2A49-82FA-0E5FFF9E2820}"/>
              </a:ext>
            </a:extLst>
          </p:cNvPr>
          <p:cNvSpPr txBox="1"/>
          <p:nvPr/>
        </p:nvSpPr>
        <p:spPr>
          <a:xfrm>
            <a:off x="8680525" y="6510508"/>
            <a:ext cx="3013038" cy="276999"/>
          </a:xfrm>
          <a:prstGeom prst="rect">
            <a:avLst/>
          </a:prstGeom>
          <a:solidFill>
            <a:schemeClr val="bg1"/>
          </a:solidFill>
        </p:spPr>
        <p:txBody>
          <a:bodyPr wrap="square" rtlCol="0">
            <a:spAutoFit/>
          </a:bodyPr>
          <a:lstStyle/>
          <a:p>
            <a:r>
              <a:rPr lang="en-US" sz="1200" dirty="0"/>
              <a:t>Source:  World Development Report 2020</a:t>
            </a:r>
          </a:p>
        </p:txBody>
      </p:sp>
      <p:pic>
        <p:nvPicPr>
          <p:cNvPr id="6" name="Picture 5">
            <a:extLst>
              <a:ext uri="{FF2B5EF4-FFF2-40B4-BE49-F238E27FC236}">
                <a16:creationId xmlns:a16="http://schemas.microsoft.com/office/drawing/2014/main" id="{9F97258B-6534-C04C-9514-85EB5477E265}"/>
              </a:ext>
            </a:extLst>
          </p:cNvPr>
          <p:cNvPicPr>
            <a:picLocks noChangeAspect="1"/>
          </p:cNvPicPr>
          <p:nvPr/>
        </p:nvPicPr>
        <p:blipFill>
          <a:blip r:embed="rId2"/>
          <a:stretch>
            <a:fillRect/>
          </a:stretch>
        </p:blipFill>
        <p:spPr>
          <a:xfrm>
            <a:off x="3195025" y="921081"/>
            <a:ext cx="6298754" cy="5403797"/>
          </a:xfrm>
          <a:prstGeom prst="rect">
            <a:avLst/>
          </a:prstGeom>
        </p:spPr>
      </p:pic>
    </p:spTree>
    <p:extLst>
      <p:ext uri="{BB962C8B-B14F-4D97-AF65-F5344CB8AC3E}">
        <p14:creationId xmlns:p14="http://schemas.microsoft.com/office/powerpoint/2010/main" val="3993548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649B3-AE45-4A46-B8E1-6A7B28F93EE0}"/>
              </a:ext>
            </a:extLst>
          </p:cNvPr>
          <p:cNvSpPr>
            <a:spLocks noGrp="1"/>
          </p:cNvSpPr>
          <p:nvPr>
            <p:ph type="title"/>
          </p:nvPr>
        </p:nvSpPr>
        <p:spPr>
          <a:xfrm>
            <a:off x="929641" y="0"/>
            <a:ext cx="10515600" cy="1325563"/>
          </a:xfrm>
        </p:spPr>
        <p:txBody>
          <a:bodyPr/>
          <a:lstStyle/>
          <a:p>
            <a:r>
              <a:rPr lang="en-US" dirty="0">
                <a:solidFill>
                  <a:schemeClr val="bg1"/>
                </a:solidFill>
              </a:rPr>
              <a:t>Evi</a:t>
            </a:r>
            <a:r>
              <a:rPr lang="en-US" dirty="0"/>
              <a:t>dence of the B-W Wealth Gap</a:t>
            </a:r>
          </a:p>
        </p:txBody>
      </p:sp>
      <p:sp>
        <p:nvSpPr>
          <p:cNvPr id="4" name="Slide Number Placeholder 3">
            <a:extLst>
              <a:ext uri="{FF2B5EF4-FFF2-40B4-BE49-F238E27FC236}">
                <a16:creationId xmlns:a16="http://schemas.microsoft.com/office/drawing/2014/main" id="{16B25B3A-BAB7-BD46-B857-EA0D73C58856}"/>
              </a:ext>
            </a:extLst>
          </p:cNvPr>
          <p:cNvSpPr>
            <a:spLocks noGrp="1"/>
          </p:cNvSpPr>
          <p:nvPr>
            <p:ph type="sldNum" sz="quarter" idx="12"/>
          </p:nvPr>
        </p:nvSpPr>
        <p:spPr/>
        <p:txBody>
          <a:bodyPr/>
          <a:lstStyle/>
          <a:p>
            <a:fld id="{D9F085D5-EC86-4F6A-B501-C1359CB39116}" type="slidenum">
              <a:rPr lang="en-GB" smtClean="0"/>
              <a:t>58</a:t>
            </a:fld>
            <a:endParaRPr lang="en-GB"/>
          </a:p>
        </p:txBody>
      </p:sp>
      <p:pic>
        <p:nvPicPr>
          <p:cNvPr id="8" name="Content Placeholder 7">
            <a:extLst>
              <a:ext uri="{FF2B5EF4-FFF2-40B4-BE49-F238E27FC236}">
                <a16:creationId xmlns:a16="http://schemas.microsoft.com/office/drawing/2014/main" id="{5E438174-F778-754D-833A-7855B2B7283D}"/>
              </a:ext>
            </a:extLst>
          </p:cNvPr>
          <p:cNvPicPr>
            <a:picLocks noGrp="1" noChangeAspect="1"/>
          </p:cNvPicPr>
          <p:nvPr>
            <p:ph idx="1"/>
          </p:nvPr>
        </p:nvPicPr>
        <p:blipFill>
          <a:blip r:embed="rId2" r:link="rId3"/>
          <a:srcRect/>
          <a:stretch>
            <a:fillRect/>
          </a:stretch>
        </p:blipFill>
        <p:spPr>
          <a:xfrm>
            <a:off x="2196023" y="909633"/>
            <a:ext cx="7982836" cy="5320592"/>
          </a:xfrm>
        </p:spPr>
      </p:pic>
      <p:sp>
        <p:nvSpPr>
          <p:cNvPr id="3" name="TextBox 2">
            <a:extLst>
              <a:ext uri="{FF2B5EF4-FFF2-40B4-BE49-F238E27FC236}">
                <a16:creationId xmlns:a16="http://schemas.microsoft.com/office/drawing/2014/main" id="{970FF120-C09C-5C45-9746-E81691BCCA32}"/>
              </a:ext>
            </a:extLst>
          </p:cNvPr>
          <p:cNvSpPr txBox="1"/>
          <p:nvPr/>
        </p:nvSpPr>
        <p:spPr>
          <a:xfrm flipH="1">
            <a:off x="5488053" y="2277267"/>
            <a:ext cx="1215894" cy="646331"/>
          </a:xfrm>
          <a:prstGeom prst="rect">
            <a:avLst/>
          </a:prstGeom>
          <a:noFill/>
        </p:spPr>
        <p:txBody>
          <a:bodyPr wrap="square" rtlCol="0">
            <a:spAutoFit/>
          </a:bodyPr>
          <a:lstStyle/>
          <a:p>
            <a:r>
              <a:rPr lang="en-US" dirty="0"/>
              <a:t>Mean is</a:t>
            </a:r>
          </a:p>
          <a:p>
            <a:r>
              <a:rPr lang="en-US" dirty="0"/>
              <a:t>7x Greater</a:t>
            </a:r>
          </a:p>
        </p:txBody>
      </p:sp>
      <p:sp>
        <p:nvSpPr>
          <p:cNvPr id="9" name="TextBox 8">
            <a:extLst>
              <a:ext uri="{FF2B5EF4-FFF2-40B4-BE49-F238E27FC236}">
                <a16:creationId xmlns:a16="http://schemas.microsoft.com/office/drawing/2014/main" id="{029E6A05-055C-D74C-8D88-A6C5EBC2D47E}"/>
              </a:ext>
            </a:extLst>
          </p:cNvPr>
          <p:cNvSpPr txBox="1"/>
          <p:nvPr/>
        </p:nvSpPr>
        <p:spPr>
          <a:xfrm flipH="1">
            <a:off x="7862246" y="3131562"/>
            <a:ext cx="1215894" cy="646331"/>
          </a:xfrm>
          <a:prstGeom prst="rect">
            <a:avLst/>
          </a:prstGeom>
          <a:noFill/>
        </p:spPr>
        <p:txBody>
          <a:bodyPr wrap="square" rtlCol="0">
            <a:spAutoFit/>
          </a:bodyPr>
          <a:lstStyle/>
          <a:p>
            <a:r>
              <a:rPr lang="en-US" dirty="0"/>
              <a:t>Median is 8x Greater</a:t>
            </a:r>
          </a:p>
        </p:txBody>
      </p:sp>
    </p:spTree>
    <p:extLst>
      <p:ext uri="{BB962C8B-B14F-4D97-AF65-F5344CB8AC3E}">
        <p14:creationId xmlns:p14="http://schemas.microsoft.com/office/powerpoint/2010/main" val="27124175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D93436-3375-AE4D-9441-E1D77BDB35AD}"/>
              </a:ext>
            </a:extLst>
          </p:cNvPr>
          <p:cNvSpPr>
            <a:spLocks noGrp="1"/>
          </p:cNvSpPr>
          <p:nvPr>
            <p:ph type="sldNum" sz="quarter" idx="12"/>
          </p:nvPr>
        </p:nvSpPr>
        <p:spPr/>
        <p:txBody>
          <a:bodyPr/>
          <a:lstStyle/>
          <a:p>
            <a:fld id="{D9F085D5-EC86-4F6A-B501-C1359CB39116}" type="slidenum">
              <a:rPr lang="en-GB" smtClean="0"/>
              <a:t>59</a:t>
            </a:fld>
            <a:endParaRPr lang="en-GB"/>
          </a:p>
        </p:txBody>
      </p:sp>
      <p:pic>
        <p:nvPicPr>
          <p:cNvPr id="3" name="Picture 2">
            <a:extLst>
              <a:ext uri="{FF2B5EF4-FFF2-40B4-BE49-F238E27FC236}">
                <a16:creationId xmlns:a16="http://schemas.microsoft.com/office/drawing/2014/main" id="{74BFC1F8-820B-6F4F-8F2A-F6554421B041}"/>
              </a:ext>
            </a:extLst>
          </p:cNvPr>
          <p:cNvPicPr>
            <a:picLocks noChangeAspect="1"/>
          </p:cNvPicPr>
          <p:nvPr/>
        </p:nvPicPr>
        <p:blipFill>
          <a:blip r:embed="rId2"/>
          <a:stretch>
            <a:fillRect/>
          </a:stretch>
        </p:blipFill>
        <p:spPr>
          <a:xfrm>
            <a:off x="1756335" y="274109"/>
            <a:ext cx="8679329" cy="5956117"/>
          </a:xfrm>
          <a:prstGeom prst="rect">
            <a:avLst/>
          </a:prstGeom>
        </p:spPr>
      </p:pic>
      <p:sp>
        <p:nvSpPr>
          <p:cNvPr id="4" name="Rectangle 3">
            <a:extLst>
              <a:ext uri="{FF2B5EF4-FFF2-40B4-BE49-F238E27FC236}">
                <a16:creationId xmlns:a16="http://schemas.microsoft.com/office/drawing/2014/main" id="{2D40E987-3E98-FE4A-B25F-544F79AD213D}"/>
              </a:ext>
            </a:extLst>
          </p:cNvPr>
          <p:cNvSpPr/>
          <p:nvPr/>
        </p:nvSpPr>
        <p:spPr>
          <a:xfrm>
            <a:off x="4394389" y="1159895"/>
            <a:ext cx="4554279" cy="646331"/>
          </a:xfrm>
          <a:prstGeom prst="rect">
            <a:avLst/>
          </a:prstGeom>
        </p:spPr>
        <p:txBody>
          <a:bodyPr wrap="square">
            <a:spAutoFit/>
          </a:bodyPr>
          <a:lstStyle/>
          <a:p>
            <a:r>
              <a:rPr lang="en-US" b="1" dirty="0"/>
              <a:t>9 out of 10 </a:t>
            </a:r>
            <a:r>
              <a:rPr lang="en-US" dirty="0"/>
              <a:t>of those born in the early 1940s could expect to earn more than their parents</a:t>
            </a:r>
          </a:p>
        </p:txBody>
      </p:sp>
      <p:cxnSp>
        <p:nvCxnSpPr>
          <p:cNvPr id="5" name="Straight Arrow Connector 4">
            <a:extLst>
              <a:ext uri="{FF2B5EF4-FFF2-40B4-BE49-F238E27FC236}">
                <a16:creationId xmlns:a16="http://schemas.microsoft.com/office/drawing/2014/main" id="{7DCD50CE-FC38-B844-872E-80FAD672C532}"/>
              </a:ext>
            </a:extLst>
          </p:cNvPr>
          <p:cNvCxnSpPr>
            <a:cxnSpLocks/>
          </p:cNvCxnSpPr>
          <p:nvPr/>
        </p:nvCxnSpPr>
        <p:spPr>
          <a:xfrm flipH="1">
            <a:off x="3603812" y="1416424"/>
            <a:ext cx="790578" cy="358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3F60861-AB60-B64E-9677-EB31D36878C2}"/>
              </a:ext>
            </a:extLst>
          </p:cNvPr>
          <p:cNvSpPr/>
          <p:nvPr/>
        </p:nvSpPr>
        <p:spPr>
          <a:xfrm>
            <a:off x="6895071" y="2431477"/>
            <a:ext cx="4260610" cy="646331"/>
          </a:xfrm>
          <a:prstGeom prst="rect">
            <a:avLst/>
          </a:prstGeom>
        </p:spPr>
        <p:txBody>
          <a:bodyPr wrap="square">
            <a:spAutoFit/>
          </a:bodyPr>
          <a:lstStyle/>
          <a:p>
            <a:pPr lvl="1"/>
            <a:r>
              <a:rPr lang="en-US" b="1" dirty="0"/>
              <a:t>1 in 2 </a:t>
            </a:r>
            <a:r>
              <a:rPr lang="en-US" dirty="0"/>
              <a:t>Millennials (born after 1980) earn more than their parents.</a:t>
            </a:r>
          </a:p>
        </p:txBody>
      </p:sp>
      <p:cxnSp>
        <p:nvCxnSpPr>
          <p:cNvPr id="7" name="Straight Arrow Connector 6">
            <a:extLst>
              <a:ext uri="{FF2B5EF4-FFF2-40B4-BE49-F238E27FC236}">
                <a16:creationId xmlns:a16="http://schemas.microsoft.com/office/drawing/2014/main" id="{D7660861-5314-D34B-ABE0-B2EBF5B94F76}"/>
              </a:ext>
            </a:extLst>
          </p:cNvPr>
          <p:cNvCxnSpPr>
            <a:cxnSpLocks/>
          </p:cNvCxnSpPr>
          <p:nvPr/>
        </p:nvCxnSpPr>
        <p:spPr>
          <a:xfrm flipH="1">
            <a:off x="9663953" y="3429000"/>
            <a:ext cx="162218" cy="51547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C69E68-4168-0249-9187-542FECDE3E44}"/>
              </a:ext>
            </a:extLst>
          </p:cNvPr>
          <p:cNvSpPr txBox="1"/>
          <p:nvPr/>
        </p:nvSpPr>
        <p:spPr>
          <a:xfrm>
            <a:off x="357353" y="189187"/>
            <a:ext cx="1805302" cy="646331"/>
          </a:xfrm>
          <a:prstGeom prst="rect">
            <a:avLst/>
          </a:prstGeom>
          <a:noFill/>
        </p:spPr>
        <p:txBody>
          <a:bodyPr wrap="none" rtlCol="0">
            <a:spAutoFit/>
          </a:bodyPr>
          <a:lstStyle/>
          <a:p>
            <a:r>
              <a:rPr lang="en-US" sz="3600" b="1" dirty="0"/>
              <a:t>Mobility</a:t>
            </a:r>
          </a:p>
        </p:txBody>
      </p:sp>
    </p:spTree>
    <p:extLst>
      <p:ext uri="{BB962C8B-B14F-4D97-AF65-F5344CB8AC3E}">
        <p14:creationId xmlns:p14="http://schemas.microsoft.com/office/powerpoint/2010/main" val="7506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25753693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1FED-3158-4041-B49F-33E88EC3BB26}"/>
              </a:ext>
            </a:extLst>
          </p:cNvPr>
          <p:cNvSpPr>
            <a:spLocks noGrp="1"/>
          </p:cNvSpPr>
          <p:nvPr>
            <p:ph type="title"/>
          </p:nvPr>
        </p:nvSpPr>
        <p:spPr>
          <a:xfrm>
            <a:off x="740229" y="9400"/>
            <a:ext cx="10515600" cy="1325563"/>
          </a:xfrm>
        </p:spPr>
        <p:txBody>
          <a:bodyPr/>
          <a:lstStyle/>
          <a:p>
            <a:r>
              <a:rPr lang="en-US" dirty="0">
                <a:solidFill>
                  <a:schemeClr val="bg1"/>
                </a:solidFill>
              </a:rPr>
              <a:t>Bitc</a:t>
            </a:r>
            <a:r>
              <a:rPr lang="en-US" dirty="0">
                <a:solidFill>
                  <a:schemeClr val="accent5">
                    <a:lumMod val="50000"/>
                  </a:schemeClr>
                </a:solidFill>
              </a:rPr>
              <a:t>oins: What is the Excitement About?</a:t>
            </a:r>
            <a:endParaRPr lang="en-US" dirty="0"/>
          </a:p>
        </p:txBody>
      </p:sp>
      <p:sp>
        <p:nvSpPr>
          <p:cNvPr id="4" name="Slide Number Placeholder 3">
            <a:extLst>
              <a:ext uri="{FF2B5EF4-FFF2-40B4-BE49-F238E27FC236}">
                <a16:creationId xmlns:a16="http://schemas.microsoft.com/office/drawing/2014/main" id="{A0517AE0-0462-4108-A9DF-D6DB663A9C17}"/>
              </a:ext>
            </a:extLst>
          </p:cNvPr>
          <p:cNvSpPr>
            <a:spLocks noGrp="1"/>
          </p:cNvSpPr>
          <p:nvPr>
            <p:ph type="sldNum" sz="quarter" idx="12"/>
          </p:nvPr>
        </p:nvSpPr>
        <p:spPr/>
        <p:txBody>
          <a:bodyPr/>
          <a:lstStyle/>
          <a:p>
            <a:fld id="{D9F085D5-EC86-4F6A-B501-C1359CB39116}" type="slidenum">
              <a:rPr lang="en-GB" smtClean="0"/>
              <a:t>60</a:t>
            </a:fld>
            <a:endParaRPr lang="en-GB"/>
          </a:p>
        </p:txBody>
      </p:sp>
      <p:pic>
        <p:nvPicPr>
          <p:cNvPr id="12" name="Content Placeholder 11" descr="Graphical user interface, chart, application, line chart&#10;&#10;Description automatically generated">
            <a:extLst>
              <a:ext uri="{FF2B5EF4-FFF2-40B4-BE49-F238E27FC236}">
                <a16:creationId xmlns:a16="http://schemas.microsoft.com/office/drawing/2014/main" id="{9ACBCEA4-E927-4096-8DAA-42D41D380B01}"/>
              </a:ext>
            </a:extLst>
          </p:cNvPr>
          <p:cNvPicPr>
            <a:picLocks noGrp="1" noChangeAspect="1"/>
          </p:cNvPicPr>
          <p:nvPr>
            <p:ph idx="1"/>
          </p:nvPr>
        </p:nvPicPr>
        <p:blipFill>
          <a:blip r:embed="rId3"/>
          <a:stretch>
            <a:fillRect/>
          </a:stretch>
        </p:blipFill>
        <p:spPr>
          <a:xfrm>
            <a:off x="368151" y="1403496"/>
            <a:ext cx="11455697" cy="4577317"/>
          </a:xfrm>
        </p:spPr>
      </p:pic>
      <p:sp>
        <p:nvSpPr>
          <p:cNvPr id="5" name="TextBox 4">
            <a:extLst>
              <a:ext uri="{FF2B5EF4-FFF2-40B4-BE49-F238E27FC236}">
                <a16:creationId xmlns:a16="http://schemas.microsoft.com/office/drawing/2014/main" id="{256F7EA4-CE5B-459D-B713-F636F350EDA4}"/>
              </a:ext>
            </a:extLst>
          </p:cNvPr>
          <p:cNvSpPr txBox="1"/>
          <p:nvPr/>
        </p:nvSpPr>
        <p:spPr>
          <a:xfrm>
            <a:off x="1179390" y="2489827"/>
            <a:ext cx="4086225" cy="954107"/>
          </a:xfrm>
          <a:prstGeom prst="rect">
            <a:avLst/>
          </a:prstGeom>
          <a:noFill/>
        </p:spPr>
        <p:txBody>
          <a:bodyPr wrap="square" rtlCol="0">
            <a:spAutoFit/>
          </a:bodyPr>
          <a:lstStyle/>
          <a:p>
            <a:r>
              <a:rPr lang="en-US" sz="2800" dirty="0">
                <a:solidFill>
                  <a:srgbClr val="0070C0"/>
                </a:solidFill>
              </a:rPr>
              <a:t>Blue Line </a:t>
            </a:r>
            <a:r>
              <a:rPr lang="en-US" sz="2800" dirty="0"/>
              <a:t>Price of Bitcoin</a:t>
            </a:r>
          </a:p>
          <a:p>
            <a:r>
              <a:rPr lang="en-US" sz="2800" dirty="0">
                <a:solidFill>
                  <a:srgbClr val="C00000"/>
                </a:solidFill>
              </a:rPr>
              <a:t>Red Line:  </a:t>
            </a:r>
            <a:r>
              <a:rPr lang="en-US" sz="2800" dirty="0"/>
              <a:t>Price of Gold</a:t>
            </a:r>
          </a:p>
        </p:txBody>
      </p:sp>
      <p:grpSp>
        <p:nvGrpSpPr>
          <p:cNvPr id="9" name="Group 8">
            <a:extLst>
              <a:ext uri="{FF2B5EF4-FFF2-40B4-BE49-F238E27FC236}">
                <a16:creationId xmlns:a16="http://schemas.microsoft.com/office/drawing/2014/main" id="{3CD9BA70-B58F-43D9-A48A-C6E3DD1DB05D}"/>
              </a:ext>
            </a:extLst>
          </p:cNvPr>
          <p:cNvGrpSpPr/>
          <p:nvPr/>
        </p:nvGrpSpPr>
        <p:grpSpPr>
          <a:xfrm>
            <a:off x="5057775" y="1845643"/>
            <a:ext cx="5879648" cy="2831132"/>
            <a:chOff x="5762624" y="1811925"/>
            <a:chExt cx="5238752" cy="2602913"/>
          </a:xfrm>
        </p:grpSpPr>
        <p:sp>
          <p:nvSpPr>
            <p:cNvPr id="3" name="TextBox 2">
              <a:extLst>
                <a:ext uri="{FF2B5EF4-FFF2-40B4-BE49-F238E27FC236}">
                  <a16:creationId xmlns:a16="http://schemas.microsoft.com/office/drawing/2014/main" id="{DD8CF569-62E3-4D0F-AE4E-975FCB31663C}"/>
                </a:ext>
              </a:extLst>
            </p:cNvPr>
            <p:cNvSpPr txBox="1"/>
            <p:nvPr/>
          </p:nvSpPr>
          <p:spPr>
            <a:xfrm>
              <a:off x="5762624" y="1811925"/>
              <a:ext cx="5238752" cy="461665"/>
            </a:xfrm>
            <a:prstGeom prst="rect">
              <a:avLst/>
            </a:prstGeom>
            <a:noFill/>
          </p:spPr>
          <p:txBody>
            <a:bodyPr wrap="square" rtlCol="0">
              <a:spAutoFit/>
            </a:bodyPr>
            <a:lstStyle/>
            <a:p>
              <a:r>
                <a:rPr lang="en-US" sz="2400" dirty="0"/>
                <a:t>Almost 500% increase in 6 months</a:t>
              </a:r>
            </a:p>
          </p:txBody>
        </p:sp>
        <p:cxnSp>
          <p:nvCxnSpPr>
            <p:cNvPr id="7" name="Straight Arrow Connector 6">
              <a:extLst>
                <a:ext uri="{FF2B5EF4-FFF2-40B4-BE49-F238E27FC236}">
                  <a16:creationId xmlns:a16="http://schemas.microsoft.com/office/drawing/2014/main" id="{A6794D6A-ED8B-472B-8B6D-1F9112E8D339}"/>
                </a:ext>
              </a:extLst>
            </p:cNvPr>
            <p:cNvCxnSpPr>
              <a:cxnSpLocks/>
            </p:cNvCxnSpPr>
            <p:nvPr/>
          </p:nvCxnSpPr>
          <p:spPr>
            <a:xfrm flipV="1">
              <a:off x="10018940" y="2523286"/>
              <a:ext cx="510948" cy="189155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141E6DC-582F-43BC-9973-7BAE5621A70E}"/>
              </a:ext>
            </a:extLst>
          </p:cNvPr>
          <p:cNvSpPr txBox="1"/>
          <p:nvPr/>
        </p:nvSpPr>
        <p:spPr>
          <a:xfrm>
            <a:off x="1892599" y="3565679"/>
            <a:ext cx="2248678" cy="830997"/>
          </a:xfrm>
          <a:prstGeom prst="rect">
            <a:avLst/>
          </a:prstGeom>
          <a:noFill/>
        </p:spPr>
        <p:txBody>
          <a:bodyPr wrap="square" rtlCol="0">
            <a:spAutoFit/>
          </a:bodyPr>
          <a:lstStyle/>
          <a:p>
            <a:r>
              <a:rPr lang="en-US" sz="2400" dirty="0"/>
              <a:t>On, 12/9, 1PM</a:t>
            </a:r>
            <a:br>
              <a:rPr lang="en-US" sz="2400" dirty="0"/>
            </a:br>
            <a:r>
              <a:rPr lang="en-US" sz="2400" dirty="0"/>
              <a:t>1 bitcoin = $48k</a:t>
            </a:r>
          </a:p>
        </p:txBody>
      </p:sp>
    </p:spTree>
    <p:extLst>
      <p:ext uri="{BB962C8B-B14F-4D97-AF65-F5344CB8AC3E}">
        <p14:creationId xmlns:p14="http://schemas.microsoft.com/office/powerpoint/2010/main" val="10402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931" y="0"/>
            <a:ext cx="10515600" cy="1325563"/>
          </a:xfrm>
        </p:spPr>
        <p:txBody>
          <a:bodyPr/>
          <a:lstStyle/>
          <a:p>
            <a:r>
              <a:rPr lang="en-US" dirty="0">
                <a:solidFill>
                  <a:schemeClr val="bg1"/>
                </a:solidFill>
              </a:rPr>
              <a:t>Aut</a:t>
            </a:r>
            <a:r>
              <a:rPr lang="en-US" dirty="0"/>
              <a:t>onomous Vehicles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4095240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62</a:t>
            </a:fld>
            <a:endParaRPr lang="en-GB" dirty="0"/>
          </a:p>
        </p:txBody>
      </p:sp>
    </p:spTree>
    <p:extLst>
      <p:ext uri="{BB962C8B-B14F-4D97-AF65-F5344CB8AC3E}">
        <p14:creationId xmlns:p14="http://schemas.microsoft.com/office/powerpoint/2010/main" val="260812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6"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1624257" y="1419727"/>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a:p>
            <a:pPr marL="914400" indent="-274320">
              <a:lnSpc>
                <a:spcPct val="100000"/>
              </a:lnSpc>
              <a:spcBef>
                <a:spcPts val="0"/>
              </a:spcBef>
            </a:pPr>
            <a:endParaRPr lang="en-US" dirty="0"/>
          </a:p>
          <a:p>
            <a:pPr marL="914400" indent="-274320">
              <a:lnSpc>
                <a:spcPct val="100000"/>
              </a:lnSpc>
              <a:spcBef>
                <a:spcPts val="0"/>
              </a:spcBef>
            </a:pPr>
            <a:r>
              <a:rPr lang="en-US" dirty="0"/>
              <a:t>Environmental Implications</a:t>
            </a:r>
          </a:p>
        </p:txBody>
      </p:sp>
    </p:spTree>
    <p:extLst>
      <p:ext uri="{BB962C8B-B14F-4D97-AF65-F5344CB8AC3E}">
        <p14:creationId xmlns:p14="http://schemas.microsoft.com/office/powerpoint/2010/main" val="2234898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354527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0"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5909299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86660</TotalTime>
  <Words>2702</Words>
  <Application>Microsoft Macintosh PowerPoint</Application>
  <PresentationFormat>Widescreen</PresentationFormat>
  <Paragraphs>460</Paragraphs>
  <Slides>62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Courier New</vt:lpstr>
      <vt:lpstr>Roboto Condensed</vt:lpstr>
      <vt:lpstr>Wingdings</vt:lpstr>
      <vt:lpstr>Custom Design</vt:lpstr>
      <vt:lpstr>PowerPoint Presentation</vt:lpstr>
      <vt:lpstr> Available NEED Topics Include:</vt:lpstr>
      <vt:lpstr>Submitting Questions</vt:lpstr>
      <vt:lpstr> Course Outline</vt:lpstr>
      <vt:lpstr>OLLI – University of Alabama, Huntsville  Driving Change – Autonomous Vehicles’ Big Impact</vt:lpstr>
      <vt:lpstr>Credits and Disclaimer</vt:lpstr>
      <vt:lpstr>Outline</vt:lpstr>
      <vt:lpstr> Autonomous Taxonomy</vt:lpstr>
      <vt:lpstr>Growth Path</vt:lpstr>
      <vt:lpstr>McKinsey isn’t Always Spot On</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Waymo is in New York!</vt:lpstr>
      <vt:lpstr>Trucking – Highly Fertile Ground</vt:lpstr>
      <vt:lpstr>TuSimple Current and Future Routes (Level 4)</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Employment (con’t)</vt:lpstr>
      <vt:lpstr>Housing</vt:lpstr>
      <vt:lpstr>Parking</vt:lpstr>
      <vt:lpstr>Freeing Up Urban Space from Parking</vt:lpstr>
      <vt:lpstr>Potential Problems and Concerns</vt:lpstr>
      <vt:lpstr> Summary of Change</vt:lpstr>
      <vt:lpstr> Course Outline</vt:lpstr>
      <vt:lpstr>Inflation during the Recovery</vt:lpstr>
      <vt:lpstr>Trade: Bicycle Supply Chain</vt:lpstr>
      <vt:lpstr>Evidence of the B-W Wealth Gap</vt:lpstr>
      <vt:lpstr>PowerPoint Presentation</vt:lpstr>
      <vt:lpstr>Bitcoins: What is the Excitement About?</vt:lpstr>
      <vt:lpstr>Autonomous Vehicles</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767</cp:revision>
  <cp:lastPrinted>2022-03-01T02:48:20Z</cp:lastPrinted>
  <dcterms:created xsi:type="dcterms:W3CDTF">2017-05-03T22:30:38Z</dcterms:created>
  <dcterms:modified xsi:type="dcterms:W3CDTF">2022-05-16T15:25:18Z</dcterms:modified>
</cp:coreProperties>
</file>