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51"/>
  </p:notesMasterIdLst>
  <p:sldIdLst>
    <p:sldId id="4306" r:id="rId2"/>
    <p:sldId id="1088" r:id="rId3"/>
    <p:sldId id="4311" r:id="rId4"/>
    <p:sldId id="4130" r:id="rId5"/>
    <p:sldId id="974" r:id="rId6"/>
    <p:sldId id="327" r:id="rId7"/>
    <p:sldId id="1059" r:id="rId8"/>
    <p:sldId id="1130" r:id="rId9"/>
    <p:sldId id="1060" r:id="rId10"/>
    <p:sldId id="1093" r:id="rId11"/>
    <p:sldId id="4104" r:id="rId12"/>
    <p:sldId id="1105" r:id="rId13"/>
    <p:sldId id="1122" r:id="rId14"/>
    <p:sldId id="1125" r:id="rId15"/>
    <p:sldId id="1200" r:id="rId16"/>
    <p:sldId id="4101" r:id="rId17"/>
    <p:sldId id="1123" r:id="rId18"/>
    <p:sldId id="4102" r:id="rId19"/>
    <p:sldId id="4103" r:id="rId20"/>
    <p:sldId id="1061" r:id="rId21"/>
    <p:sldId id="1062" r:id="rId22"/>
    <p:sldId id="1076" r:id="rId23"/>
    <p:sldId id="1077" r:id="rId24"/>
    <p:sldId id="1116" r:id="rId25"/>
    <p:sldId id="1075" r:id="rId26"/>
    <p:sldId id="1108" r:id="rId27"/>
    <p:sldId id="1065" r:id="rId28"/>
    <p:sldId id="1109" r:id="rId29"/>
    <p:sldId id="1110" r:id="rId30"/>
    <p:sldId id="1070" r:id="rId31"/>
    <p:sldId id="1098" r:id="rId32"/>
    <p:sldId id="1111" r:id="rId33"/>
    <p:sldId id="1072" r:id="rId34"/>
    <p:sldId id="1128" r:id="rId35"/>
    <p:sldId id="1199" r:id="rId36"/>
    <p:sldId id="1087" r:id="rId37"/>
    <p:sldId id="1112" r:id="rId38"/>
    <p:sldId id="1084" r:id="rId39"/>
    <p:sldId id="1119" r:id="rId40"/>
    <p:sldId id="4169" r:id="rId41"/>
    <p:sldId id="1113" r:id="rId42"/>
    <p:sldId id="1082" r:id="rId43"/>
    <p:sldId id="1120" r:id="rId44"/>
    <p:sldId id="1115" r:id="rId45"/>
    <p:sldId id="1203" r:id="rId46"/>
    <p:sldId id="1201" r:id="rId47"/>
    <p:sldId id="1202" r:id="rId48"/>
    <p:sldId id="4312" r:id="rId49"/>
    <p:sldId id="119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14D"/>
    <a:srgbClr val="0C4C88"/>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0094" autoAdjust="0"/>
    <p:restoredTop sz="91429"/>
  </p:normalViewPr>
  <p:slideViewPr>
    <p:cSldViewPr snapToGrid="0" snapToObjects="1">
      <p:cViewPr varScale="1">
        <p:scale>
          <a:sx n="111" d="100"/>
          <a:sy n="111" d="100"/>
        </p:scale>
        <p:origin x="248" y="32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896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10/24/22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growth path according</a:t>
            </a:r>
            <a:r>
              <a:rPr lang="en-US" baseline="0" dirty="0"/>
              <a:t> to McKinsey</a:t>
            </a:r>
          </a:p>
          <a:p>
            <a:pPr marL="171450" indent="-171450">
              <a:buFontTx/>
              <a:buChar char="-"/>
            </a:pPr>
            <a:r>
              <a:rPr lang="en-US" baseline="0" dirty="0"/>
              <a:t>I believe that the growth path will vary significantly depending on geography</a:t>
            </a:r>
          </a:p>
          <a:p>
            <a:pPr marL="171450" indent="-171450">
              <a:buFontTx/>
              <a:buChar char="-"/>
            </a:pPr>
            <a:r>
              <a:rPr lang="en-US" baseline="0" dirty="0"/>
              <a:t>Kansas – very slow</a:t>
            </a:r>
          </a:p>
          <a:p>
            <a:pPr marL="171450" indent="-171450">
              <a:buFontTx/>
              <a:buChar char="-"/>
            </a:pPr>
            <a:r>
              <a:rPr lang="en-US" baseline="0" dirty="0"/>
              <a:t>Bay Area – very fast</a:t>
            </a:r>
          </a:p>
          <a:p>
            <a:pPr marL="171450" indent="-171450">
              <a:buFontTx/>
              <a:buChar char="-"/>
            </a:pPr>
            <a:endParaRPr lang="en-US" baseline="0" dirty="0"/>
          </a:p>
          <a:p>
            <a:pPr marL="171450" indent="-171450">
              <a:buFontTx/>
              <a:buChar char="-"/>
            </a:pPr>
            <a:r>
              <a:rPr lang="en-US" baseline="0" dirty="0"/>
              <a:t>But I think that they agree with me on where we are headed</a:t>
            </a:r>
          </a:p>
          <a:p>
            <a:pPr marL="628650" lvl="1" indent="-171450">
              <a:buFontTx/>
              <a:buChar char="-"/>
            </a:pPr>
            <a:r>
              <a:rPr lang="en-US" baseline="0" dirty="0"/>
              <a:t>Primary means of transport for both people and goods</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9</a:t>
            </a:fld>
            <a:endParaRPr lang="en-US" dirty="0"/>
          </a:p>
        </p:txBody>
      </p:sp>
    </p:spTree>
    <p:extLst>
      <p:ext uri="{BB962C8B-B14F-4D97-AF65-F5344CB8AC3E}">
        <p14:creationId xmlns:p14="http://schemas.microsoft.com/office/powerpoint/2010/main" val="631168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www.makeuseof.com</a:t>
            </a:r>
            <a:r>
              <a:rPr lang="en-US" dirty="0"/>
              <a:t>/companies-testing-self-driving-cars/</a:t>
            </a:r>
          </a:p>
        </p:txBody>
      </p:sp>
      <p:sp>
        <p:nvSpPr>
          <p:cNvPr id="4" name="Slide Number Placeholder 3"/>
          <p:cNvSpPr>
            <a:spLocks noGrp="1"/>
          </p:cNvSpPr>
          <p:nvPr>
            <p:ph type="sldNum" sz="quarter" idx="5"/>
          </p:nvPr>
        </p:nvSpPr>
        <p:spPr/>
        <p:txBody>
          <a:bodyPr/>
          <a:lstStyle/>
          <a:p>
            <a:fld id="{39F294D8-753E-E842-8CF8-893A8D4FD7E5}" type="slidenum">
              <a:rPr lang="en-US" smtClean="0"/>
              <a:t>19</a:t>
            </a:fld>
            <a:endParaRPr lang="en-US"/>
          </a:p>
        </p:txBody>
      </p:sp>
    </p:spTree>
    <p:extLst>
      <p:ext uri="{BB962C8B-B14F-4D97-AF65-F5344CB8AC3E}">
        <p14:creationId xmlns:p14="http://schemas.microsoft.com/office/powerpoint/2010/main" val="3353693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24</a:t>
            </a:fld>
            <a:endParaRPr lang="en-US"/>
          </a:p>
        </p:txBody>
      </p:sp>
    </p:spTree>
    <p:extLst>
      <p:ext uri="{BB962C8B-B14F-4D97-AF65-F5344CB8AC3E}">
        <p14:creationId xmlns:p14="http://schemas.microsoft.com/office/powerpoint/2010/main" val="3302923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27</a:t>
            </a:fld>
            <a:endParaRPr lang="en-US" dirty="0"/>
          </a:p>
        </p:txBody>
      </p:sp>
    </p:spTree>
    <p:extLst>
      <p:ext uri="{BB962C8B-B14F-4D97-AF65-F5344CB8AC3E}">
        <p14:creationId xmlns:p14="http://schemas.microsoft.com/office/powerpoint/2010/main" val="1155239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30</a:t>
            </a:fld>
            <a:endParaRPr lang="en-US" dirty="0"/>
          </a:p>
        </p:txBody>
      </p:sp>
    </p:spTree>
    <p:extLst>
      <p:ext uri="{BB962C8B-B14F-4D97-AF65-F5344CB8AC3E}">
        <p14:creationId xmlns:p14="http://schemas.microsoft.com/office/powerpoint/2010/main" val="487926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33</a:t>
            </a:fld>
            <a:endParaRPr lang="en-US" dirty="0"/>
          </a:p>
        </p:txBody>
      </p:sp>
    </p:spTree>
    <p:extLst>
      <p:ext uri="{BB962C8B-B14F-4D97-AF65-F5344CB8AC3E}">
        <p14:creationId xmlns:p14="http://schemas.microsoft.com/office/powerpoint/2010/main" val="571784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34</a:t>
            </a:fld>
            <a:endParaRPr lang="en-US" dirty="0"/>
          </a:p>
        </p:txBody>
      </p:sp>
    </p:spTree>
    <p:extLst>
      <p:ext uri="{BB962C8B-B14F-4D97-AF65-F5344CB8AC3E}">
        <p14:creationId xmlns:p14="http://schemas.microsoft.com/office/powerpoint/2010/main" val="861882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41</a:t>
            </a:fld>
            <a:endParaRPr lang="en-US"/>
          </a:p>
        </p:txBody>
      </p:sp>
    </p:spTree>
    <p:extLst>
      <p:ext uri="{BB962C8B-B14F-4D97-AF65-F5344CB8AC3E}">
        <p14:creationId xmlns:p14="http://schemas.microsoft.com/office/powerpoint/2010/main" val="297508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ts val="52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ts val="52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18" Type="http://schemas.openxmlformats.org/officeDocument/2006/relationships/image" Target="../media/image29.jpg"/><Relationship Id="rId26" Type="http://schemas.openxmlformats.org/officeDocument/2006/relationships/image" Target="../media/image37.png"/><Relationship Id="rId3" Type="http://schemas.openxmlformats.org/officeDocument/2006/relationships/image" Target="../media/image14.jpg"/><Relationship Id="rId21" Type="http://schemas.openxmlformats.org/officeDocument/2006/relationships/image" Target="../media/image32.jpg"/><Relationship Id="rId7" Type="http://schemas.openxmlformats.org/officeDocument/2006/relationships/image" Target="../media/image18.jpg"/><Relationship Id="rId12" Type="http://schemas.openxmlformats.org/officeDocument/2006/relationships/image" Target="../media/image23.jpg"/><Relationship Id="rId17" Type="http://schemas.openxmlformats.org/officeDocument/2006/relationships/image" Target="../media/image28.jpg"/><Relationship Id="rId25" Type="http://schemas.openxmlformats.org/officeDocument/2006/relationships/image" Target="../media/image36.jpg"/><Relationship Id="rId2" Type="http://schemas.openxmlformats.org/officeDocument/2006/relationships/image" Target="../media/image13.jpg"/><Relationship Id="rId16" Type="http://schemas.openxmlformats.org/officeDocument/2006/relationships/image" Target="../media/image27.jpg"/><Relationship Id="rId20" Type="http://schemas.openxmlformats.org/officeDocument/2006/relationships/image" Target="../media/image31.jpg"/><Relationship Id="rId1" Type="http://schemas.openxmlformats.org/officeDocument/2006/relationships/slideLayout" Target="../slideLayouts/slideLayout3.xml"/><Relationship Id="rId6" Type="http://schemas.openxmlformats.org/officeDocument/2006/relationships/image" Target="../media/image17.jpg"/><Relationship Id="rId11" Type="http://schemas.openxmlformats.org/officeDocument/2006/relationships/image" Target="../media/image22.jpg"/><Relationship Id="rId24" Type="http://schemas.openxmlformats.org/officeDocument/2006/relationships/image" Target="../media/image35.jpg"/><Relationship Id="rId5" Type="http://schemas.openxmlformats.org/officeDocument/2006/relationships/image" Target="../media/image16.jpg"/><Relationship Id="rId15" Type="http://schemas.openxmlformats.org/officeDocument/2006/relationships/image" Target="../media/image26.jpg"/><Relationship Id="rId23" Type="http://schemas.openxmlformats.org/officeDocument/2006/relationships/image" Target="../media/image34.jpg"/><Relationship Id="rId28" Type="http://schemas.openxmlformats.org/officeDocument/2006/relationships/image" Target="../media/image6.png"/><Relationship Id="rId10" Type="http://schemas.openxmlformats.org/officeDocument/2006/relationships/image" Target="../media/image21.jpg"/><Relationship Id="rId19" Type="http://schemas.openxmlformats.org/officeDocument/2006/relationships/image" Target="../media/image30.jpg"/><Relationship Id="rId4" Type="http://schemas.openxmlformats.org/officeDocument/2006/relationships/image" Target="../media/image15.jpg"/><Relationship Id="rId9" Type="http://schemas.openxmlformats.org/officeDocument/2006/relationships/image" Target="../media/image20.jpg"/><Relationship Id="rId14" Type="http://schemas.openxmlformats.org/officeDocument/2006/relationships/image" Target="../media/image25.jpg"/><Relationship Id="rId22" Type="http://schemas.openxmlformats.org/officeDocument/2006/relationships/image" Target="../media/image33.jpg"/><Relationship Id="rId27" Type="http://schemas.openxmlformats.org/officeDocument/2006/relationships/image" Target="../media/image38.jp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file:////Users/Jon/NEED%20Dropbox/Presentations/AutonomousVehicles/Images/TechnologyAdoption.png"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tiff"/><Relationship Id="rId7" Type="http://schemas.openxmlformats.org/officeDocument/2006/relationships/image" Target="../media/image56.jpg"/><Relationship Id="rId2" Type="http://schemas.openxmlformats.org/officeDocument/2006/relationships/image" Target="../media/image51.tiff"/><Relationship Id="rId1" Type="http://schemas.openxmlformats.org/officeDocument/2006/relationships/slideLayout" Target="../slideLayouts/slideLayout2.xml"/><Relationship Id="rId6" Type="http://schemas.openxmlformats.org/officeDocument/2006/relationships/image" Target="../media/image55.tiff"/><Relationship Id="rId11" Type="http://schemas.openxmlformats.org/officeDocument/2006/relationships/image" Target="../media/image60.jpg"/><Relationship Id="rId5" Type="http://schemas.openxmlformats.org/officeDocument/2006/relationships/image" Target="../media/image54.tiff"/><Relationship Id="rId10" Type="http://schemas.openxmlformats.org/officeDocument/2006/relationships/image" Target="../media/image59.jpg"/><Relationship Id="rId4" Type="http://schemas.openxmlformats.org/officeDocument/2006/relationships/image" Target="../media/image53.tiff"/><Relationship Id="rId9" Type="http://schemas.openxmlformats.org/officeDocument/2006/relationships/image" Target="../media/image58.jpg"/></Relationships>
</file>

<file path=ppt/slides/_rels/slide2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xml"/><Relationship Id="rId4" Type="http://schemas.openxmlformats.org/officeDocument/2006/relationships/image" Target="../media/image63.jpg"/></Relationships>
</file>

<file path=ppt/slides/_rels/slide2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file:////Users/jonhaveman/NEED%20Dropbox/Presentations/AutonomousVehicles/Images/CarCostPerMile.p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3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9.tiff"/><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0.tiff"/><Relationship Id="rId5" Type="http://schemas.openxmlformats.org/officeDocument/2006/relationships/image" Target="../media/image89.tiff"/><Relationship Id="rId4" Type="http://schemas.openxmlformats.org/officeDocument/2006/relationships/image" Target="../media/image88.tiff"/></Relationships>
</file>

<file path=ppt/slides/_rels/slide4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a:t>
            </a:r>
            <a:r>
              <a:rPr lang="en-US" sz="3600" i="1" dirty="0"/>
              <a:t>Fall</a:t>
            </a:r>
            <a:r>
              <a:rPr lang="en-US" sz="3600" b="1" i="1" dirty="0"/>
              <a:t> 2022</a:t>
            </a:r>
          </a:p>
          <a:p>
            <a:pPr>
              <a:lnSpc>
                <a:spcPct val="100000"/>
              </a:lnSpc>
              <a:spcBef>
                <a:spcPts val="0"/>
              </a:spcBef>
            </a:pPr>
            <a:r>
              <a:rPr lang="en-US" sz="4400" dirty="0"/>
              <a:t>Contemporary Economic Policy Issues</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University of California, Santa Cruz</a:t>
            </a:r>
          </a:p>
          <a:p>
            <a:pPr>
              <a:lnSpc>
                <a:spcPct val="100000"/>
              </a:lnSpc>
              <a:spcBef>
                <a:spcPts val="0"/>
              </a:spcBef>
            </a:pPr>
            <a:r>
              <a:rPr lang="en-US" sz="3100" dirty="0">
                <a:solidFill>
                  <a:schemeClr val="tx2"/>
                </a:solidFill>
              </a:rPr>
              <a:t>Fall, 2022</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2934200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FC6B36-1DC5-479E-B620-92378E2A0B14}"/>
              </a:ext>
            </a:extLst>
          </p:cNvPr>
          <p:cNvPicPr>
            <a:picLocks noGrp="1" noChangeAspect="1"/>
          </p:cNvPicPr>
          <p:nvPr>
            <p:ph sz="half" idx="1"/>
          </p:nvPr>
        </p:nvPicPr>
        <p:blipFill>
          <a:blip r:embed="rId2"/>
          <a:stretch>
            <a:fillRect/>
          </a:stretch>
        </p:blipFill>
        <p:spPr>
          <a:xfrm>
            <a:off x="5271423" y="3055348"/>
            <a:ext cx="1614431" cy="956568"/>
          </a:xfrm>
        </p:spPr>
      </p:pic>
      <p:sp>
        <p:nvSpPr>
          <p:cNvPr id="2" name="Title 1"/>
          <p:cNvSpPr>
            <a:spLocks noGrp="1"/>
          </p:cNvSpPr>
          <p:nvPr>
            <p:ph type="title"/>
          </p:nvPr>
        </p:nvSpPr>
        <p:spPr>
          <a:xfrm>
            <a:off x="766011" y="216007"/>
            <a:ext cx="10515600" cy="1325563"/>
          </a:xfrm>
        </p:spPr>
        <p:txBody>
          <a:bodyPr>
            <a:noAutofit/>
          </a:bodyPr>
          <a:lstStyle/>
          <a:p>
            <a:pPr>
              <a:spcBef>
                <a:spcPts val="600"/>
              </a:spcBef>
              <a:spcAft>
                <a:spcPts val="600"/>
              </a:spcAft>
            </a:pPr>
            <a:r>
              <a:rPr lang="en-US" dirty="0">
                <a:solidFill>
                  <a:schemeClr val="bg1"/>
                </a:solidFill>
              </a:rPr>
              <a:t>WH</a:t>
            </a:r>
            <a:r>
              <a:rPr lang="en-US" dirty="0"/>
              <a:t>EN?</a:t>
            </a:r>
            <a:br>
              <a:rPr lang="en-US" dirty="0"/>
            </a:br>
            <a:r>
              <a:rPr lang="en-US" dirty="0"/>
              <a:t>What do the headlines say?</a:t>
            </a:r>
          </a:p>
        </p:txBody>
      </p:sp>
      <p:grpSp>
        <p:nvGrpSpPr>
          <p:cNvPr id="23" name="Group 22">
            <a:extLst>
              <a:ext uri="{FF2B5EF4-FFF2-40B4-BE49-F238E27FC236}">
                <a16:creationId xmlns:a16="http://schemas.microsoft.com/office/drawing/2014/main" id="{5F866654-71A7-4E82-8E74-A3F3EA0ED396}"/>
              </a:ext>
            </a:extLst>
          </p:cNvPr>
          <p:cNvGrpSpPr>
            <a:grpSpLocks/>
          </p:cNvGrpSpPr>
          <p:nvPr/>
        </p:nvGrpSpPr>
        <p:grpSpPr>
          <a:xfrm>
            <a:off x="993071" y="2067707"/>
            <a:ext cx="3560537" cy="3739743"/>
            <a:chOff x="993071" y="1953407"/>
            <a:chExt cx="3560537" cy="3739743"/>
          </a:xfrm>
        </p:grpSpPr>
        <p:pic>
          <p:nvPicPr>
            <p:cNvPr id="8" name="Picture 7">
              <a:extLst>
                <a:ext uri="{FF2B5EF4-FFF2-40B4-BE49-F238E27FC236}">
                  <a16:creationId xmlns:a16="http://schemas.microsoft.com/office/drawing/2014/main" id="{C93E4EDE-718C-4CCB-A1C9-D5D5E96887A9}"/>
                </a:ext>
              </a:extLst>
            </p:cNvPr>
            <p:cNvPicPr>
              <a:picLocks noChangeAspect="1"/>
            </p:cNvPicPr>
            <p:nvPr/>
          </p:nvPicPr>
          <p:blipFill>
            <a:blip r:embed="rId3"/>
            <a:stretch>
              <a:fillRect/>
            </a:stretch>
          </p:blipFill>
          <p:spPr>
            <a:xfrm>
              <a:off x="1879102" y="3858321"/>
              <a:ext cx="1788475" cy="1001546"/>
            </a:xfrm>
            <a:prstGeom prst="rect">
              <a:avLst/>
            </a:prstGeom>
          </p:spPr>
        </p:pic>
        <p:pic>
          <p:nvPicPr>
            <p:cNvPr id="10" name="Picture 9">
              <a:extLst>
                <a:ext uri="{FF2B5EF4-FFF2-40B4-BE49-F238E27FC236}">
                  <a16:creationId xmlns:a16="http://schemas.microsoft.com/office/drawing/2014/main" id="{0117C2AF-6662-498F-AC79-BB5553F4C439}"/>
                </a:ext>
              </a:extLst>
            </p:cNvPr>
            <p:cNvPicPr>
              <a:picLocks noChangeAspect="1"/>
            </p:cNvPicPr>
            <p:nvPr/>
          </p:nvPicPr>
          <p:blipFill rotWithShape="1">
            <a:blip r:embed="rId4"/>
            <a:srcRect t="24358" b="24969"/>
            <a:stretch/>
          </p:blipFill>
          <p:spPr>
            <a:xfrm>
              <a:off x="1805338" y="1953407"/>
              <a:ext cx="1936003" cy="492071"/>
            </a:xfrm>
            <a:prstGeom prst="rect">
              <a:avLst/>
            </a:prstGeom>
          </p:spPr>
        </p:pic>
        <p:sp>
          <p:nvSpPr>
            <p:cNvPr id="16" name="Content Placeholder 3">
              <a:extLst>
                <a:ext uri="{FF2B5EF4-FFF2-40B4-BE49-F238E27FC236}">
                  <a16:creationId xmlns:a16="http://schemas.microsoft.com/office/drawing/2014/main" id="{E8110C0A-22CB-45F9-A03B-D66A0B4F6402}"/>
                </a:ext>
              </a:extLst>
            </p:cNvPr>
            <p:cNvSpPr txBox="1">
              <a:spLocks/>
            </p:cNvSpPr>
            <p:nvPr/>
          </p:nvSpPr>
          <p:spPr>
            <a:xfrm>
              <a:off x="993071" y="2569468"/>
              <a:ext cx="3560537"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NVIDIA to introduce level-4 enabling system by 2018</a:t>
              </a:r>
              <a:endParaRPr lang="en-GB" sz="2200" dirty="0"/>
            </a:p>
          </p:txBody>
        </p:sp>
        <p:sp>
          <p:nvSpPr>
            <p:cNvPr id="17" name="Content Placeholder 3">
              <a:extLst>
                <a:ext uri="{FF2B5EF4-FFF2-40B4-BE49-F238E27FC236}">
                  <a16:creationId xmlns:a16="http://schemas.microsoft.com/office/drawing/2014/main" id="{55C5AA96-6AF9-4450-8035-5D366F18B103}"/>
                </a:ext>
              </a:extLst>
            </p:cNvPr>
            <p:cNvSpPr txBox="1">
              <a:spLocks/>
            </p:cNvSpPr>
            <p:nvPr/>
          </p:nvSpPr>
          <p:spPr>
            <a:xfrm>
              <a:off x="1138267" y="4991419"/>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Audi to introduce a self-driving car by 2020</a:t>
              </a:r>
              <a:endParaRPr lang="en-GB" sz="2200" dirty="0"/>
            </a:p>
          </p:txBody>
        </p:sp>
      </p:grpSp>
      <p:sp>
        <p:nvSpPr>
          <p:cNvPr id="18" name="Content Placeholder 3">
            <a:extLst>
              <a:ext uri="{FF2B5EF4-FFF2-40B4-BE49-F238E27FC236}">
                <a16:creationId xmlns:a16="http://schemas.microsoft.com/office/drawing/2014/main" id="{546CCABB-CE33-4427-8D19-781024C40BD3}"/>
              </a:ext>
            </a:extLst>
          </p:cNvPr>
          <p:cNvSpPr txBox="1">
            <a:spLocks/>
          </p:cNvSpPr>
          <p:nvPr/>
        </p:nvSpPr>
        <p:spPr>
          <a:xfrm>
            <a:off x="4443565" y="4183671"/>
            <a:ext cx="3270146" cy="1006429"/>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Volkswagen expects first self driving cars on the market by 2019</a:t>
            </a:r>
            <a:endParaRPr lang="en-GB" sz="2200" dirty="0"/>
          </a:p>
        </p:txBody>
      </p:sp>
      <p:grpSp>
        <p:nvGrpSpPr>
          <p:cNvPr id="24" name="Group 23">
            <a:extLst>
              <a:ext uri="{FF2B5EF4-FFF2-40B4-BE49-F238E27FC236}">
                <a16:creationId xmlns:a16="http://schemas.microsoft.com/office/drawing/2014/main" id="{EAD886CA-55EC-4555-8FA0-F352DE1A27DA}"/>
              </a:ext>
            </a:extLst>
          </p:cNvPr>
          <p:cNvGrpSpPr>
            <a:grpSpLocks/>
          </p:cNvGrpSpPr>
          <p:nvPr/>
        </p:nvGrpSpPr>
        <p:grpSpPr>
          <a:xfrm>
            <a:off x="7832273" y="2067707"/>
            <a:ext cx="3270146" cy="4055227"/>
            <a:chOff x="7832273" y="1953407"/>
            <a:chExt cx="3270146" cy="4055227"/>
          </a:xfrm>
        </p:grpSpPr>
        <p:pic>
          <p:nvPicPr>
            <p:cNvPr id="12" name="Picture 11">
              <a:extLst>
                <a:ext uri="{FF2B5EF4-FFF2-40B4-BE49-F238E27FC236}">
                  <a16:creationId xmlns:a16="http://schemas.microsoft.com/office/drawing/2014/main" id="{6C610311-BCBA-4CF9-8581-FEEBBE19102B}"/>
                </a:ext>
              </a:extLst>
            </p:cNvPr>
            <p:cNvPicPr>
              <a:picLocks noChangeAspect="1"/>
            </p:cNvPicPr>
            <p:nvPr/>
          </p:nvPicPr>
          <p:blipFill>
            <a:blip r:embed="rId5"/>
            <a:stretch>
              <a:fillRect/>
            </a:stretch>
          </p:blipFill>
          <p:spPr>
            <a:xfrm>
              <a:off x="8108323" y="3858321"/>
              <a:ext cx="2718047" cy="728160"/>
            </a:xfrm>
            <a:prstGeom prst="rect">
              <a:avLst/>
            </a:prstGeom>
          </p:spPr>
        </p:pic>
        <p:pic>
          <p:nvPicPr>
            <p:cNvPr id="14" name="Picture 13">
              <a:extLst>
                <a:ext uri="{FF2B5EF4-FFF2-40B4-BE49-F238E27FC236}">
                  <a16:creationId xmlns:a16="http://schemas.microsoft.com/office/drawing/2014/main" id="{6441BABD-E290-4442-8968-9A9A19A4FC0B}"/>
                </a:ext>
              </a:extLst>
            </p:cNvPr>
            <p:cNvPicPr>
              <a:picLocks noChangeAspect="1"/>
            </p:cNvPicPr>
            <p:nvPr/>
          </p:nvPicPr>
          <p:blipFill rotWithShape="1">
            <a:blip r:embed="rId6"/>
            <a:srcRect t="22179" b="23927"/>
            <a:stretch/>
          </p:blipFill>
          <p:spPr>
            <a:xfrm>
              <a:off x="8294916" y="1953407"/>
              <a:ext cx="2344860" cy="424510"/>
            </a:xfrm>
            <a:prstGeom prst="rect">
              <a:avLst/>
            </a:prstGeom>
          </p:spPr>
        </p:pic>
        <p:sp>
          <p:nvSpPr>
            <p:cNvPr id="19" name="Content Placeholder 3">
              <a:extLst>
                <a:ext uri="{FF2B5EF4-FFF2-40B4-BE49-F238E27FC236}">
                  <a16:creationId xmlns:a16="http://schemas.microsoft.com/office/drawing/2014/main" id="{322DBFB6-CB4E-4B33-963D-38E0F28A8D94}"/>
                </a:ext>
              </a:extLst>
            </p:cNvPr>
            <p:cNvSpPr txBox="1">
              <a:spLocks/>
            </p:cNvSpPr>
            <p:nvPr/>
          </p:nvSpPr>
          <p:spPr>
            <a:xfrm>
              <a:off x="7832273" y="2569468"/>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First autonomous Toyota to be available in 2020</a:t>
              </a:r>
              <a:endParaRPr lang="en-GB" sz="2200" dirty="0"/>
            </a:p>
          </p:txBody>
        </p:sp>
        <p:sp>
          <p:nvSpPr>
            <p:cNvPr id="20" name="Content Placeholder 3">
              <a:extLst>
                <a:ext uri="{FF2B5EF4-FFF2-40B4-BE49-F238E27FC236}">
                  <a16:creationId xmlns:a16="http://schemas.microsoft.com/office/drawing/2014/main" id="{EABD6090-B102-4128-B53B-0EE843C0B833}"/>
                </a:ext>
              </a:extLst>
            </p:cNvPr>
            <p:cNvSpPr txBox="1">
              <a:spLocks/>
            </p:cNvSpPr>
            <p:nvPr/>
          </p:nvSpPr>
          <p:spPr>
            <a:xfrm>
              <a:off x="7832273" y="4697506"/>
              <a:ext cx="3270146" cy="1311128"/>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Elon Musk now expects first fully autonomous Tesla by 2019, approved by 2021</a:t>
              </a:r>
              <a:endParaRPr lang="en-GB" sz="2200" dirty="0"/>
            </a:p>
          </p:txBody>
        </p:sp>
      </p:grpSp>
      <p:cxnSp>
        <p:nvCxnSpPr>
          <p:cNvPr id="4" name="Straight Connector 3">
            <a:extLst>
              <a:ext uri="{FF2B5EF4-FFF2-40B4-BE49-F238E27FC236}">
                <a16:creationId xmlns:a16="http://schemas.microsoft.com/office/drawing/2014/main" id="{48E90D84-976F-4BFF-A9D8-1A2C60428D6B}"/>
              </a:ext>
            </a:extLst>
          </p:cNvPr>
          <p:cNvCxnSpPr>
            <a:cxnSpLocks/>
          </p:cNvCxnSpPr>
          <p:nvPr/>
        </p:nvCxnSpPr>
        <p:spPr>
          <a:xfrm>
            <a:off x="1655144" y="3638550"/>
            <a:ext cx="223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0F318-4D2D-484C-BC36-3B2D71CE6F56}"/>
              </a:ext>
            </a:extLst>
          </p:cNvPr>
          <p:cNvCxnSpPr>
            <a:cxnSpLocks/>
          </p:cNvCxnSpPr>
          <p:nvPr/>
        </p:nvCxnSpPr>
        <p:spPr>
          <a:xfrm>
            <a:off x="8349151" y="3638550"/>
            <a:ext cx="2236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647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2" y="216007"/>
            <a:ext cx="10515600" cy="1325563"/>
          </a:xfrm>
        </p:spPr>
        <p:txBody>
          <a:bodyPr>
            <a:normAutofit fontScale="90000"/>
          </a:bodyPr>
          <a:lstStyle/>
          <a:p>
            <a:r>
              <a:rPr lang="en-US" dirty="0">
                <a:solidFill>
                  <a:schemeClr val="bg1"/>
                </a:solidFill>
              </a:rPr>
              <a:t>40+ </a:t>
            </a:r>
            <a:r>
              <a:rPr lang="en-US" dirty="0"/>
              <a:t>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11</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7" name="Picture 6" descr="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746" y="2083383"/>
            <a:ext cx="1512910" cy="1512910"/>
          </a:xfrm>
          <a:prstGeom prst="rect">
            <a:avLst/>
          </a:prstGeom>
        </p:spPr>
      </p:pic>
      <p:pic>
        <p:nvPicPr>
          <p:cNvPr id="8" name="Picture 7" descr="aptiv-1024x2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10" name="Picture 9" descr="baid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3309" y="2023508"/>
            <a:ext cx="1940994" cy="1306289"/>
          </a:xfrm>
          <a:prstGeom prst="rect">
            <a:avLst/>
          </a:prstGeom>
        </p:spPr>
      </p:pic>
      <p:pic>
        <p:nvPicPr>
          <p:cNvPr id="20" name="Picture 19" descr="huawei-365x365.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20664" y="4439738"/>
            <a:ext cx="3189252" cy="1267603"/>
          </a:xfrm>
          <a:prstGeom prst="rect">
            <a:avLst/>
          </a:prstGeom>
        </p:spPr>
      </p:pic>
      <p:pic>
        <p:nvPicPr>
          <p:cNvPr id="26" name="Picture 25" descr="toyota-1024x837.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25533" y="2073888"/>
            <a:ext cx="1993961" cy="1629830"/>
          </a:xfrm>
          <a:prstGeom prst="rect">
            <a:avLst/>
          </a:prstGeom>
        </p:spPr>
      </p:pic>
      <p:pic>
        <p:nvPicPr>
          <p:cNvPr id="28" name="Picture 27" descr="valeo-1024x447.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240903" y="2039251"/>
            <a:ext cx="2521066" cy="1629830"/>
          </a:xfrm>
          <a:prstGeom prst="rect">
            <a:avLst/>
          </a:prstGeom>
        </p:spPr>
      </p:pic>
      <p:pic>
        <p:nvPicPr>
          <p:cNvPr id="32" name="Picture 31" descr="yutong-1024x604.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pic>
        <p:nvPicPr>
          <p:cNvPr id="9" name="Picture 8" descr="Audi-1024x704.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64590" y="4027200"/>
            <a:ext cx="2641920" cy="1816320"/>
          </a:xfrm>
          <a:prstGeom prst="rect">
            <a:avLst/>
          </a:prstGeom>
        </p:spPr>
      </p:pic>
      <p:pic>
        <p:nvPicPr>
          <p:cNvPr id="33" name="Picture 32">
            <a:extLst>
              <a:ext uri="{FF2B5EF4-FFF2-40B4-BE49-F238E27FC236}">
                <a16:creationId xmlns:a16="http://schemas.microsoft.com/office/drawing/2014/main" id="{AB9164BB-E5C3-F647-8093-BDF5A64D6EC3}"/>
              </a:ext>
            </a:extLst>
          </p:cNvPr>
          <p:cNvPicPr>
            <a:picLocks noChangeAspect="1"/>
          </p:cNvPicPr>
          <p:nvPr/>
        </p:nvPicPr>
        <p:blipFill>
          <a:blip r:embed="rId28"/>
          <a:stretch>
            <a:fillRect/>
          </a:stretch>
        </p:blipFill>
        <p:spPr>
          <a:xfrm>
            <a:off x="6929999" y="4662176"/>
            <a:ext cx="1353647" cy="1325563"/>
          </a:xfrm>
          <a:prstGeom prst="rect">
            <a:avLst/>
          </a:prstGeom>
        </p:spPr>
      </p:pic>
    </p:spTree>
    <p:extLst>
      <p:ext uri="{BB962C8B-B14F-4D97-AF65-F5344CB8AC3E}">
        <p14:creationId xmlns:p14="http://schemas.microsoft.com/office/powerpoint/2010/main" val="326264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1" y="216007"/>
            <a:ext cx="10515600" cy="1325563"/>
          </a:xfrm>
        </p:spPr>
        <p:txBody>
          <a:bodyPr>
            <a:noAutofit/>
          </a:bodyPr>
          <a:lstStyle/>
          <a:p>
            <a:r>
              <a:rPr lang="en-US" dirty="0">
                <a:solidFill>
                  <a:schemeClr val="bg1"/>
                </a:solidFill>
              </a:rPr>
              <a:t>WH</a:t>
            </a:r>
            <a:r>
              <a:rPr lang="en-US" dirty="0"/>
              <a:t>EN?</a:t>
            </a:r>
            <a:br>
              <a:rPr lang="en-US" dirty="0"/>
            </a:br>
            <a:r>
              <a:rPr lang="en-US" dirty="0"/>
              <a:t>What is possible?</a:t>
            </a:r>
          </a:p>
        </p:txBody>
      </p:sp>
      <p:sp>
        <p:nvSpPr>
          <p:cNvPr id="3" name="Content Placeholder 2"/>
          <p:cNvSpPr>
            <a:spLocks noGrp="1"/>
          </p:cNvSpPr>
          <p:nvPr>
            <p:ph idx="1"/>
          </p:nvPr>
        </p:nvSpPr>
        <p:spPr>
          <a:xfrm>
            <a:off x="838200" y="1570730"/>
            <a:ext cx="6183086" cy="4351338"/>
          </a:xfrm>
        </p:spPr>
        <p:txBody>
          <a:bodyPr/>
          <a:lstStyle/>
          <a:p>
            <a:r>
              <a:rPr lang="en-US" dirty="0"/>
              <a:t>By 2025 (?)</a:t>
            </a:r>
          </a:p>
          <a:p>
            <a:r>
              <a:rPr lang="en-US" dirty="0"/>
              <a:t>Potentially 95% of VMT by 2035.</a:t>
            </a:r>
          </a:p>
          <a:p>
            <a:pPr lvl="1"/>
            <a:r>
              <a:rPr lang="en-US" dirty="0"/>
              <a:t>Last 5% may be very difficult to achieve.</a:t>
            </a:r>
          </a:p>
          <a:p>
            <a:r>
              <a:rPr lang="en-US" dirty="0"/>
              <a:t>Is this possible?</a:t>
            </a:r>
          </a:p>
          <a:p>
            <a:pPr lvl="1"/>
            <a:r>
              <a:rPr lang="en-US" dirty="0"/>
              <a:t>Horses to cars:  10 years – early 1900s</a:t>
            </a:r>
          </a:p>
          <a:p>
            <a:pPr lvl="1"/>
            <a:r>
              <a:rPr lang="en-US" dirty="0"/>
              <a:t>But adoption of EVs is so slow!</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5363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772-EC95-DB44-B4EC-148C1488009D}"/>
              </a:ext>
            </a:extLst>
          </p:cNvPr>
          <p:cNvSpPr>
            <a:spLocks noGrp="1"/>
          </p:cNvSpPr>
          <p:nvPr>
            <p:ph type="title"/>
          </p:nvPr>
        </p:nvSpPr>
        <p:spPr/>
        <p:txBody>
          <a:bodyPr/>
          <a:lstStyle/>
          <a:p>
            <a:r>
              <a:rPr lang="en-US" dirty="0">
                <a:solidFill>
                  <a:schemeClr val="bg1"/>
                </a:solidFill>
              </a:rPr>
              <a:t>Rat</a:t>
            </a:r>
            <a:r>
              <a:rPr lang="en-US" dirty="0"/>
              <a:t>e of Technology Adoption – Faster!</a:t>
            </a:r>
          </a:p>
        </p:txBody>
      </p:sp>
      <p:pic>
        <p:nvPicPr>
          <p:cNvPr id="6" name="Content Placeholder 5" descr="Chart, line chart&#10;&#10;Description automatically generated">
            <a:extLst>
              <a:ext uri="{FF2B5EF4-FFF2-40B4-BE49-F238E27FC236}">
                <a16:creationId xmlns:a16="http://schemas.microsoft.com/office/drawing/2014/main" id="{5C4E9095-7D09-5C49-AB35-3F99C28186A8}"/>
              </a:ext>
            </a:extLst>
          </p:cNvPr>
          <p:cNvPicPr>
            <a:picLocks noGrp="1" noChangeAspect="1"/>
          </p:cNvPicPr>
          <p:nvPr>
            <p:ph idx="1"/>
          </p:nvPr>
        </p:nvPicPr>
        <p:blipFill>
          <a:blip r:embed="rId2" r:link="rId3"/>
          <a:stretch>
            <a:fillRect/>
          </a:stretch>
        </p:blipFill>
        <p:spPr>
          <a:xfrm>
            <a:off x="2056553" y="953510"/>
            <a:ext cx="8078894" cy="5276716"/>
          </a:xfrm>
        </p:spPr>
      </p:pic>
      <p:sp>
        <p:nvSpPr>
          <p:cNvPr id="4" name="Slide Number Placeholder 3">
            <a:extLst>
              <a:ext uri="{FF2B5EF4-FFF2-40B4-BE49-F238E27FC236}">
                <a16:creationId xmlns:a16="http://schemas.microsoft.com/office/drawing/2014/main" id="{DFA349B1-4BD3-9946-905C-A7C4B277E952}"/>
              </a:ext>
            </a:extLst>
          </p:cNvPr>
          <p:cNvSpPr>
            <a:spLocks noGrp="1"/>
          </p:cNvSpPr>
          <p:nvPr>
            <p:ph type="sldNum" sz="quarter" idx="12"/>
          </p:nvPr>
        </p:nvSpPr>
        <p:spPr/>
        <p:txBody>
          <a:bodyPr/>
          <a:lstStyle/>
          <a:p>
            <a:fld id="{D9F085D5-EC86-4F6A-B501-C1359CB39116}" type="slidenum">
              <a:rPr lang="en-GB" smtClean="0"/>
              <a:t>13</a:t>
            </a:fld>
            <a:endParaRPr lang="en-GB"/>
          </a:p>
        </p:txBody>
      </p:sp>
    </p:spTree>
    <p:extLst>
      <p:ext uri="{BB962C8B-B14F-4D97-AF65-F5344CB8AC3E}">
        <p14:creationId xmlns:p14="http://schemas.microsoft.com/office/powerpoint/2010/main" val="4107476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solidFill>
                  <a:schemeClr val="bg1"/>
                </a:solidFill>
              </a:rPr>
              <a:t>For</a:t>
            </a:r>
            <a:r>
              <a:rPr lang="en-US" dirty="0"/>
              <a:t>ecast</a:t>
            </a:r>
          </a:p>
        </p:txBody>
      </p:sp>
      <p:sp>
        <p:nvSpPr>
          <p:cNvPr id="4" name="Slide Number Placeholder 3"/>
          <p:cNvSpPr>
            <a:spLocks noGrp="1"/>
          </p:cNvSpPr>
          <p:nvPr>
            <p:ph type="sldNum" sz="quarter" idx="12"/>
          </p:nvPr>
        </p:nvSpPr>
        <p:spPr/>
        <p:txBody>
          <a:bodyPr/>
          <a:lstStyle/>
          <a:p>
            <a:fld id="{D9F085D5-EC86-4F6A-B501-C1359CB39116}" type="slidenum">
              <a:rPr lang="en-GB" smtClean="0"/>
              <a:t>14</a:t>
            </a:fld>
            <a:endParaRPr lang="en-GB"/>
          </a:p>
        </p:txBody>
      </p:sp>
      <p:sp>
        <p:nvSpPr>
          <p:cNvPr id="7" name="TextBox 6"/>
          <p:cNvSpPr txBox="1"/>
          <p:nvPr/>
        </p:nvSpPr>
        <p:spPr>
          <a:xfrm>
            <a:off x="575913" y="2038016"/>
            <a:ext cx="2512376" cy="1938992"/>
          </a:xfrm>
          <a:prstGeom prst="rect">
            <a:avLst/>
          </a:prstGeom>
          <a:noFill/>
        </p:spPr>
        <p:txBody>
          <a:bodyPr wrap="none" rtlCol="0">
            <a:spAutoFit/>
          </a:bodyPr>
          <a:lstStyle/>
          <a:p>
            <a:r>
              <a:rPr lang="en-US" sz="2400" dirty="0"/>
              <a:t>Timing may be off.</a:t>
            </a:r>
          </a:p>
          <a:p>
            <a:endParaRPr lang="en-US" sz="2400" dirty="0"/>
          </a:p>
          <a:p>
            <a:r>
              <a:rPr lang="en-US" sz="2400" dirty="0"/>
              <a:t>But the point is:</a:t>
            </a:r>
          </a:p>
          <a:p>
            <a:endParaRPr lang="en-US" sz="2400" dirty="0"/>
          </a:p>
          <a:p>
            <a:r>
              <a:rPr lang="en-US" sz="2400" dirty="0"/>
              <a:t>RAPID ADOPTION!</a:t>
            </a:r>
          </a:p>
        </p:txBody>
      </p:sp>
      <p:pic>
        <p:nvPicPr>
          <p:cNvPr id="6" name="Picture 5" descr="SpeedOfAdop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859" y="132914"/>
            <a:ext cx="6725069" cy="6202660"/>
          </a:xfrm>
          <a:prstGeom prst="rect">
            <a:avLst/>
          </a:prstGeom>
        </p:spPr>
      </p:pic>
      <p:sp>
        <p:nvSpPr>
          <p:cNvPr id="3" name="Rounded Rectangle 2">
            <a:extLst>
              <a:ext uri="{FF2B5EF4-FFF2-40B4-BE49-F238E27FC236}">
                <a16:creationId xmlns:a16="http://schemas.microsoft.com/office/drawing/2014/main" id="{49C156AB-59DE-7646-89C0-D074270D5630}"/>
              </a:ext>
            </a:extLst>
          </p:cNvPr>
          <p:cNvSpPr/>
          <p:nvPr/>
        </p:nvSpPr>
        <p:spPr>
          <a:xfrm>
            <a:off x="5433848" y="5286703"/>
            <a:ext cx="557049" cy="451945"/>
          </a:xfrm>
          <a:prstGeom prst="round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F32761D-FFC7-C940-A0CC-7D02167BF0BF}"/>
              </a:ext>
            </a:extLst>
          </p:cNvPr>
          <p:cNvCxnSpPr>
            <a:cxnSpLocks/>
          </p:cNvCxnSpPr>
          <p:nvPr/>
        </p:nvCxnSpPr>
        <p:spPr>
          <a:xfrm flipH="1" flipV="1">
            <a:off x="5521569" y="4672394"/>
            <a:ext cx="105508" cy="486894"/>
          </a:xfrm>
          <a:prstGeom prst="line">
            <a:avLst/>
          </a:prstGeom>
          <a:ln w="63500">
            <a:head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151F68-C0FD-FD49-9C75-E04210A40B55}"/>
              </a:ext>
            </a:extLst>
          </p:cNvPr>
          <p:cNvSpPr txBox="1"/>
          <p:nvPr/>
        </p:nvSpPr>
        <p:spPr>
          <a:xfrm>
            <a:off x="4360978" y="4083314"/>
            <a:ext cx="2426690" cy="461665"/>
          </a:xfrm>
          <a:prstGeom prst="rect">
            <a:avLst/>
          </a:prstGeom>
          <a:solidFill>
            <a:schemeClr val="bg1"/>
          </a:solidFill>
        </p:spPr>
        <p:txBody>
          <a:bodyPr wrap="none" rtlCol="0">
            <a:spAutoFit/>
          </a:bodyPr>
          <a:lstStyle/>
          <a:p>
            <a:r>
              <a:rPr lang="en-US" sz="2400" b="1" dirty="0"/>
              <a:t>The Big Unknown</a:t>
            </a:r>
          </a:p>
        </p:txBody>
      </p:sp>
    </p:spTree>
    <p:extLst>
      <p:ext uri="{BB962C8B-B14F-4D97-AF65-F5344CB8AC3E}">
        <p14:creationId xmlns:p14="http://schemas.microsoft.com/office/powerpoint/2010/main" val="388289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15</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76" y="144987"/>
            <a:ext cx="7105835" cy="1106048"/>
          </a:xfrm>
          <a:prstGeom prst="rect">
            <a:avLst/>
          </a:prstGeom>
        </p:spPr>
      </p:pic>
      <p:pic>
        <p:nvPicPr>
          <p:cNvPr id="5" name="Picture 4"/>
          <p:cNvPicPr>
            <a:picLocks noChangeAspect="1"/>
          </p:cNvPicPr>
          <p:nvPr/>
        </p:nvPicPr>
        <p:blipFill>
          <a:blip r:embed="rId3"/>
          <a:srcRect/>
          <a:stretch/>
        </p:blipFill>
        <p:spPr>
          <a:xfrm>
            <a:off x="2649357" y="1533305"/>
            <a:ext cx="8126220" cy="94600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75" y="2704683"/>
            <a:ext cx="9307279" cy="1587917"/>
          </a:xfrm>
          <a:prstGeom prst="rect">
            <a:avLst/>
          </a:prstGeom>
        </p:spPr>
      </p:pic>
      <p:pic>
        <p:nvPicPr>
          <p:cNvPr id="2" name="Picture 1">
            <a:extLst>
              <a:ext uri="{FF2B5EF4-FFF2-40B4-BE49-F238E27FC236}">
                <a16:creationId xmlns:a16="http://schemas.microsoft.com/office/drawing/2014/main" id="{AF4B0294-C1CE-874E-9880-C39646E5475A}"/>
              </a:ext>
            </a:extLst>
          </p:cNvPr>
          <p:cNvPicPr>
            <a:picLocks noChangeAspect="1"/>
          </p:cNvPicPr>
          <p:nvPr/>
        </p:nvPicPr>
        <p:blipFill>
          <a:blip r:embed="rId5"/>
          <a:srcRect/>
          <a:stretch/>
        </p:blipFill>
        <p:spPr>
          <a:xfrm>
            <a:off x="1950629" y="4652749"/>
            <a:ext cx="10030255" cy="1229198"/>
          </a:xfrm>
          <a:prstGeom prst="rect">
            <a:avLst/>
          </a:prstGeom>
        </p:spPr>
      </p:pic>
    </p:spTree>
    <p:extLst>
      <p:ext uri="{BB962C8B-B14F-4D97-AF65-F5344CB8AC3E}">
        <p14:creationId xmlns:p14="http://schemas.microsoft.com/office/powerpoint/2010/main" val="148307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48C8-B6D4-9445-A830-7EE582BC5AAC}"/>
              </a:ext>
            </a:extLst>
          </p:cNvPr>
          <p:cNvSpPr>
            <a:spLocks noGrp="1"/>
          </p:cNvSpPr>
          <p:nvPr>
            <p:ph type="title"/>
          </p:nvPr>
        </p:nvSpPr>
        <p:spPr/>
        <p:txBody>
          <a:bodyPr/>
          <a:lstStyle/>
          <a:p>
            <a:r>
              <a:rPr lang="en-US" dirty="0">
                <a:solidFill>
                  <a:schemeClr val="bg1"/>
                </a:solidFill>
              </a:rPr>
              <a:t>Wa</a:t>
            </a:r>
            <a:r>
              <a:rPr lang="en-US" dirty="0"/>
              <a:t>ymo is in New York!</a:t>
            </a:r>
          </a:p>
        </p:txBody>
      </p:sp>
      <p:sp>
        <p:nvSpPr>
          <p:cNvPr id="4" name="Slide Number Placeholder 3">
            <a:extLst>
              <a:ext uri="{FF2B5EF4-FFF2-40B4-BE49-F238E27FC236}">
                <a16:creationId xmlns:a16="http://schemas.microsoft.com/office/drawing/2014/main" id="{0C394FAA-10E3-9348-93F9-F01F864405FF}"/>
              </a:ext>
            </a:extLst>
          </p:cNvPr>
          <p:cNvSpPr>
            <a:spLocks noGrp="1"/>
          </p:cNvSpPr>
          <p:nvPr>
            <p:ph type="sldNum" sz="quarter" idx="12"/>
          </p:nvPr>
        </p:nvSpPr>
        <p:spPr/>
        <p:txBody>
          <a:bodyPr/>
          <a:lstStyle/>
          <a:p>
            <a:fld id="{D9F085D5-EC86-4F6A-B501-C1359CB39116}" type="slidenum">
              <a:rPr lang="en-GB" smtClean="0"/>
              <a:t>16</a:t>
            </a:fld>
            <a:endParaRPr lang="en-GB"/>
          </a:p>
        </p:txBody>
      </p:sp>
      <p:pic>
        <p:nvPicPr>
          <p:cNvPr id="5" name="Picture 4">
            <a:extLst>
              <a:ext uri="{FF2B5EF4-FFF2-40B4-BE49-F238E27FC236}">
                <a16:creationId xmlns:a16="http://schemas.microsoft.com/office/drawing/2014/main" id="{A0D482C0-EA23-0547-87C7-76634DBCD6FE}"/>
              </a:ext>
            </a:extLst>
          </p:cNvPr>
          <p:cNvPicPr>
            <a:picLocks noChangeAspect="1"/>
          </p:cNvPicPr>
          <p:nvPr/>
        </p:nvPicPr>
        <p:blipFill>
          <a:blip r:embed="rId2"/>
          <a:stretch>
            <a:fillRect/>
          </a:stretch>
        </p:blipFill>
        <p:spPr>
          <a:xfrm>
            <a:off x="1951944" y="847356"/>
            <a:ext cx="8288111" cy="5382870"/>
          </a:xfrm>
          <a:prstGeom prst="rect">
            <a:avLst/>
          </a:prstGeom>
        </p:spPr>
      </p:pic>
    </p:spTree>
    <p:extLst>
      <p:ext uri="{BB962C8B-B14F-4D97-AF65-F5344CB8AC3E}">
        <p14:creationId xmlns:p14="http://schemas.microsoft.com/office/powerpoint/2010/main" val="710100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FE5-ECE6-934E-AB09-FF9F761017AB}"/>
              </a:ext>
            </a:extLst>
          </p:cNvPr>
          <p:cNvSpPr>
            <a:spLocks noGrp="1"/>
          </p:cNvSpPr>
          <p:nvPr>
            <p:ph type="title"/>
          </p:nvPr>
        </p:nvSpPr>
        <p:spPr/>
        <p:txBody>
          <a:bodyPr/>
          <a:lstStyle/>
          <a:p>
            <a:r>
              <a:rPr lang="en-US" dirty="0">
                <a:solidFill>
                  <a:schemeClr val="bg1"/>
                </a:solidFill>
              </a:rPr>
              <a:t>Tru</a:t>
            </a:r>
            <a:r>
              <a:rPr lang="en-US" dirty="0"/>
              <a:t>cking – Highly Fertile Ground</a:t>
            </a:r>
          </a:p>
        </p:txBody>
      </p:sp>
      <p:sp>
        <p:nvSpPr>
          <p:cNvPr id="3" name="Content Placeholder 2">
            <a:extLst>
              <a:ext uri="{FF2B5EF4-FFF2-40B4-BE49-F238E27FC236}">
                <a16:creationId xmlns:a16="http://schemas.microsoft.com/office/drawing/2014/main" id="{A822D2B3-C745-C540-B227-1793EBA5885D}"/>
              </a:ext>
            </a:extLst>
          </p:cNvPr>
          <p:cNvSpPr>
            <a:spLocks noGrp="1"/>
          </p:cNvSpPr>
          <p:nvPr>
            <p:ph idx="1"/>
          </p:nvPr>
        </p:nvSpPr>
        <p:spPr/>
        <p:txBody>
          <a:bodyPr/>
          <a:lstStyle/>
          <a:p>
            <a:r>
              <a:rPr lang="en-US" dirty="0"/>
              <a:t>Long haul trucking is likely the first place we will see it adopted.</a:t>
            </a:r>
          </a:p>
          <a:p>
            <a:pPr lvl="1"/>
            <a:r>
              <a:rPr lang="en-US" dirty="0"/>
              <a:t>Reduces costs associated with drivers.</a:t>
            </a:r>
          </a:p>
          <a:p>
            <a:pPr lvl="1"/>
            <a:r>
              <a:rPr lang="en-US" dirty="0"/>
              <a:t>End run around limits on hours of driving.</a:t>
            </a:r>
          </a:p>
          <a:p>
            <a:r>
              <a:rPr lang="en-US" dirty="0"/>
              <a:t>Where does it stand?</a:t>
            </a:r>
          </a:p>
          <a:p>
            <a:pPr lvl="1"/>
            <a:r>
              <a:rPr lang="en-US" dirty="0"/>
              <a:t>Lots of trials underway.</a:t>
            </a:r>
          </a:p>
          <a:p>
            <a:pPr lvl="1"/>
            <a:r>
              <a:rPr lang="en-US" dirty="0" err="1"/>
              <a:t>TuSimple</a:t>
            </a:r>
            <a:r>
              <a:rPr lang="en-US" dirty="0"/>
              <a:t> – actively building a long haul network.</a:t>
            </a:r>
          </a:p>
          <a:p>
            <a:pPr lvl="1"/>
            <a:r>
              <a:rPr lang="en-US" dirty="0"/>
              <a:t>Waymo – focused more on last mile/local delivery.</a:t>
            </a:r>
          </a:p>
        </p:txBody>
      </p:sp>
      <p:sp>
        <p:nvSpPr>
          <p:cNvPr id="4" name="Slide Number Placeholder 3">
            <a:extLst>
              <a:ext uri="{FF2B5EF4-FFF2-40B4-BE49-F238E27FC236}">
                <a16:creationId xmlns:a16="http://schemas.microsoft.com/office/drawing/2014/main" id="{024C9239-727A-5345-B74F-99E00CAF5845}"/>
              </a:ext>
            </a:extLst>
          </p:cNvPr>
          <p:cNvSpPr>
            <a:spLocks noGrp="1"/>
          </p:cNvSpPr>
          <p:nvPr>
            <p:ph type="sldNum" sz="quarter" idx="12"/>
          </p:nvPr>
        </p:nvSpPr>
        <p:spPr/>
        <p:txBody>
          <a:bodyPr/>
          <a:lstStyle/>
          <a:p>
            <a:fld id="{D9F085D5-EC86-4F6A-B501-C1359CB39116}" type="slidenum">
              <a:rPr lang="en-GB" smtClean="0"/>
              <a:t>17</a:t>
            </a:fld>
            <a:endParaRPr lang="en-GB"/>
          </a:p>
        </p:txBody>
      </p:sp>
    </p:spTree>
    <p:extLst>
      <p:ext uri="{BB962C8B-B14F-4D97-AF65-F5344CB8AC3E}">
        <p14:creationId xmlns:p14="http://schemas.microsoft.com/office/powerpoint/2010/main" val="18731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A568C3-AC00-2341-9543-EA77A147D3FF}"/>
              </a:ext>
            </a:extLst>
          </p:cNvPr>
          <p:cNvSpPr>
            <a:spLocks noGrp="1"/>
          </p:cNvSpPr>
          <p:nvPr>
            <p:ph type="title"/>
          </p:nvPr>
        </p:nvSpPr>
        <p:spPr>
          <a:xfrm>
            <a:off x="800100" y="0"/>
            <a:ext cx="10515600" cy="1325563"/>
          </a:xfrm>
        </p:spPr>
        <p:txBody>
          <a:bodyPr/>
          <a:lstStyle/>
          <a:p>
            <a:r>
              <a:rPr lang="en-US" dirty="0" err="1">
                <a:solidFill>
                  <a:schemeClr val="bg1"/>
                </a:solidFill>
              </a:rPr>
              <a:t>TuS</a:t>
            </a:r>
            <a:r>
              <a:rPr lang="en-US" dirty="0" err="1"/>
              <a:t>imple</a:t>
            </a:r>
            <a:r>
              <a:rPr lang="en-US" dirty="0"/>
              <a:t> Current and Future Routes (Level 4)</a:t>
            </a:r>
          </a:p>
        </p:txBody>
      </p:sp>
      <p:sp>
        <p:nvSpPr>
          <p:cNvPr id="2" name="Slide Number Placeholder 1">
            <a:extLst>
              <a:ext uri="{FF2B5EF4-FFF2-40B4-BE49-F238E27FC236}">
                <a16:creationId xmlns:a16="http://schemas.microsoft.com/office/drawing/2014/main" id="{B8256AD8-8F92-A443-9D3E-79BDDBCC8161}"/>
              </a:ext>
            </a:extLst>
          </p:cNvPr>
          <p:cNvSpPr>
            <a:spLocks noGrp="1"/>
          </p:cNvSpPr>
          <p:nvPr>
            <p:ph type="sldNum" sz="quarter" idx="12"/>
          </p:nvPr>
        </p:nvSpPr>
        <p:spPr/>
        <p:txBody>
          <a:bodyPr vert="horz" lIns="91440" tIns="45720" rIns="91440" bIns="45720" rtlCol="0" anchor="ctr">
            <a:normAutofit/>
          </a:bodyPr>
          <a:lstStyle/>
          <a:p>
            <a:pPr>
              <a:spcAft>
                <a:spcPts val="600"/>
              </a:spcAft>
            </a:pPr>
            <a:fld id="{D9F085D5-EC86-4F6A-B501-C1359CB39116}" type="slidenum">
              <a:rPr lang="en-US" sz="1200">
                <a:solidFill>
                  <a:srgbClr val="FFFFFF"/>
                </a:solidFill>
              </a:rPr>
              <a:pPr>
                <a:spcAft>
                  <a:spcPts val="600"/>
                </a:spcAft>
              </a:pPr>
              <a:t>18</a:t>
            </a:fld>
            <a:endParaRPr lang="en-US" sz="1200">
              <a:solidFill>
                <a:srgbClr val="FFFFFF"/>
              </a:solidFill>
            </a:endParaRPr>
          </a:p>
        </p:txBody>
      </p:sp>
      <p:pic>
        <p:nvPicPr>
          <p:cNvPr id="3" name="Picture 2">
            <a:extLst>
              <a:ext uri="{FF2B5EF4-FFF2-40B4-BE49-F238E27FC236}">
                <a16:creationId xmlns:a16="http://schemas.microsoft.com/office/drawing/2014/main" id="{72961209-C574-6140-8736-FF31A11686D3}"/>
              </a:ext>
            </a:extLst>
          </p:cNvPr>
          <p:cNvPicPr>
            <a:picLocks noChangeAspect="1"/>
          </p:cNvPicPr>
          <p:nvPr/>
        </p:nvPicPr>
        <p:blipFill>
          <a:blip r:embed="rId2"/>
          <a:stretch>
            <a:fillRect/>
          </a:stretch>
        </p:blipFill>
        <p:spPr>
          <a:xfrm>
            <a:off x="1584325" y="1124282"/>
            <a:ext cx="9023350" cy="5307225"/>
          </a:xfrm>
          <a:prstGeom prst="rect">
            <a:avLst/>
          </a:prstGeom>
        </p:spPr>
      </p:pic>
    </p:spTree>
    <p:extLst>
      <p:ext uri="{BB962C8B-B14F-4D97-AF65-F5344CB8AC3E}">
        <p14:creationId xmlns:p14="http://schemas.microsoft.com/office/powerpoint/2010/main" val="2495862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0B68-E247-F14A-9451-00620031440E}"/>
              </a:ext>
            </a:extLst>
          </p:cNvPr>
          <p:cNvSpPr>
            <a:spLocks noGrp="1"/>
          </p:cNvSpPr>
          <p:nvPr>
            <p:ph type="title"/>
          </p:nvPr>
        </p:nvSpPr>
        <p:spPr/>
        <p:txBody>
          <a:bodyPr/>
          <a:lstStyle/>
          <a:p>
            <a:r>
              <a:rPr lang="en-US" dirty="0">
                <a:solidFill>
                  <a:schemeClr val="bg1"/>
                </a:solidFill>
              </a:rPr>
              <a:t>Act</a:t>
            </a:r>
            <a:r>
              <a:rPr lang="en-US" dirty="0"/>
              <a:t>ively Pursuing Autonomous Local Delivery</a:t>
            </a:r>
          </a:p>
        </p:txBody>
      </p:sp>
      <p:sp>
        <p:nvSpPr>
          <p:cNvPr id="3" name="Content Placeholder 2">
            <a:extLst>
              <a:ext uri="{FF2B5EF4-FFF2-40B4-BE49-F238E27FC236}">
                <a16:creationId xmlns:a16="http://schemas.microsoft.com/office/drawing/2014/main" id="{3BEA6CBC-4575-134C-8F35-956ABBDF39F1}"/>
              </a:ext>
            </a:extLst>
          </p:cNvPr>
          <p:cNvSpPr>
            <a:spLocks noGrp="1"/>
          </p:cNvSpPr>
          <p:nvPr>
            <p:ph sz="half" idx="1"/>
          </p:nvPr>
        </p:nvSpPr>
        <p:spPr/>
        <p:txBody>
          <a:bodyPr/>
          <a:lstStyle/>
          <a:p>
            <a:r>
              <a:rPr lang="en-US" dirty="0"/>
              <a:t>Dominos</a:t>
            </a:r>
          </a:p>
          <a:p>
            <a:r>
              <a:rPr lang="en-US" dirty="0"/>
              <a:t>Walmart</a:t>
            </a:r>
          </a:p>
          <a:p>
            <a:r>
              <a:rPr lang="en-US" dirty="0"/>
              <a:t>Amazon</a:t>
            </a:r>
          </a:p>
          <a:p>
            <a:r>
              <a:rPr lang="en-US" dirty="0"/>
              <a:t>CVS Pharmacy</a:t>
            </a:r>
          </a:p>
          <a:p>
            <a:r>
              <a:rPr lang="en-US" dirty="0"/>
              <a:t>Stop and Shop</a:t>
            </a:r>
          </a:p>
          <a:p>
            <a:r>
              <a:rPr lang="en-US" dirty="0"/>
              <a:t>Postmates</a:t>
            </a:r>
          </a:p>
          <a:p>
            <a:r>
              <a:rPr lang="en-US" dirty="0"/>
              <a:t>Kroger</a:t>
            </a:r>
          </a:p>
        </p:txBody>
      </p:sp>
      <p:sp>
        <p:nvSpPr>
          <p:cNvPr id="4" name="Content Placeholder 3">
            <a:extLst>
              <a:ext uri="{FF2B5EF4-FFF2-40B4-BE49-F238E27FC236}">
                <a16:creationId xmlns:a16="http://schemas.microsoft.com/office/drawing/2014/main" id="{BACF9EB5-915E-B647-B81F-CF43E0BEA161}"/>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8648E228-8955-DA4A-BFB4-49E2505AB8B4}"/>
              </a:ext>
            </a:extLst>
          </p:cNvPr>
          <p:cNvSpPr>
            <a:spLocks noGrp="1"/>
          </p:cNvSpPr>
          <p:nvPr>
            <p:ph type="sldNum" sz="quarter" idx="12"/>
          </p:nvPr>
        </p:nvSpPr>
        <p:spPr/>
        <p:txBody>
          <a:bodyPr/>
          <a:lstStyle/>
          <a:p>
            <a:fld id="{D9F085D5-EC86-4F6A-B501-C1359CB39116}" type="slidenum">
              <a:rPr lang="en-GB" smtClean="0"/>
              <a:t>19</a:t>
            </a:fld>
            <a:endParaRPr lang="en-GB"/>
          </a:p>
        </p:txBody>
      </p:sp>
      <p:pic>
        <p:nvPicPr>
          <p:cNvPr id="6" name="Picture 5">
            <a:extLst>
              <a:ext uri="{FF2B5EF4-FFF2-40B4-BE49-F238E27FC236}">
                <a16:creationId xmlns:a16="http://schemas.microsoft.com/office/drawing/2014/main" id="{3527F292-E098-5045-886D-E4AE0BAF69F6}"/>
              </a:ext>
            </a:extLst>
          </p:cNvPr>
          <p:cNvPicPr>
            <a:picLocks noChangeAspect="1"/>
          </p:cNvPicPr>
          <p:nvPr/>
        </p:nvPicPr>
        <p:blipFill>
          <a:blip r:embed="rId3"/>
          <a:stretch>
            <a:fillRect/>
          </a:stretch>
        </p:blipFill>
        <p:spPr>
          <a:xfrm>
            <a:off x="5967329" y="1576443"/>
            <a:ext cx="5370429" cy="4278699"/>
          </a:xfrm>
          <a:prstGeom prst="rect">
            <a:avLst/>
          </a:prstGeom>
        </p:spPr>
      </p:pic>
    </p:spTree>
    <p:extLst>
      <p:ext uri="{BB962C8B-B14F-4D97-AF65-F5344CB8AC3E}">
        <p14:creationId xmlns:p14="http://schemas.microsoft.com/office/powerpoint/2010/main" val="1437029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47700"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US Social Policy</a:t>
            </a:r>
          </a:p>
          <a:p>
            <a:pPr>
              <a:spcAft>
                <a:spcPts val="1000"/>
              </a:spcAft>
            </a:pPr>
            <a:r>
              <a:rPr lang="en-US" dirty="0"/>
              <a:t>Trade and Globalization</a:t>
            </a:r>
          </a:p>
          <a:p>
            <a:pPr>
              <a:spcAft>
                <a:spcPts val="1000"/>
              </a:spcAft>
            </a:pPr>
            <a:r>
              <a:rPr lang="en-US" dirty="0"/>
              <a:t>Minimum Wage</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The U.S. Economy</a:t>
            </a:r>
          </a:p>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460330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1534768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776"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1887802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83336"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1049762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0"/>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14645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a:xfrm>
            <a:off x="920496" y="0"/>
            <a:ext cx="10515600" cy="1325563"/>
          </a:xfrm>
        </p:spPr>
        <p:txBody>
          <a:bodyPr/>
          <a:lstStyle/>
          <a:p>
            <a:r>
              <a:rPr lang="en-US" dirty="0">
                <a:solidFill>
                  <a:schemeClr val="bg1"/>
                </a:solidFill>
              </a:rPr>
              <a:t>Tw</a:t>
            </a:r>
            <a:r>
              <a:rPr lang="en-US" dirty="0"/>
              <a:t>o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24</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194091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1384"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076446"/>
            <a:ext cx="5181600" cy="4778696"/>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endParaRPr lang="en-US" dirty="0"/>
          </a:p>
          <a:p>
            <a:r>
              <a:rPr lang="en-US" dirty="0"/>
              <a:t>Insurance: product liability</a:t>
            </a:r>
          </a:p>
          <a:p>
            <a:pPr marL="0" indent="0">
              <a:buNone/>
            </a:pPr>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2030 for widespread adoption in many regions.</a:t>
            </a:r>
          </a:p>
        </p:txBody>
      </p:sp>
    </p:spTree>
    <p:extLst>
      <p:ext uri="{BB962C8B-B14F-4D97-AF65-F5344CB8AC3E}">
        <p14:creationId xmlns:p14="http://schemas.microsoft.com/office/powerpoint/2010/main" val="608226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027"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a:t>
            </a:r>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168311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$9,666 (2021)</a:t>
            </a:r>
          </a:p>
          <a:p>
            <a:pPr lvl="2"/>
            <a:r>
              <a:rPr lang="en-US" dirty="0"/>
              <a:t>Cost per mile will fall:  $0.64 to $0.19</a:t>
            </a:r>
          </a:p>
          <a:p>
            <a:pPr lvl="1"/>
            <a:r>
              <a:rPr lang="en-US" sz="2600" dirty="0"/>
              <a:t>Repurpose your garage</a:t>
            </a:r>
          </a:p>
          <a:p>
            <a:pPr lvl="2"/>
            <a:r>
              <a:rPr lang="en-US" dirty="0"/>
              <a:t>$50,000 from transition to bedroom</a:t>
            </a:r>
          </a:p>
          <a:p>
            <a:pPr lvl="2"/>
            <a:endParaRPr lang="en-US" dirty="0"/>
          </a:p>
          <a:p>
            <a:r>
              <a:rPr lang="en-US" dirty="0"/>
              <a:t>Time recovery</a:t>
            </a:r>
          </a:p>
          <a:p>
            <a:pPr lvl="1"/>
            <a:r>
              <a:rPr lang="en-US" sz="2600" dirty="0"/>
              <a:t>50% of the </a:t>
            </a:r>
            <a:r>
              <a:rPr lang="en-US" sz="2600"/>
              <a:t>Bay Area workforce </a:t>
            </a:r>
            <a:r>
              <a:rPr lang="en-US" sz="2600" dirty="0"/>
              <a:t>has a commute in excess of 30 minutes.</a:t>
            </a:r>
          </a:p>
          <a:p>
            <a:pPr marL="457200" lvl="1" indent="0">
              <a:buNone/>
            </a:pPr>
            <a:endParaRPr lang="en-US" dirty="0"/>
          </a:p>
        </p:txBody>
      </p:sp>
      <p:pic>
        <p:nvPicPr>
          <p:cNvPr id="4" name="Picture 3" descr="Table, calendar&#10;&#10;Description automatically generated">
            <a:extLst>
              <a:ext uri="{FF2B5EF4-FFF2-40B4-BE49-F238E27FC236}">
                <a16:creationId xmlns:a16="http://schemas.microsoft.com/office/drawing/2014/main" id="{EE8C4EA9-ACA6-324C-9D7D-129B2779A516}"/>
              </a:ext>
            </a:extLst>
          </p:cNvPr>
          <p:cNvPicPr>
            <a:picLocks noChangeAspect="1"/>
          </p:cNvPicPr>
          <p:nvPr/>
        </p:nvPicPr>
        <p:blipFill>
          <a:blip r:embed="rId3" r:link="rId4"/>
          <a:stretch>
            <a:fillRect/>
          </a:stretch>
        </p:blipFill>
        <p:spPr>
          <a:xfrm>
            <a:off x="7424748" y="2802570"/>
            <a:ext cx="3929052" cy="1492045"/>
          </a:xfrm>
          <a:prstGeom prst="rect">
            <a:avLst/>
          </a:prstGeom>
        </p:spPr>
      </p:pic>
    </p:spTree>
    <p:extLst>
      <p:ext uri="{BB962C8B-B14F-4D97-AF65-F5344CB8AC3E}">
        <p14:creationId xmlns:p14="http://schemas.microsoft.com/office/powerpoint/2010/main" val="1091238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5200"/>
              </a:lnSpc>
              <a:tabLst>
                <a:tab pos="2693988" algn="l"/>
              </a:tabLst>
            </a:pPr>
            <a:r>
              <a:rPr lang="en-US">
                <a:solidFill>
                  <a:schemeClr val="bg1"/>
                </a:solidFill>
              </a:rPr>
              <a:t>Eco</a:t>
            </a:r>
            <a:r>
              <a:rPr lang="en-US"/>
              <a:t>nomics Drives Transition: Public</a:t>
            </a:r>
            <a:endParaRPr lang="en-US" dirty="0"/>
          </a:p>
        </p:txBody>
      </p:sp>
      <p:sp>
        <p:nvSpPr>
          <p:cNvPr id="3" name="Content Placeholder 2"/>
          <p:cNvSpPr>
            <a:spLocks noGrp="1"/>
          </p:cNvSpPr>
          <p:nvPr>
            <p:ph idx="1"/>
          </p:nvPr>
        </p:nvSpPr>
        <p:spPr>
          <a:xfrm>
            <a:off x="854528" y="1384972"/>
            <a:ext cx="6264729" cy="4351338"/>
          </a:xfrm>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a:t>
            </a:r>
          </a:p>
          <a:p>
            <a:pPr lvl="2"/>
            <a:r>
              <a:rPr lang="en-US" dirty="0"/>
              <a:t>And 2 million injuries.</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Costs of human drivers estimated at up to $1.3 </a:t>
            </a:r>
            <a:r>
              <a:rPr lang="en-US" b="1" dirty="0" err="1">
                <a:solidFill>
                  <a:srgbClr val="0C4C88"/>
                </a:solidFill>
              </a:rPr>
              <a:t>TR</a:t>
            </a:r>
            <a:r>
              <a:rPr lang="en-US" dirty="0" err="1"/>
              <a:t>illion</a:t>
            </a:r>
            <a:r>
              <a:rPr lang="en-US" dirty="0"/>
              <a:t> each year</a:t>
            </a:r>
          </a:p>
        </p:txBody>
      </p:sp>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2"/>
          <a:srcRect t="9402"/>
          <a:stretch/>
        </p:blipFill>
        <p:spPr>
          <a:xfrm>
            <a:off x="7388679" y="3670860"/>
            <a:ext cx="3695699" cy="2232161"/>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3"/>
          <a:stretch>
            <a:fillRect/>
          </a:stretch>
        </p:blipFill>
        <p:spPr>
          <a:xfrm>
            <a:off x="7388679" y="1493116"/>
            <a:ext cx="3695699" cy="20675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7409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340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a:xfrm>
            <a:off x="618280" y="0"/>
            <a:ext cx="10515600" cy="1325563"/>
          </a:xfrm>
        </p:spPr>
        <p:txBody>
          <a:bodyPr/>
          <a:lstStyle/>
          <a:p>
            <a:r>
              <a:rPr lang="en-US" dirty="0">
                <a:solidFill>
                  <a:schemeClr val="bg1"/>
                </a:solidFill>
              </a:rPr>
              <a:t> Cou</a:t>
            </a:r>
            <a:r>
              <a:rPr lang="en-US" dirty="0"/>
              <a:t>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640079" y="1570730"/>
            <a:ext cx="11375871" cy="4351338"/>
          </a:xfrm>
        </p:spPr>
        <p:txBody>
          <a:bodyPr/>
          <a:lstStyle/>
          <a:p>
            <a:pPr>
              <a:spcAft>
                <a:spcPts val="1000"/>
              </a:spcAft>
            </a:pPr>
            <a:r>
              <a:rPr lang="en-US" dirty="0"/>
              <a:t>Contemporary Economic Policy</a:t>
            </a:r>
          </a:p>
          <a:p>
            <a:pPr lvl="1">
              <a:spcAft>
                <a:spcPts val="1000"/>
              </a:spcAft>
            </a:pPr>
            <a:r>
              <a:rPr lang="en-US" dirty="0"/>
              <a:t>Week 1 (10/3): 	Economic Update (Jon </a:t>
            </a:r>
            <a:r>
              <a:rPr lang="en-US" dirty="0" err="1"/>
              <a:t>Haveman</a:t>
            </a:r>
            <a:r>
              <a:rPr lang="en-US" dirty="0"/>
              <a:t>, NEED)</a:t>
            </a:r>
          </a:p>
          <a:p>
            <a:pPr lvl="1">
              <a:spcAft>
                <a:spcPts val="1000"/>
              </a:spcAft>
            </a:pPr>
            <a:r>
              <a:rPr lang="en-US" dirty="0"/>
              <a:t>Week 2 (10/10):	Climate Change Economics (Trevor O’Grady)</a:t>
            </a:r>
          </a:p>
          <a:p>
            <a:pPr lvl="1">
              <a:spcAft>
                <a:spcPts val="1000"/>
              </a:spcAft>
            </a:pPr>
            <a:r>
              <a:rPr lang="en-US" dirty="0"/>
              <a:t>Week 3 (10/17):	Economics of Immigration (Roger White, Whittier College)</a:t>
            </a:r>
          </a:p>
          <a:p>
            <a:pPr lvl="1">
              <a:spcAft>
                <a:spcPts val="1000"/>
              </a:spcAft>
            </a:pPr>
            <a:r>
              <a:rPr lang="en-US" b="1" dirty="0"/>
              <a:t>Week 4 (10/24): Autonomous Vehicles (Jon </a:t>
            </a:r>
            <a:r>
              <a:rPr lang="en-US" b="1" dirty="0" err="1"/>
              <a:t>Haveman</a:t>
            </a:r>
            <a:r>
              <a:rPr lang="en-US" b="1" dirty="0"/>
              <a:t>, NEED)</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3299136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214"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972217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r>
              <a:rPr lang="en-US" dirty="0">
                <a:solidFill>
                  <a:schemeClr val="bg1"/>
                </a:solidFill>
              </a:rPr>
              <a:t>Mo</a:t>
            </a:r>
            <a:r>
              <a:rPr lang="en-US" dirty="0"/>
              <a:t>bility and Equity</a:t>
            </a:r>
          </a:p>
        </p:txBody>
      </p:sp>
      <p:sp>
        <p:nvSpPr>
          <p:cNvPr id="3" name="Content Placeholder 2"/>
          <p:cNvSpPr>
            <a:spLocks noGrp="1"/>
          </p:cNvSpPr>
          <p:nvPr>
            <p:ph idx="1"/>
          </p:nvPr>
        </p:nvSpPr>
        <p:spPr>
          <a:xfrm>
            <a:off x="838200" y="1570730"/>
            <a:ext cx="6020397" cy="4351338"/>
          </a:xfrm>
        </p:spPr>
        <p:txBody>
          <a:bodyPr/>
          <a:lstStyle/>
          <a:p>
            <a:r>
              <a:rPr lang="en-US" dirty="0"/>
              <a:t>Mobility</a:t>
            </a:r>
          </a:p>
          <a:p>
            <a:pPr lvl="1"/>
            <a:r>
              <a:rPr lang="en-US" dirty="0"/>
              <a:t>Handicapped</a:t>
            </a:r>
          </a:p>
          <a:p>
            <a:pPr lvl="1"/>
            <a:r>
              <a:rPr lang="en-US" dirty="0"/>
              <a:t>Elderly</a:t>
            </a:r>
          </a:p>
          <a:p>
            <a:pPr lvl="1"/>
            <a:r>
              <a:rPr lang="en-US" dirty="0"/>
              <a:t>Lower income</a:t>
            </a:r>
          </a:p>
          <a:p>
            <a:r>
              <a:rPr lang="en-US" dirty="0"/>
              <a:t>Equity</a:t>
            </a:r>
          </a:p>
          <a:p>
            <a:pPr lvl="1"/>
            <a:r>
              <a:rPr lang="en-US" dirty="0"/>
              <a:t>Public Transportation often does not work well for low-income workers/residential workers</a:t>
            </a:r>
          </a:p>
          <a:p>
            <a:pPr lvl="2"/>
            <a:r>
              <a:rPr lang="en-US" dirty="0"/>
              <a:t>Does not go from residential to residential, but from residential to commercial</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09E0F5A8-3626-42D3-A580-546C7EE8F5B6}"/>
              </a:ext>
            </a:extLst>
          </p:cNvPr>
          <p:cNvPicPr>
            <a:picLocks noChangeAspect="1"/>
          </p:cNvPicPr>
          <p:nvPr/>
        </p:nvPicPr>
        <p:blipFill>
          <a:blip r:embed="rId4"/>
          <a:stretch>
            <a:fillRect/>
          </a:stretch>
        </p:blipFill>
        <p:spPr>
          <a:xfrm>
            <a:off x="6706197" y="1276350"/>
            <a:ext cx="2152053"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42AD599-68A1-4C66-AE96-475D79988EEC}"/>
              </a:ext>
            </a:extLst>
          </p:cNvPr>
          <p:cNvPicPr>
            <a:picLocks noChangeAspect="1"/>
          </p:cNvPicPr>
          <p:nvPr/>
        </p:nvPicPr>
        <p:blipFill>
          <a:blip r:embed="rId5"/>
          <a:stretch>
            <a:fillRect/>
          </a:stretch>
        </p:blipFill>
        <p:spPr>
          <a:xfrm>
            <a:off x="9031394" y="2400300"/>
            <a:ext cx="2246206"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6"/>
          <a:stretch>
            <a:fillRect/>
          </a:stretch>
        </p:blipFill>
        <p:spPr>
          <a:xfrm>
            <a:off x="13642831" y="2286000"/>
            <a:ext cx="2032000" cy="3048000"/>
          </a:xfrm>
          <a:prstGeom prst="rect">
            <a:avLst/>
          </a:prstGeom>
        </p:spPr>
      </p:pic>
    </p:spTree>
    <p:extLst>
      <p:ext uri="{BB962C8B-B14F-4D97-AF65-F5344CB8AC3E}">
        <p14:creationId xmlns:p14="http://schemas.microsoft.com/office/powerpoint/2010/main" val="3907590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6352" y="1137353"/>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851848" y="0"/>
            <a:ext cx="10515600" cy="1325563"/>
          </a:xfrm>
        </p:spPr>
        <p:txBody>
          <a:bodyPr/>
          <a:lstStyle/>
          <a:p>
            <a:r>
              <a:rPr lang="en-US" dirty="0">
                <a:solidFill>
                  <a:schemeClr val="bg1"/>
                </a:solidFill>
              </a:rPr>
              <a:t>Saf</a:t>
            </a:r>
            <a:r>
              <a:rPr lang="en-US" dirty="0"/>
              <a:t>ety and Productivity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39" r="7143"/>
          <a:stretch/>
        </p:blipFill>
        <p:spPr>
          <a:xfrm>
            <a:off x="18388692" y="2078149"/>
            <a:ext cx="5176158"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F5AE254-70FE-441D-B11E-8A2E6AE6C8F0}"/>
              </a:ext>
            </a:extLst>
          </p:cNvPr>
          <p:cNvPicPr>
            <a:picLocks noChangeAspect="1"/>
          </p:cNvPicPr>
          <p:nvPr/>
        </p:nvPicPr>
        <p:blipFill>
          <a:blip r:embed="rId4"/>
          <a:stretch>
            <a:fillRect/>
          </a:stretch>
        </p:blipFill>
        <p:spPr>
          <a:xfrm>
            <a:off x="4079244" y="2404859"/>
            <a:ext cx="6667500" cy="375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5784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4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5727031" y="188719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692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13869464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 demand</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dirty="0"/>
              <a:t>Housing </a:t>
            </a:r>
          </a:p>
          <a:p>
            <a:r>
              <a:rPr lang="en-US" dirty="0"/>
              <a:t>Public transportation</a:t>
            </a:r>
          </a:p>
          <a:p>
            <a:r>
              <a:rPr lang="en-US" dirty="0"/>
              <a:t>Employment</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1729130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10" y="0"/>
            <a:ext cx="10515600" cy="1325563"/>
          </a:xfrm>
        </p:spPr>
        <p:txBody>
          <a:bodyPr/>
          <a:lstStyle/>
          <a:p>
            <a:r>
              <a:rPr lang="en-US" dirty="0">
                <a:solidFill>
                  <a:schemeClr val="bg1"/>
                </a:solidFill>
              </a:rPr>
              <a:t>Dis</a:t>
            </a:r>
            <a:r>
              <a:rPr lang="en-US" dirty="0"/>
              <a:t>posable Income</a:t>
            </a:r>
          </a:p>
        </p:txBody>
      </p:sp>
      <p:sp>
        <p:nvSpPr>
          <p:cNvPr id="3" name="Content Placeholder 2"/>
          <p:cNvSpPr>
            <a:spLocks noGrp="1"/>
          </p:cNvSpPr>
          <p:nvPr>
            <p:ph idx="1"/>
          </p:nvPr>
        </p:nvSpPr>
        <p:spPr>
          <a:xfrm>
            <a:off x="5124450" y="1570730"/>
            <a:ext cx="6229350" cy="4351338"/>
          </a:xfrm>
        </p:spPr>
        <p:txBody>
          <a:bodyPr/>
          <a:lstStyle/>
          <a:p>
            <a:r>
              <a:rPr lang="en-US" dirty="0"/>
              <a:t>Costs $9,561 to own a car</a:t>
            </a:r>
          </a:p>
          <a:p>
            <a:r>
              <a:rPr lang="en-US" dirty="0"/>
              <a:t>Will cost $3,000 to use </a:t>
            </a:r>
            <a:r>
              <a:rPr lang="en-US" dirty="0" err="1"/>
              <a:t>TaaS</a:t>
            </a:r>
            <a:endParaRPr lang="en-US" dirty="0"/>
          </a:p>
          <a:p>
            <a:r>
              <a:rPr lang="en-US" dirty="0"/>
              <a:t>Net increase in disposable income </a:t>
            </a:r>
            <a:br>
              <a:rPr lang="en-US" dirty="0"/>
            </a:br>
            <a:r>
              <a:rPr lang="en-US" dirty="0"/>
              <a:t>of &gt; $6,000</a:t>
            </a:r>
          </a:p>
          <a:p>
            <a:r>
              <a:rPr lang="en-US" dirty="0"/>
              <a:t>Spread across all households: </a:t>
            </a:r>
            <a:br>
              <a:rPr lang="en-US" dirty="0"/>
            </a:br>
            <a:r>
              <a:rPr lang="en-US" dirty="0"/>
              <a:t>more than $1 trillion in new spending in the economy</a:t>
            </a:r>
          </a:p>
          <a:p>
            <a:r>
              <a:rPr lang="en-US" dirty="0"/>
              <a:t>Major boost to economic activity</a:t>
            </a:r>
          </a:p>
          <a:p>
            <a:pPr lvl="1"/>
            <a:r>
              <a:rPr lang="en-US" b="1" dirty="0"/>
              <a:t>CREATING JOBS!</a:t>
            </a:r>
          </a:p>
        </p:txBody>
      </p:sp>
      <p:pic>
        <p:nvPicPr>
          <p:cNvPr id="7" name="Picture 6">
            <a:extLst>
              <a:ext uri="{FF2B5EF4-FFF2-40B4-BE49-F238E27FC236}">
                <a16:creationId xmlns:a16="http://schemas.microsoft.com/office/drawing/2014/main" id="{BDC71B54-4208-4694-8F54-5F7B79FB576D}"/>
              </a:ext>
            </a:extLst>
          </p:cNvPr>
          <p:cNvPicPr>
            <a:picLocks noChangeAspect="1"/>
          </p:cNvPicPr>
          <p:nvPr/>
        </p:nvPicPr>
        <p:blipFill>
          <a:blip r:embed="rId2"/>
          <a:stretch>
            <a:fillRect/>
          </a:stretch>
        </p:blipFill>
        <p:spPr>
          <a:xfrm>
            <a:off x="552450" y="1790700"/>
            <a:ext cx="4257675"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3E8FEF9-9FDA-4F98-B685-BD4165081AA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087350" y="1828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79562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30" y="0"/>
            <a:ext cx="10515600" cy="1325563"/>
          </a:xfrm>
        </p:spPr>
        <p:txBody>
          <a:bodyPr/>
          <a:lstStyle/>
          <a:p>
            <a:r>
              <a:rPr lang="en-US" dirty="0">
                <a:solidFill>
                  <a:schemeClr val="bg1"/>
                </a:solidFill>
              </a:rPr>
              <a:t>Go</a:t>
            </a:r>
            <a:r>
              <a:rPr lang="en-US" dirty="0"/>
              <a:t>vernment Finances</a:t>
            </a:r>
          </a:p>
        </p:txBody>
      </p:sp>
      <p:sp>
        <p:nvSpPr>
          <p:cNvPr id="3" name="Content Placeholder 2"/>
          <p:cNvSpPr>
            <a:spLocks noGrp="1"/>
          </p:cNvSpPr>
          <p:nvPr>
            <p:ph idx="1"/>
          </p:nvPr>
        </p:nvSpPr>
        <p:spPr>
          <a:xfrm>
            <a:off x="4626770" y="1325563"/>
            <a:ext cx="6917530" cy="4596505"/>
          </a:xfrm>
        </p:spPr>
        <p:txBody>
          <a:bodyPr>
            <a:normAutofit/>
          </a:bodyPr>
          <a:lstStyle/>
          <a:p>
            <a:r>
              <a:rPr lang="en-US" dirty="0"/>
              <a:t>Government finances thrown for a loop:</a:t>
            </a:r>
          </a:p>
          <a:p>
            <a:pPr lvl="1"/>
            <a:r>
              <a:rPr lang="en-US" dirty="0"/>
              <a:t>Revenues up and down:</a:t>
            </a:r>
          </a:p>
          <a:p>
            <a:pPr lvl="2"/>
            <a:r>
              <a:rPr lang="en-US" sz="2200" dirty="0"/>
              <a:t>Parking revenue, tickets, traffic violation revenues</a:t>
            </a:r>
          </a:p>
          <a:p>
            <a:pPr lvl="2"/>
            <a:r>
              <a:rPr lang="en-US" sz="2200" dirty="0"/>
              <a:t>More commercial, retail and residential space</a:t>
            </a:r>
          </a:p>
          <a:p>
            <a:pPr marL="914400" lvl="2" indent="0">
              <a:buNone/>
            </a:pPr>
            <a:endParaRPr lang="en-US" sz="2200" dirty="0"/>
          </a:p>
          <a:p>
            <a:pPr lvl="1"/>
            <a:r>
              <a:rPr lang="en-US" dirty="0"/>
              <a:t>Less spending on road development</a:t>
            </a:r>
          </a:p>
          <a:p>
            <a:pPr marL="457200" lvl="1" indent="0">
              <a:buNone/>
            </a:pPr>
            <a:endParaRPr lang="en-US" dirty="0"/>
          </a:p>
          <a:p>
            <a:pPr lvl="1"/>
            <a:r>
              <a:rPr lang="en-US" dirty="0"/>
              <a:t>More (maybe less) spent on road maintenance</a:t>
            </a:r>
          </a:p>
          <a:p>
            <a:pPr lvl="2"/>
            <a:r>
              <a:rPr lang="en-US" sz="2200" dirty="0"/>
              <a:t>Fewer road miles</a:t>
            </a:r>
          </a:p>
          <a:p>
            <a:pPr lvl="2"/>
            <a:r>
              <a:rPr lang="en-US" sz="2200" dirty="0"/>
              <a:t>but perhaps more VMT</a:t>
            </a:r>
          </a:p>
        </p:txBody>
      </p:sp>
      <p:pic>
        <p:nvPicPr>
          <p:cNvPr id="7" name="Picture 6">
            <a:extLst>
              <a:ext uri="{FF2B5EF4-FFF2-40B4-BE49-F238E27FC236}">
                <a16:creationId xmlns:a16="http://schemas.microsoft.com/office/drawing/2014/main" id="{F02F5D39-2492-47F9-B11E-20F0BC453390}"/>
              </a:ext>
            </a:extLst>
          </p:cNvPr>
          <p:cNvPicPr>
            <a:picLocks noChangeAspect="1"/>
          </p:cNvPicPr>
          <p:nvPr/>
        </p:nvPicPr>
        <p:blipFill>
          <a:blip r:embed="rId2"/>
          <a:stretch>
            <a:fillRect/>
          </a:stretch>
        </p:blipFill>
        <p:spPr>
          <a:xfrm>
            <a:off x="838200" y="2038349"/>
            <a:ext cx="3788570" cy="2525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37559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nsportation</a:t>
            </a:r>
          </a:p>
        </p:txBody>
      </p:sp>
      <p:sp>
        <p:nvSpPr>
          <p:cNvPr id="3" name="Content Placeholder 2"/>
          <p:cNvSpPr>
            <a:spLocks noGrp="1"/>
          </p:cNvSpPr>
          <p:nvPr>
            <p:ph idx="1"/>
          </p:nvPr>
        </p:nvSpPr>
        <p:spPr>
          <a:xfrm>
            <a:off x="838200" y="1570730"/>
            <a:ext cx="6534150" cy="4351338"/>
          </a:xfrm>
        </p:spPr>
        <p:txBody>
          <a:bodyPr>
            <a:normAutofit lnSpcReduction="10000"/>
          </a:bodyPr>
          <a:lstStyle/>
          <a:p>
            <a:r>
              <a:rPr lang="en-US" dirty="0"/>
              <a:t>Demand for transportation will likely increase significantly: </a:t>
            </a:r>
            <a:br>
              <a:rPr lang="en-US" dirty="0"/>
            </a:br>
            <a:r>
              <a:rPr lang="en-US" dirty="0"/>
              <a:t>price falls, demand rises</a:t>
            </a:r>
          </a:p>
          <a:p>
            <a:pPr lvl="1"/>
            <a:r>
              <a:rPr lang="en-US" dirty="0"/>
              <a:t>Commutes may increase in distance, but </a:t>
            </a:r>
            <a:br>
              <a:rPr lang="en-US" dirty="0"/>
            </a:br>
            <a:r>
              <a:rPr lang="en-US" dirty="0"/>
              <a:t>not necessarily in duration</a:t>
            </a:r>
          </a:p>
          <a:p>
            <a:pPr lvl="1"/>
            <a:r>
              <a:rPr lang="en-US" dirty="0"/>
              <a:t>Zero passenger trips will arise</a:t>
            </a:r>
          </a:p>
          <a:p>
            <a:pPr lvl="2"/>
            <a:r>
              <a:rPr lang="en-US" dirty="0"/>
              <a:t>Deliveries</a:t>
            </a:r>
          </a:p>
          <a:p>
            <a:r>
              <a:rPr lang="en-US" dirty="0"/>
              <a:t>At the same time, demand for roadway lane-miles will likely decrease</a:t>
            </a:r>
          </a:p>
          <a:p>
            <a:pPr lvl="1"/>
            <a:r>
              <a:rPr lang="en-US" dirty="0"/>
              <a:t>AVs make significantly more efficient use of space</a:t>
            </a:r>
          </a:p>
          <a:p>
            <a:pPr lvl="1"/>
            <a:r>
              <a:rPr lang="en-US" dirty="0"/>
              <a:t>Front to back and side to side</a:t>
            </a:r>
          </a:p>
        </p:txBody>
      </p:sp>
      <p:pic>
        <p:nvPicPr>
          <p:cNvPr id="5" name="Picture 4">
            <a:extLst>
              <a:ext uri="{FF2B5EF4-FFF2-40B4-BE49-F238E27FC236}">
                <a16:creationId xmlns:a16="http://schemas.microsoft.com/office/drawing/2014/main" id="{7F19FC4D-E27C-47D1-A900-D48B48356A5D}"/>
              </a:ext>
            </a:extLst>
          </p:cNvPr>
          <p:cNvPicPr>
            <a:picLocks noChangeAspect="1"/>
          </p:cNvPicPr>
          <p:nvPr/>
        </p:nvPicPr>
        <p:blipFill>
          <a:blip r:embed="rId2"/>
          <a:stretch>
            <a:fillRect/>
          </a:stretch>
        </p:blipFill>
        <p:spPr>
          <a:xfrm>
            <a:off x="13125450" y="187553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FC9478C-0C39-4ACA-A3EA-44646AFAFF9C}"/>
              </a:ext>
            </a:extLst>
          </p:cNvPr>
          <p:cNvPicPr>
            <a:picLocks noChangeAspect="1"/>
          </p:cNvPicPr>
          <p:nvPr/>
        </p:nvPicPr>
        <p:blipFill>
          <a:blip r:embed="rId3"/>
          <a:stretch>
            <a:fillRect/>
          </a:stretch>
        </p:blipFill>
        <p:spPr>
          <a:xfrm>
            <a:off x="7137644" y="1875530"/>
            <a:ext cx="4216155" cy="281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46899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lstStyle/>
          <a:p>
            <a:r>
              <a:rPr lang="en-US" dirty="0">
                <a:solidFill>
                  <a:schemeClr val="bg1"/>
                </a:solidFill>
              </a:rPr>
              <a:t>Infr</a:t>
            </a:r>
            <a:r>
              <a:rPr lang="en-US" dirty="0"/>
              <a:t>astructure</a:t>
            </a:r>
          </a:p>
        </p:txBody>
      </p:sp>
      <p:sp>
        <p:nvSpPr>
          <p:cNvPr id="3" name="Content Placeholder 2"/>
          <p:cNvSpPr>
            <a:spLocks noGrp="1"/>
          </p:cNvSpPr>
          <p:nvPr>
            <p:ph idx="1"/>
          </p:nvPr>
        </p:nvSpPr>
        <p:spPr>
          <a:xfrm>
            <a:off x="838200" y="1391343"/>
            <a:ext cx="4516517" cy="4712574"/>
          </a:xfrm>
        </p:spPr>
        <p:txBody>
          <a:bodyPr>
            <a:normAutofit/>
          </a:bodyPr>
          <a:lstStyle/>
          <a:p>
            <a:r>
              <a:rPr lang="en-US" dirty="0"/>
              <a:t>Focus of transportation infrastructure:</a:t>
            </a:r>
          </a:p>
          <a:p>
            <a:pPr lvl="1"/>
            <a:r>
              <a:rPr lang="en-US" dirty="0"/>
              <a:t>Currently on expansion</a:t>
            </a:r>
          </a:p>
          <a:p>
            <a:pPr lvl="1"/>
            <a:r>
              <a:rPr lang="en-US" dirty="0"/>
              <a:t>Will turn toward:</a:t>
            </a:r>
          </a:p>
          <a:p>
            <a:pPr lvl="2"/>
            <a:r>
              <a:rPr lang="en-US" sz="2200" dirty="0"/>
              <a:t>Maintenance</a:t>
            </a:r>
          </a:p>
          <a:p>
            <a:pPr lvl="3"/>
            <a:r>
              <a:rPr lang="en-US" dirty="0"/>
              <a:t>Signage and striping has to be robust</a:t>
            </a:r>
          </a:p>
          <a:p>
            <a:pPr lvl="3"/>
            <a:r>
              <a:rPr lang="en-US" dirty="0" err="1"/>
              <a:t>TaaS</a:t>
            </a:r>
            <a:r>
              <a:rPr lang="en-US" dirty="0"/>
              <a:t> providers push for fewer potholes?</a:t>
            </a:r>
          </a:p>
          <a:p>
            <a:pPr lvl="2"/>
            <a:r>
              <a:rPr lang="en-US" sz="2200" dirty="0"/>
              <a:t>Adding technology</a:t>
            </a:r>
          </a:p>
          <a:p>
            <a:pPr lvl="3"/>
            <a:r>
              <a:rPr lang="en-US" dirty="0"/>
              <a:t>Stop lights will be digital as well as visual</a:t>
            </a:r>
          </a:p>
          <a:p>
            <a:pPr lvl="1"/>
            <a:r>
              <a:rPr lang="en-US" dirty="0"/>
              <a:t>Some will disappear: Signs!</a:t>
            </a:r>
          </a:p>
          <a:p>
            <a:pPr lvl="1"/>
            <a:endParaRPr lang="en-US" dirty="0"/>
          </a:p>
        </p:txBody>
      </p:sp>
      <p:pic>
        <p:nvPicPr>
          <p:cNvPr id="5" name="Picture 4">
            <a:extLst>
              <a:ext uri="{FF2B5EF4-FFF2-40B4-BE49-F238E27FC236}">
                <a16:creationId xmlns:a16="http://schemas.microsoft.com/office/drawing/2014/main" id="{B7318A86-8DFB-4D8A-ACB2-3D0FE9EED870}"/>
              </a:ext>
            </a:extLst>
          </p:cNvPr>
          <p:cNvPicPr>
            <a:picLocks noChangeAspect="1"/>
          </p:cNvPicPr>
          <p:nvPr/>
        </p:nvPicPr>
        <p:blipFill>
          <a:blip r:embed="rId2"/>
          <a:stretch>
            <a:fillRect/>
          </a:stretch>
        </p:blipFill>
        <p:spPr>
          <a:xfrm>
            <a:off x="5354717" y="1671537"/>
            <a:ext cx="5999083"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91691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of clarification in the chat.</a:t>
            </a:r>
          </a:p>
          <a:p>
            <a:pPr lvl="1"/>
            <a:r>
              <a:rPr lang="en-US" dirty="0"/>
              <a:t>I will try to handle them as they come up.</a:t>
            </a:r>
          </a:p>
          <a:p>
            <a:pPr marL="457200" lvl="1" indent="0">
              <a:buNone/>
            </a:pPr>
            <a:endParaRPr lang="en-US" dirty="0"/>
          </a:p>
          <a:p>
            <a:r>
              <a:rPr lang="en-US" dirty="0"/>
              <a:t>We will do a verbal Q&amp;A once the material has been presented.</a:t>
            </a:r>
          </a:p>
          <a:p>
            <a:pPr marL="0" indent="0">
              <a:buNone/>
            </a:pPr>
            <a:endParaRPr lang="en-US" dirty="0"/>
          </a:p>
          <a:p>
            <a:r>
              <a:rPr lang="en-US" dirty="0"/>
              <a:t>Slides will be available from the NEED website tomorrow (https://needelegation.org/delivered_presentations.php)</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1173384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31759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80" y="0"/>
            <a:ext cx="10515600" cy="1325563"/>
          </a:xfrm>
        </p:spPr>
        <p:txBody>
          <a:bodyPr/>
          <a:lstStyle/>
          <a:p>
            <a:r>
              <a:rPr lang="en-US" dirty="0"/>
              <a:t> </a:t>
            </a:r>
            <a:r>
              <a:rPr lang="en-US" dirty="0">
                <a:solidFill>
                  <a:schemeClr val="bg1"/>
                </a:solidFill>
              </a:rPr>
              <a:t>Cau</a:t>
            </a:r>
            <a:r>
              <a:rPr lang="en-US" dirty="0"/>
              <a:t>tionary Tale From Long Ago</a:t>
            </a:r>
          </a:p>
        </p:txBody>
      </p:sp>
      <p:sp>
        <p:nvSpPr>
          <p:cNvPr id="3" name="Content Placeholder 2"/>
          <p:cNvSpPr>
            <a:spLocks noGrp="1"/>
          </p:cNvSpPr>
          <p:nvPr>
            <p:ph idx="1"/>
          </p:nvPr>
        </p:nvSpPr>
        <p:spPr>
          <a:xfrm>
            <a:off x="838200" y="1570730"/>
            <a:ext cx="10515600" cy="842270"/>
          </a:xfrm>
        </p:spPr>
        <p:txBody>
          <a:bodyPr/>
          <a:lstStyle/>
          <a:p>
            <a:r>
              <a:rPr lang="en-US" dirty="0"/>
              <a:t>Automobiles impact on rail:</a:t>
            </a:r>
          </a:p>
        </p:txBody>
      </p:sp>
      <p:sp>
        <p:nvSpPr>
          <p:cNvPr id="4" name="Slide Number Placeholder 3"/>
          <p:cNvSpPr>
            <a:spLocks noGrp="1"/>
          </p:cNvSpPr>
          <p:nvPr>
            <p:ph type="sldNum" sz="quarter" idx="12"/>
          </p:nvPr>
        </p:nvSpPr>
        <p:spPr/>
        <p:txBody>
          <a:bodyPr/>
          <a:lstStyle/>
          <a:p>
            <a:fld id="{D9F085D5-EC86-4F6A-B501-C1359CB39116}" type="slidenum">
              <a:rPr lang="en-GB" smtClean="0"/>
              <a:t>41</a:t>
            </a:fld>
            <a:endParaRPr lang="en-GB"/>
          </a:p>
        </p:txBody>
      </p:sp>
      <p:sp>
        <p:nvSpPr>
          <p:cNvPr id="5" name="TextBox 4"/>
          <p:cNvSpPr txBox="1"/>
          <p:nvPr/>
        </p:nvSpPr>
        <p:spPr>
          <a:xfrm>
            <a:off x="1137847" y="2291818"/>
            <a:ext cx="7428470" cy="2862322"/>
          </a:xfrm>
          <a:prstGeom prst="rect">
            <a:avLst/>
          </a:prstGeom>
          <a:noFill/>
        </p:spPr>
        <p:txBody>
          <a:bodyPr wrap="square" rtlCol="0">
            <a:spAutoFit/>
          </a:bodyPr>
          <a:lstStyle/>
          <a:p>
            <a:r>
              <a:rPr lang="en-US" sz="3600" dirty="0"/>
              <a:t>“The increasing dominance of cars was also felt by railway companies, which by June 1894 had to start making </a:t>
            </a:r>
            <a:r>
              <a:rPr lang="en-US" sz="3600" b="1" dirty="0"/>
              <a:t>pricing concessions </a:t>
            </a:r>
            <a:r>
              <a:rPr lang="en-US" sz="3600" dirty="0"/>
              <a:t>for transporting goods, even including free transport.”</a:t>
            </a:r>
          </a:p>
        </p:txBody>
      </p:sp>
      <p:sp>
        <p:nvSpPr>
          <p:cNvPr id="6" name="TextBox 5"/>
          <p:cNvSpPr txBox="1"/>
          <p:nvPr/>
        </p:nvSpPr>
        <p:spPr>
          <a:xfrm>
            <a:off x="4036537" y="5410840"/>
            <a:ext cx="4737194" cy="369332"/>
          </a:xfrm>
          <a:prstGeom prst="rect">
            <a:avLst/>
          </a:prstGeom>
          <a:noFill/>
        </p:spPr>
        <p:txBody>
          <a:bodyPr wrap="none" rtlCol="0">
            <a:spAutoFit/>
          </a:bodyPr>
          <a:lstStyle/>
          <a:p>
            <a:r>
              <a:rPr lang="en-US" dirty="0"/>
              <a:t>- Samuel I. Schwartz, No One at the Wheel, 2018</a:t>
            </a:r>
          </a:p>
        </p:txBody>
      </p:sp>
      <p:pic>
        <p:nvPicPr>
          <p:cNvPr id="7" name="Picture 6">
            <a:extLst>
              <a:ext uri="{FF2B5EF4-FFF2-40B4-BE49-F238E27FC236}">
                <a16:creationId xmlns:a16="http://schemas.microsoft.com/office/drawing/2014/main" id="{46F8D68E-8383-A640-A169-9EA3355BBE56}"/>
              </a:ext>
            </a:extLst>
          </p:cNvPr>
          <p:cNvPicPr>
            <a:picLocks noChangeAspect="1"/>
          </p:cNvPicPr>
          <p:nvPr/>
        </p:nvPicPr>
        <p:blipFill>
          <a:blip r:embed="rId3"/>
          <a:stretch>
            <a:fillRect/>
          </a:stretch>
        </p:blipFill>
        <p:spPr>
          <a:xfrm>
            <a:off x="8355106" y="2783873"/>
            <a:ext cx="3836894" cy="1955105"/>
          </a:xfrm>
          <a:prstGeom prst="rect">
            <a:avLst/>
          </a:prstGeom>
        </p:spPr>
      </p:pic>
      <p:pic>
        <p:nvPicPr>
          <p:cNvPr id="8" name="Picture 7">
            <a:extLst>
              <a:ext uri="{FF2B5EF4-FFF2-40B4-BE49-F238E27FC236}">
                <a16:creationId xmlns:a16="http://schemas.microsoft.com/office/drawing/2014/main" id="{1E5C8454-DA5B-634C-8806-402DB3787DA0}"/>
              </a:ext>
            </a:extLst>
          </p:cNvPr>
          <p:cNvPicPr>
            <a:picLocks noChangeAspect="1"/>
          </p:cNvPicPr>
          <p:nvPr/>
        </p:nvPicPr>
        <p:blipFill>
          <a:blip r:embed="rId4"/>
          <a:stretch>
            <a:fillRect/>
          </a:stretch>
        </p:blipFill>
        <p:spPr>
          <a:xfrm>
            <a:off x="3892776" y="7089589"/>
            <a:ext cx="3670300" cy="2209800"/>
          </a:xfrm>
          <a:prstGeom prst="rect">
            <a:avLst/>
          </a:prstGeom>
        </p:spPr>
      </p:pic>
      <p:pic>
        <p:nvPicPr>
          <p:cNvPr id="9" name="Picture 8">
            <a:extLst>
              <a:ext uri="{FF2B5EF4-FFF2-40B4-BE49-F238E27FC236}">
                <a16:creationId xmlns:a16="http://schemas.microsoft.com/office/drawing/2014/main" id="{7436D2C1-D28C-A14D-A8DF-70754AD895DC}"/>
              </a:ext>
            </a:extLst>
          </p:cNvPr>
          <p:cNvPicPr>
            <a:picLocks noChangeAspect="1"/>
          </p:cNvPicPr>
          <p:nvPr/>
        </p:nvPicPr>
        <p:blipFill>
          <a:blip r:embed="rId5"/>
          <a:stretch>
            <a:fillRect/>
          </a:stretch>
        </p:blipFill>
        <p:spPr>
          <a:xfrm>
            <a:off x="26373" y="7089589"/>
            <a:ext cx="3200400" cy="2540000"/>
          </a:xfrm>
          <a:prstGeom prst="rect">
            <a:avLst/>
          </a:prstGeom>
        </p:spPr>
      </p:pic>
      <p:pic>
        <p:nvPicPr>
          <p:cNvPr id="10" name="Picture 9">
            <a:extLst>
              <a:ext uri="{FF2B5EF4-FFF2-40B4-BE49-F238E27FC236}">
                <a16:creationId xmlns:a16="http://schemas.microsoft.com/office/drawing/2014/main" id="{01E4FF4B-31AF-FE4F-9334-846E2C53D12D}"/>
              </a:ext>
            </a:extLst>
          </p:cNvPr>
          <p:cNvPicPr>
            <a:picLocks noChangeAspect="1"/>
          </p:cNvPicPr>
          <p:nvPr/>
        </p:nvPicPr>
        <p:blipFill>
          <a:blip r:embed="rId6"/>
          <a:stretch>
            <a:fillRect/>
          </a:stretch>
        </p:blipFill>
        <p:spPr>
          <a:xfrm>
            <a:off x="8098118" y="7089589"/>
            <a:ext cx="3454400" cy="2349500"/>
          </a:xfrm>
          <a:prstGeom prst="rect">
            <a:avLst/>
          </a:prstGeom>
        </p:spPr>
      </p:pic>
    </p:spTree>
    <p:extLst>
      <p:ext uri="{BB962C8B-B14F-4D97-AF65-F5344CB8AC3E}">
        <p14:creationId xmlns:p14="http://schemas.microsoft.com/office/powerpoint/2010/main" val="2536981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838200" y="1570730"/>
            <a:ext cx="5657850" cy="4351338"/>
          </a:xfrm>
        </p:spPr>
        <p:txBody>
          <a:bodyPr>
            <a:normAutofit lnSpcReduction="10000"/>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6496050" y="19050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011003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a:bodyPr>
          <a:lstStyle/>
          <a:p>
            <a:r>
              <a:rPr lang="en-US" dirty="0"/>
              <a:t>Greatly reduced demand for parking lots.</a:t>
            </a:r>
          </a:p>
          <a:p>
            <a:r>
              <a:rPr lang="en-US" dirty="0"/>
              <a:t>Service providers will own parking lots in strategic places.</a:t>
            </a:r>
          </a:p>
          <a:p>
            <a:r>
              <a:rPr lang="en-US" dirty="0"/>
              <a:t>Street parking will largely be a thing of the past.</a:t>
            </a:r>
          </a:p>
          <a:p>
            <a:pPr lvl="1"/>
            <a:r>
              <a:rPr lang="en-US" dirty="0"/>
              <a:t>More green space in cities</a:t>
            </a:r>
          </a:p>
          <a:p>
            <a:r>
              <a:rPr lang="en-US" dirty="0"/>
              <a:t>Shopping mall and apartment parking?</a:t>
            </a:r>
          </a:p>
          <a:p>
            <a:pPr lvl="1"/>
            <a:r>
              <a:rPr lang="en-US" dirty="0"/>
              <a:t>Converted to housing?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72203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60 miles longer than California’s entire 840-mile coastline</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44</a:t>
            </a:fld>
            <a:endParaRPr lang="en-GB"/>
          </a:p>
        </p:txBody>
      </p:sp>
    </p:spTree>
    <p:extLst>
      <p:ext uri="{BB962C8B-B14F-4D97-AF65-F5344CB8AC3E}">
        <p14:creationId xmlns:p14="http://schemas.microsoft.com/office/powerpoint/2010/main" val="404510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dirty="0"/>
              <a:t>Local government </a:t>
            </a:r>
            <a:r>
              <a:rPr lang="en-US" b="1" dirty="0"/>
              <a:t>finances</a:t>
            </a:r>
            <a:r>
              <a:rPr lang="en-US" dirty="0"/>
              <a:t> will look very different.</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lvl="1">
              <a:spcAft>
                <a:spcPts val="500"/>
              </a:spcAft>
            </a:pPr>
            <a:r>
              <a:rPr lang="en-US" dirty="0"/>
              <a:t>Transportation infrastructure technology will be a booming business.</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146023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825D-B76C-694D-A5B9-303D2C96D314}"/>
              </a:ext>
            </a:extLst>
          </p:cNvPr>
          <p:cNvSpPr>
            <a:spLocks noGrp="1"/>
          </p:cNvSpPr>
          <p:nvPr>
            <p:ph type="title"/>
          </p:nvPr>
        </p:nvSpPr>
        <p:spPr/>
        <p:txBody>
          <a:bodyPr/>
          <a:lstStyle/>
          <a:p>
            <a:r>
              <a:rPr lang="en-US" dirty="0">
                <a:solidFill>
                  <a:schemeClr val="bg1"/>
                </a:solidFill>
              </a:rPr>
              <a:t>Pot</a:t>
            </a:r>
            <a:r>
              <a:rPr lang="en-US" dirty="0"/>
              <a:t>ential Problems and Concerns</a:t>
            </a:r>
          </a:p>
        </p:txBody>
      </p:sp>
      <p:sp>
        <p:nvSpPr>
          <p:cNvPr id="3" name="Content Placeholder 2">
            <a:extLst>
              <a:ext uri="{FF2B5EF4-FFF2-40B4-BE49-F238E27FC236}">
                <a16:creationId xmlns:a16="http://schemas.microsoft.com/office/drawing/2014/main" id="{5D682DCE-316C-D249-BCA0-18A1ECF2E6E6}"/>
              </a:ext>
            </a:extLst>
          </p:cNvPr>
          <p:cNvSpPr>
            <a:spLocks noGrp="1"/>
          </p:cNvSpPr>
          <p:nvPr>
            <p:ph idx="1"/>
          </p:nvPr>
        </p:nvSpPr>
        <p:spPr/>
        <p:txBody>
          <a:bodyPr/>
          <a:lstStyle/>
          <a:p>
            <a:pPr>
              <a:spcAft>
                <a:spcPts val="1000"/>
              </a:spcAft>
            </a:pPr>
            <a:r>
              <a:rPr lang="en-US" dirty="0"/>
              <a:t>Expansion of the electric grid to provide sufficient capacity.</a:t>
            </a:r>
          </a:p>
          <a:p>
            <a:pPr>
              <a:spcAft>
                <a:spcPts val="1000"/>
              </a:spcAft>
            </a:pPr>
            <a:r>
              <a:rPr lang="en-US" dirty="0"/>
              <a:t>Mining for rare earth minerals for batteries.</a:t>
            </a:r>
          </a:p>
          <a:p>
            <a:pPr>
              <a:spcAft>
                <a:spcPts val="1000"/>
              </a:spcAft>
            </a:pPr>
            <a:r>
              <a:rPr lang="en-US" dirty="0"/>
              <a:t>Hacking of autonomous vehicles for nefarious purposes.</a:t>
            </a:r>
          </a:p>
          <a:p>
            <a:pPr>
              <a:spcAft>
                <a:spcPts val="1000"/>
              </a:spcAft>
            </a:pPr>
            <a:r>
              <a:rPr lang="en-US" dirty="0"/>
              <a:t>Competition in service provision in some markets.</a:t>
            </a:r>
          </a:p>
          <a:p>
            <a:pPr>
              <a:spcAft>
                <a:spcPts val="1000"/>
              </a:spcAft>
            </a:pPr>
            <a:r>
              <a:rPr lang="en-US" dirty="0"/>
              <a:t>And many more…</a:t>
            </a:r>
          </a:p>
        </p:txBody>
      </p:sp>
      <p:sp>
        <p:nvSpPr>
          <p:cNvPr id="4" name="Slide Number Placeholder 3">
            <a:extLst>
              <a:ext uri="{FF2B5EF4-FFF2-40B4-BE49-F238E27FC236}">
                <a16:creationId xmlns:a16="http://schemas.microsoft.com/office/drawing/2014/main" id="{08D36295-1289-DA41-83F1-9801477D4D0E}"/>
              </a:ext>
            </a:extLst>
          </p:cNvPr>
          <p:cNvSpPr>
            <a:spLocks noGrp="1"/>
          </p:cNvSpPr>
          <p:nvPr>
            <p:ph type="sldNum" sz="quarter" idx="12"/>
          </p:nvPr>
        </p:nvSpPr>
        <p:spPr/>
        <p:txBody>
          <a:bodyPr/>
          <a:lstStyle/>
          <a:p>
            <a:fld id="{D9F085D5-EC86-4F6A-B501-C1359CB39116}" type="slidenum">
              <a:rPr lang="en-GB" smtClean="0"/>
              <a:t>46</a:t>
            </a:fld>
            <a:endParaRPr lang="en-GB"/>
          </a:p>
        </p:txBody>
      </p:sp>
    </p:spTree>
    <p:extLst>
      <p:ext uri="{BB962C8B-B14F-4D97-AF65-F5344CB8AC3E}">
        <p14:creationId xmlns:p14="http://schemas.microsoft.com/office/powerpoint/2010/main" val="4093164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36FB4-757A-9F41-8F8D-F496A911F595}"/>
              </a:ext>
            </a:extLst>
          </p:cNvPr>
          <p:cNvSpPr>
            <a:spLocks noGrp="1"/>
          </p:cNvSpPr>
          <p:nvPr>
            <p:ph type="title"/>
          </p:nvPr>
        </p:nvSpPr>
        <p:spPr>
          <a:xfrm>
            <a:off x="896815" y="0"/>
            <a:ext cx="10515600" cy="1325563"/>
          </a:xfrm>
        </p:spPr>
        <p:txBody>
          <a:bodyPr/>
          <a:lstStyle/>
          <a:p>
            <a:r>
              <a:rPr lang="en-US" dirty="0">
                <a:solidFill>
                  <a:schemeClr val="bg1"/>
                </a:solidFill>
              </a:rPr>
              <a:t>Inv</a:t>
            </a:r>
            <a:r>
              <a:rPr lang="en-US" dirty="0"/>
              <a:t>estment Opportunities</a:t>
            </a:r>
          </a:p>
        </p:txBody>
      </p:sp>
      <p:sp>
        <p:nvSpPr>
          <p:cNvPr id="3" name="Content Placeholder 2">
            <a:extLst>
              <a:ext uri="{FF2B5EF4-FFF2-40B4-BE49-F238E27FC236}">
                <a16:creationId xmlns:a16="http://schemas.microsoft.com/office/drawing/2014/main" id="{55C43ECC-1284-8B42-9A6E-34DC2CACB702}"/>
              </a:ext>
            </a:extLst>
          </p:cNvPr>
          <p:cNvSpPr>
            <a:spLocks noGrp="1"/>
          </p:cNvSpPr>
          <p:nvPr>
            <p:ph idx="1"/>
          </p:nvPr>
        </p:nvSpPr>
        <p:spPr>
          <a:xfrm>
            <a:off x="3525715" y="1253331"/>
            <a:ext cx="5257800" cy="4351338"/>
          </a:xfrm>
        </p:spPr>
        <p:txBody>
          <a:bodyPr/>
          <a:lstStyle/>
          <a:p>
            <a:pPr>
              <a:spcAft>
                <a:spcPts val="1000"/>
              </a:spcAft>
            </a:pPr>
            <a:r>
              <a:rPr lang="en-US" dirty="0"/>
              <a:t>Parking lots/garages</a:t>
            </a:r>
          </a:p>
          <a:p>
            <a:pPr>
              <a:spcAft>
                <a:spcPts val="1000"/>
              </a:spcAft>
            </a:pPr>
            <a:r>
              <a:rPr lang="en-US" dirty="0"/>
              <a:t>Transportation technology</a:t>
            </a:r>
          </a:p>
          <a:p>
            <a:pPr>
              <a:spcAft>
                <a:spcPts val="1000"/>
              </a:spcAft>
            </a:pPr>
            <a:r>
              <a:rPr lang="en-US" dirty="0"/>
              <a:t>Certain residential properties</a:t>
            </a:r>
          </a:p>
          <a:p>
            <a:pPr>
              <a:spcAft>
                <a:spcPts val="1000"/>
              </a:spcAft>
            </a:pPr>
            <a:r>
              <a:rPr lang="en-US" dirty="0"/>
              <a:t>Apartment complexes</a:t>
            </a:r>
          </a:p>
          <a:p>
            <a:pPr>
              <a:spcAft>
                <a:spcPts val="1000"/>
              </a:spcAft>
            </a:pPr>
            <a:r>
              <a:rPr lang="en-US" dirty="0"/>
              <a:t>Infrastructure technology</a:t>
            </a:r>
          </a:p>
        </p:txBody>
      </p:sp>
      <p:sp>
        <p:nvSpPr>
          <p:cNvPr id="4" name="Slide Number Placeholder 3">
            <a:extLst>
              <a:ext uri="{FF2B5EF4-FFF2-40B4-BE49-F238E27FC236}">
                <a16:creationId xmlns:a16="http://schemas.microsoft.com/office/drawing/2014/main" id="{929940E0-BFCB-CA4A-B8F9-803D7A7FF149}"/>
              </a:ext>
            </a:extLst>
          </p:cNvPr>
          <p:cNvSpPr>
            <a:spLocks noGrp="1"/>
          </p:cNvSpPr>
          <p:nvPr>
            <p:ph type="sldNum" sz="quarter" idx="12"/>
          </p:nvPr>
        </p:nvSpPr>
        <p:spPr/>
        <p:txBody>
          <a:bodyPr/>
          <a:lstStyle/>
          <a:p>
            <a:fld id="{D9F085D5-EC86-4F6A-B501-C1359CB39116}" type="slidenum">
              <a:rPr lang="en-GB" smtClean="0"/>
              <a:t>47</a:t>
            </a:fld>
            <a:endParaRPr lang="en-GB"/>
          </a:p>
        </p:txBody>
      </p:sp>
    </p:spTree>
    <p:extLst>
      <p:ext uri="{BB962C8B-B14F-4D97-AF65-F5344CB8AC3E}">
        <p14:creationId xmlns:p14="http://schemas.microsoft.com/office/powerpoint/2010/main" val="958873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a:xfrm>
            <a:off x="618280" y="0"/>
            <a:ext cx="10515600" cy="1325563"/>
          </a:xfrm>
        </p:spPr>
        <p:txBody>
          <a:bodyPr/>
          <a:lstStyle/>
          <a:p>
            <a:r>
              <a:rPr lang="en-US" dirty="0">
                <a:solidFill>
                  <a:schemeClr val="bg1"/>
                </a:solidFill>
              </a:rPr>
              <a:t> Cou</a:t>
            </a:r>
            <a:r>
              <a:rPr lang="en-US" dirty="0"/>
              <a:t>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640079" y="1570730"/>
            <a:ext cx="11375871" cy="4351338"/>
          </a:xfrm>
        </p:spPr>
        <p:txBody>
          <a:bodyPr/>
          <a:lstStyle/>
          <a:p>
            <a:pPr>
              <a:spcAft>
                <a:spcPts val="1000"/>
              </a:spcAft>
            </a:pPr>
            <a:r>
              <a:rPr lang="en-US" dirty="0"/>
              <a:t>Contemporary Economic Policy</a:t>
            </a:r>
          </a:p>
          <a:p>
            <a:pPr lvl="1">
              <a:spcAft>
                <a:spcPts val="1000"/>
              </a:spcAft>
            </a:pPr>
            <a:r>
              <a:rPr lang="en-US" dirty="0"/>
              <a:t>Week 1 (10/3): 	Economic Update (Jon </a:t>
            </a:r>
            <a:r>
              <a:rPr lang="en-US" dirty="0" err="1"/>
              <a:t>Haveman</a:t>
            </a:r>
            <a:r>
              <a:rPr lang="en-US" dirty="0"/>
              <a:t>, NEED)</a:t>
            </a:r>
          </a:p>
          <a:p>
            <a:pPr lvl="1">
              <a:spcAft>
                <a:spcPts val="1000"/>
              </a:spcAft>
            </a:pPr>
            <a:r>
              <a:rPr lang="en-US" dirty="0"/>
              <a:t>Week 2 (10/10):	Climate Change Economics (Trevor O’Grady)</a:t>
            </a:r>
          </a:p>
          <a:p>
            <a:pPr lvl="1">
              <a:spcAft>
                <a:spcPts val="1000"/>
              </a:spcAft>
            </a:pPr>
            <a:r>
              <a:rPr lang="en-US" dirty="0"/>
              <a:t>Week 3 (10/17):	Economics of Immigration (Roger White, Whittier College)</a:t>
            </a:r>
          </a:p>
          <a:p>
            <a:pPr lvl="1">
              <a:spcAft>
                <a:spcPts val="1000"/>
              </a:spcAft>
            </a:pPr>
            <a:r>
              <a:rPr lang="en-US" dirty="0"/>
              <a:t>Week 4 (10/24): Autonomous Vehicles (Jon </a:t>
            </a:r>
            <a:r>
              <a:rPr lang="en-US" dirty="0" err="1"/>
              <a:t>Haveman</a:t>
            </a:r>
            <a:r>
              <a:rPr lang="en-US" dirty="0"/>
              <a:t>, NEED)</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48</a:t>
            </a:fld>
            <a:endParaRPr lang="en-GB"/>
          </a:p>
        </p:txBody>
      </p:sp>
    </p:spTree>
    <p:extLst>
      <p:ext uri="{BB962C8B-B14F-4D97-AF65-F5344CB8AC3E}">
        <p14:creationId xmlns:p14="http://schemas.microsoft.com/office/powerpoint/2010/main" val="4345599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51581"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49</a:t>
            </a:fld>
            <a:endParaRPr lang="en-GB" dirty="0"/>
          </a:p>
        </p:txBody>
      </p:sp>
    </p:spTree>
    <p:extLst>
      <p:ext uri="{BB962C8B-B14F-4D97-AF65-F5344CB8AC3E}">
        <p14:creationId xmlns:p14="http://schemas.microsoft.com/office/powerpoint/2010/main" val="4189131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pPr algn="l"/>
            <a:r>
              <a:rPr lang="en-US" sz="3200" i="1" dirty="0"/>
              <a:t>OLLI – UC Santa Cruz</a:t>
            </a:r>
            <a:br>
              <a:rPr lang="en-US" sz="3200" i="1" dirty="0"/>
            </a:br>
            <a:br>
              <a:rPr lang="en-US" sz="3200" i="1" dirty="0"/>
            </a:br>
            <a:r>
              <a:rPr lang="en-US" dirty="0"/>
              <a:t>Driving Change – Autonomous Vehicles’ Big Impact</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a:t>
            </a:r>
          </a:p>
          <a:p>
            <a:pPr algn="l"/>
            <a:r>
              <a:rPr lang="en-US" dirty="0">
                <a:solidFill>
                  <a:srgbClr val="2B414D"/>
                </a:solidFill>
              </a:rPr>
              <a:t>Jon </a:t>
            </a:r>
            <a:r>
              <a:rPr lang="en-US" dirty="0" err="1">
                <a:solidFill>
                  <a:srgbClr val="2B414D"/>
                </a:solidFill>
              </a:rPr>
              <a:t>Haveman</a:t>
            </a:r>
            <a:r>
              <a:rPr lang="en-US" dirty="0">
                <a:solidFill>
                  <a:srgbClr val="2B414D"/>
                </a:solidFill>
              </a:rPr>
              <a:t>, Ph.D.</a:t>
            </a:r>
          </a:p>
          <a:p>
            <a:pPr algn="l"/>
            <a:endParaRPr lang="en-US" dirty="0">
              <a:solidFill>
                <a:srgbClr val="2B414D"/>
              </a:solidFill>
            </a:endParaRPr>
          </a:p>
          <a:p>
            <a:pPr algn="l"/>
            <a:r>
              <a:rPr lang="en-US" sz="1800" b="0" i="1" dirty="0">
                <a:solidFill>
                  <a:srgbClr val="2B414D"/>
                </a:solidFill>
              </a:rPr>
              <a:t>October 24, 2022</a:t>
            </a:r>
          </a:p>
          <a:p>
            <a:pPr algn="l"/>
            <a:endParaRPr lang="en-US" dirty="0">
              <a:solidFill>
                <a:srgbClr val="2B414D"/>
              </a:solidFill>
            </a:endParaRPr>
          </a:p>
        </p:txBody>
      </p:sp>
    </p:spTree>
    <p:extLst>
      <p:ext uri="{BB962C8B-B14F-4D97-AF65-F5344CB8AC3E}">
        <p14:creationId xmlns:p14="http://schemas.microsoft.com/office/powerpoint/2010/main" val="975386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NEED</a:t>
            </a:r>
          </a:p>
          <a:p>
            <a:r>
              <a:rPr lang="en-US" dirty="0"/>
              <a:t>This slide deck was reviewed by:</a:t>
            </a:r>
          </a:p>
          <a:p>
            <a:pPr lvl="1"/>
            <a:r>
              <a:rPr lang="en-US" dirty="0"/>
              <a:t>Ronald Fisher, Michigan State University</a:t>
            </a:r>
          </a:p>
          <a:p>
            <a:pPr lvl="1"/>
            <a:r>
              <a:rPr lang="en-US" dirty="0"/>
              <a:t>William F. Fox, University of Tennessee, Knoxville</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3253708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890" y="0"/>
            <a:ext cx="10515600" cy="1325563"/>
          </a:xfrm>
        </p:spPr>
        <p:txBody>
          <a:bodyPr/>
          <a:lstStyle/>
          <a:p>
            <a:r>
              <a:rPr lang="en-US" dirty="0">
                <a:solidFill>
                  <a:schemeClr val="bg1"/>
                </a:solidFill>
              </a:rPr>
              <a:t>Out</a:t>
            </a:r>
            <a:r>
              <a:rPr lang="en-US" dirty="0"/>
              <a:t>line</a:t>
            </a:r>
          </a:p>
        </p:txBody>
      </p:sp>
      <p:sp>
        <p:nvSpPr>
          <p:cNvPr id="3" name="Content Placeholder 2"/>
          <p:cNvSpPr>
            <a:spLocks noGrp="1"/>
          </p:cNvSpPr>
          <p:nvPr>
            <p:ph idx="1"/>
          </p:nvPr>
        </p:nvSpPr>
        <p:spPr>
          <a:xfrm>
            <a:off x="1614926" y="1245268"/>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914400" indent="-274320">
              <a:lnSpc>
                <a:spcPct val="100000"/>
              </a:lnSpc>
              <a:spcBef>
                <a:spcPts val="0"/>
              </a:spcBef>
            </a:pPr>
            <a:endParaRPr lang="en-US" dirty="0"/>
          </a:p>
          <a:p>
            <a:pPr marL="914400" indent="-274320">
              <a:lnSpc>
                <a:spcPct val="100000"/>
              </a:lnSpc>
              <a:spcBef>
                <a:spcPts val="0"/>
              </a:spcBef>
            </a:pPr>
            <a:r>
              <a:rPr lang="en-US" dirty="0"/>
              <a:t>Transition</a:t>
            </a:r>
          </a:p>
          <a:p>
            <a:pPr marL="914400" indent="-274320">
              <a:lnSpc>
                <a:spcPct val="100000"/>
              </a:lnSpc>
              <a:spcBef>
                <a:spcPts val="0"/>
              </a:spcBef>
            </a:pPr>
            <a:endParaRPr lang="en-US" dirty="0"/>
          </a:p>
          <a:p>
            <a:pPr marL="914400" indent="-274320">
              <a:lnSpc>
                <a:spcPct val="100000"/>
              </a:lnSpc>
              <a:spcBef>
                <a:spcPts val="0"/>
              </a:spcBef>
            </a:pPr>
            <a:r>
              <a:rPr lang="en-US" dirty="0"/>
              <a:t>Policy/Planning Issues</a:t>
            </a:r>
          </a:p>
          <a:p>
            <a:pPr marL="914400" indent="-274320">
              <a:lnSpc>
                <a:spcPct val="100000"/>
              </a:lnSpc>
              <a:spcBef>
                <a:spcPts val="0"/>
              </a:spcBef>
            </a:pPr>
            <a:endParaRPr lang="en-US" dirty="0"/>
          </a:p>
          <a:p>
            <a:pPr marL="914400" indent="-274320">
              <a:lnSpc>
                <a:spcPct val="100000"/>
              </a:lnSpc>
              <a:spcBef>
                <a:spcPts val="0"/>
              </a:spcBef>
            </a:pPr>
            <a:r>
              <a:rPr lang="en-US" dirty="0"/>
              <a:t>Major Economic/Development Changes</a:t>
            </a:r>
          </a:p>
        </p:txBody>
      </p:sp>
    </p:spTree>
    <p:extLst>
      <p:ext uri="{BB962C8B-B14F-4D97-AF65-F5344CB8AC3E}">
        <p14:creationId xmlns:p14="http://schemas.microsoft.com/office/powerpoint/2010/main" val="2257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8</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pic>
        <p:nvPicPr>
          <p:cNvPr id="6" name="Picture 5">
            <a:extLst>
              <a:ext uri="{FF2B5EF4-FFF2-40B4-BE49-F238E27FC236}">
                <a16:creationId xmlns:a16="http://schemas.microsoft.com/office/drawing/2014/main" id="{2F4B6A6F-181E-5249-B848-87CA345AAD83}"/>
              </a:ext>
            </a:extLst>
          </p:cNvPr>
          <p:cNvPicPr>
            <a:picLocks noChangeAspect="1"/>
          </p:cNvPicPr>
          <p:nvPr/>
        </p:nvPicPr>
        <p:blipFill>
          <a:blip r:embed="rId5"/>
          <a:stretch>
            <a:fillRect/>
          </a:stretch>
        </p:blipFill>
        <p:spPr>
          <a:xfrm>
            <a:off x="10528644" y="3279922"/>
            <a:ext cx="1353647" cy="1325563"/>
          </a:xfrm>
          <a:prstGeom prst="rect">
            <a:avLst/>
          </a:prstGeom>
        </p:spPr>
      </p:pic>
      <p:pic>
        <p:nvPicPr>
          <p:cNvPr id="8" name="Picture 7">
            <a:extLst>
              <a:ext uri="{FF2B5EF4-FFF2-40B4-BE49-F238E27FC236}">
                <a16:creationId xmlns:a16="http://schemas.microsoft.com/office/drawing/2014/main" id="{66BF8BFA-5F42-9C49-8192-84467336B09C}"/>
              </a:ext>
            </a:extLst>
          </p:cNvPr>
          <p:cNvPicPr>
            <a:picLocks noChangeAspect="1"/>
          </p:cNvPicPr>
          <p:nvPr/>
        </p:nvPicPr>
        <p:blipFill>
          <a:blip r:embed="rId4"/>
          <a:stretch>
            <a:fillRect/>
          </a:stretch>
        </p:blipFill>
        <p:spPr>
          <a:xfrm rot="10800000">
            <a:off x="9997804" y="3770041"/>
            <a:ext cx="482326" cy="365125"/>
          </a:xfrm>
          <a:prstGeom prst="rect">
            <a:avLst/>
          </a:prstGeom>
        </p:spPr>
      </p:pic>
    </p:spTree>
    <p:extLst>
      <p:ext uri="{BB962C8B-B14F-4D97-AF65-F5344CB8AC3E}">
        <p14:creationId xmlns:p14="http://schemas.microsoft.com/office/powerpoint/2010/main" val="990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904" y="0"/>
            <a:ext cx="10515600" cy="1325563"/>
          </a:xfrm>
        </p:spPr>
        <p:txBody>
          <a:bodyPr/>
          <a:lstStyle/>
          <a:p>
            <a:r>
              <a:rPr lang="en-US" dirty="0">
                <a:solidFill>
                  <a:schemeClr val="bg1"/>
                </a:solidFill>
              </a:rPr>
              <a:t>Gro</a:t>
            </a:r>
            <a:r>
              <a:rPr lang="en-US" dirty="0"/>
              <a:t>wth Path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476849"/>
            <a:ext cx="8229600" cy="4021546"/>
          </a:xfrm>
        </p:spPr>
      </p:pic>
      <p:sp>
        <p:nvSpPr>
          <p:cNvPr id="5" name="TextBox 4"/>
          <p:cNvSpPr txBox="1"/>
          <p:nvPr/>
        </p:nvSpPr>
        <p:spPr>
          <a:xfrm>
            <a:off x="1981201" y="5596501"/>
            <a:ext cx="1544975" cy="276999"/>
          </a:xfrm>
          <a:prstGeom prst="rect">
            <a:avLst/>
          </a:prstGeom>
          <a:noFill/>
        </p:spPr>
        <p:txBody>
          <a:bodyPr wrap="none" rtlCol="0">
            <a:spAutoFit/>
          </a:bodyPr>
          <a:lstStyle/>
          <a:p>
            <a:r>
              <a:rPr lang="en-US" sz="1200" dirty="0"/>
              <a:t>McKinsey &amp; Company</a:t>
            </a:r>
          </a:p>
        </p:txBody>
      </p:sp>
    </p:spTree>
    <p:extLst>
      <p:ext uri="{BB962C8B-B14F-4D97-AF65-F5344CB8AC3E}">
        <p14:creationId xmlns:p14="http://schemas.microsoft.com/office/powerpoint/2010/main" val="166950834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21294</TotalTime>
  <Words>2024</Words>
  <Application>Microsoft Macintosh PowerPoint</Application>
  <PresentationFormat>Widescreen</PresentationFormat>
  <Paragraphs>370</Paragraphs>
  <Slides>49</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Courier New</vt:lpstr>
      <vt:lpstr>Roboto Condensed</vt:lpstr>
      <vt:lpstr>Wingdings</vt:lpstr>
      <vt:lpstr>Custom Design</vt:lpstr>
      <vt:lpstr>PowerPoint Presentation</vt:lpstr>
      <vt:lpstr> Available NEED Topics Include:</vt:lpstr>
      <vt:lpstr> Course Outline</vt:lpstr>
      <vt:lpstr>Submitting Questions</vt:lpstr>
      <vt:lpstr>OLLI – UC Santa Cruz  Driving Change – Autonomous Vehicles’ Big Impact</vt:lpstr>
      <vt:lpstr>Credits and Disclaimer</vt:lpstr>
      <vt:lpstr>Outline</vt:lpstr>
      <vt:lpstr> Autonomous Taxonomy</vt:lpstr>
      <vt:lpstr>Growth Path</vt:lpstr>
      <vt:lpstr>WHEN? What do the headlines say?</vt:lpstr>
      <vt:lpstr>40+ Corporations Working On Autonomous Vehicles</vt:lpstr>
      <vt:lpstr>WHEN? What is possible?</vt:lpstr>
      <vt:lpstr>Rate of Technology Adoption – Faster!</vt:lpstr>
      <vt:lpstr>Forecast</vt:lpstr>
      <vt:lpstr>PowerPoint Presentation</vt:lpstr>
      <vt:lpstr>Waymo is in New York!</vt:lpstr>
      <vt:lpstr>Trucking – Highly Fertile Ground</vt:lpstr>
      <vt:lpstr>TuSimple Current and Future Routes (Level 4)</vt:lpstr>
      <vt:lpstr>Actively Pursuing Autonomous Local Delivery</vt:lpstr>
      <vt:lpstr>What will the future look like?</vt:lpstr>
      <vt:lpstr>This:</vt:lpstr>
      <vt:lpstr>But, will it be:</vt:lpstr>
      <vt:lpstr>Hell</vt:lpstr>
      <vt:lpstr>Two Adults and a Child: Morning Miles</vt:lpstr>
      <vt:lpstr>Heaven</vt:lpstr>
      <vt:lpstr>Why is this Heaven?</vt:lpstr>
      <vt:lpstr>Economics Drives Transition: Private</vt:lpstr>
      <vt:lpstr>Economics Drives Transition: Public</vt:lpstr>
      <vt:lpstr>Potential Savings</vt:lpstr>
      <vt:lpstr>Encourage Change</vt:lpstr>
      <vt:lpstr>Mobility and Equity</vt:lpstr>
      <vt:lpstr>Safety and Productivity</vt:lpstr>
      <vt:lpstr>Environment</vt:lpstr>
      <vt:lpstr>Environmental Implications Depends: Heaven or Hell </vt:lpstr>
      <vt:lpstr>What Changes Will This Bring?</vt:lpstr>
      <vt:lpstr>Disposable Income</vt:lpstr>
      <vt:lpstr>Government Finances</vt:lpstr>
      <vt:lpstr>Transportation</vt:lpstr>
      <vt:lpstr>Infrastructure</vt:lpstr>
      <vt:lpstr>Public Transportation</vt:lpstr>
      <vt:lpstr> Cautionary Tale From Long Ago</vt:lpstr>
      <vt:lpstr>Employment</vt:lpstr>
      <vt:lpstr>Parking</vt:lpstr>
      <vt:lpstr>Freeing Up Urban Space from Parking</vt:lpstr>
      <vt:lpstr> Summary of Change</vt:lpstr>
      <vt:lpstr>Potential Problems and Concerns</vt:lpstr>
      <vt:lpstr>Investment Opportunities</vt:lpstr>
      <vt:lpstr> Course Outline</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haveman</cp:lastModifiedBy>
  <cp:revision>288</cp:revision>
  <cp:lastPrinted>2022-04-12T21:06:47Z</cp:lastPrinted>
  <dcterms:created xsi:type="dcterms:W3CDTF">2017-05-03T22:30:38Z</dcterms:created>
  <dcterms:modified xsi:type="dcterms:W3CDTF">2022-10-24T18:26:54Z</dcterms:modified>
</cp:coreProperties>
</file>