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60"/>
  </p:notesMasterIdLst>
  <p:sldIdLst>
    <p:sldId id="4194" r:id="rId2"/>
    <p:sldId id="1088" r:id="rId3"/>
    <p:sldId id="436" r:id="rId4"/>
    <p:sldId id="4182" r:id="rId5"/>
    <p:sldId id="974" r:id="rId6"/>
    <p:sldId id="327" r:id="rId7"/>
    <p:sldId id="1059" r:id="rId8"/>
    <p:sldId id="1130" r:id="rId9"/>
    <p:sldId id="1060" r:id="rId10"/>
    <p:sldId id="1101" r:id="rId11"/>
    <p:sldId id="4106" r:id="rId12"/>
    <p:sldId id="1093" r:id="rId13"/>
    <p:sldId id="1103" r:id="rId14"/>
    <p:sldId id="1105" r:id="rId15"/>
    <p:sldId id="1122" r:id="rId16"/>
    <p:sldId id="1125" r:id="rId17"/>
    <p:sldId id="1200" r:id="rId18"/>
    <p:sldId id="4107" r:id="rId19"/>
    <p:sldId id="4101" r:id="rId20"/>
    <p:sldId id="1123" r:id="rId21"/>
    <p:sldId id="4102" r:id="rId22"/>
    <p:sldId id="4103" r:id="rId23"/>
    <p:sldId id="1061" r:id="rId24"/>
    <p:sldId id="1062" r:id="rId25"/>
    <p:sldId id="1076" r:id="rId26"/>
    <p:sldId id="1077" r:id="rId27"/>
    <p:sldId id="1116" r:id="rId28"/>
    <p:sldId id="1075" r:id="rId29"/>
    <p:sldId id="4108" r:id="rId30"/>
    <p:sldId id="1063" r:id="rId31"/>
    <p:sldId id="4321" r:id="rId32"/>
    <p:sldId id="1109" r:id="rId33"/>
    <p:sldId id="1110" r:id="rId34"/>
    <p:sldId id="1067" r:id="rId35"/>
    <p:sldId id="1068" r:id="rId36"/>
    <p:sldId id="1069" r:id="rId37"/>
    <p:sldId id="1070" r:id="rId38"/>
    <p:sldId id="1098" r:id="rId39"/>
    <p:sldId id="1111" r:id="rId40"/>
    <p:sldId id="1072" r:id="rId41"/>
    <p:sldId id="1128" r:id="rId42"/>
    <p:sldId id="1071" r:id="rId43"/>
    <p:sldId id="1022" r:id="rId44"/>
    <p:sldId id="1199" r:id="rId45"/>
    <p:sldId id="4322" r:id="rId46"/>
    <p:sldId id="1112" r:id="rId47"/>
    <p:sldId id="1084" r:id="rId48"/>
    <p:sldId id="1119" r:id="rId49"/>
    <p:sldId id="4319" r:id="rId50"/>
    <p:sldId id="1085" r:id="rId51"/>
    <p:sldId id="1113" r:id="rId52"/>
    <p:sldId id="1126" r:id="rId53"/>
    <p:sldId id="1090" r:id="rId54"/>
    <p:sldId id="4320" r:id="rId55"/>
    <p:sldId id="1127" r:id="rId56"/>
    <p:sldId id="1201" r:id="rId57"/>
    <p:sldId id="1203" r:id="rId58"/>
    <p:sldId id="1197"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14D"/>
    <a:srgbClr val="0C4C88"/>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056" autoAdjust="0"/>
    <p:restoredTop sz="91479"/>
  </p:normalViewPr>
  <p:slideViewPr>
    <p:cSldViewPr snapToGrid="0" snapToObjects="1">
      <p:cViewPr varScale="1">
        <p:scale>
          <a:sx n="69" d="100"/>
          <a:sy n="69" d="100"/>
        </p:scale>
        <p:origin x="200" y="112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896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3/8/23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vestopedia.com/articles/pf/08/cost-car-ownership.asp"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growth path according</a:t>
            </a:r>
            <a:r>
              <a:rPr lang="en-US" baseline="0" dirty="0"/>
              <a:t> to McKinsey</a:t>
            </a:r>
          </a:p>
          <a:p>
            <a:pPr marL="171450" indent="-171450">
              <a:buFontTx/>
              <a:buChar char="-"/>
            </a:pPr>
            <a:r>
              <a:rPr lang="en-US" baseline="0" dirty="0"/>
              <a:t>I believe that the growth path will vary significantly depending on geography</a:t>
            </a:r>
          </a:p>
          <a:p>
            <a:pPr marL="171450" indent="-171450">
              <a:buFontTx/>
              <a:buChar char="-"/>
            </a:pPr>
            <a:r>
              <a:rPr lang="en-US" baseline="0" dirty="0"/>
              <a:t>Kansas – very slow</a:t>
            </a:r>
          </a:p>
          <a:p>
            <a:pPr marL="171450" indent="-171450">
              <a:buFontTx/>
              <a:buChar char="-"/>
            </a:pPr>
            <a:r>
              <a:rPr lang="en-US" baseline="0" dirty="0"/>
              <a:t>Bay Area – very fast</a:t>
            </a:r>
          </a:p>
          <a:p>
            <a:pPr marL="171450" indent="-171450">
              <a:buFontTx/>
              <a:buChar char="-"/>
            </a:pPr>
            <a:endParaRPr lang="en-US" baseline="0" dirty="0"/>
          </a:p>
          <a:p>
            <a:pPr marL="171450" indent="-171450">
              <a:buFontTx/>
              <a:buChar char="-"/>
            </a:pPr>
            <a:r>
              <a:rPr lang="en-US" baseline="0" dirty="0"/>
              <a:t>But I think that they agree with me on where we are headed</a:t>
            </a:r>
          </a:p>
          <a:p>
            <a:pPr marL="628650" lvl="1" indent="-171450">
              <a:buFontTx/>
              <a:buChar char="-"/>
            </a:pPr>
            <a:r>
              <a:rPr lang="en-US" baseline="0" dirty="0"/>
              <a:t>Primary means of transport for both people and goods</a:t>
            </a:r>
            <a:endParaRPr lang="en-US" dirty="0"/>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9</a:t>
            </a:fld>
            <a:endParaRPr lang="en-US" dirty="0"/>
          </a:p>
        </p:txBody>
      </p:sp>
    </p:spTree>
    <p:extLst>
      <p:ext uri="{BB962C8B-B14F-4D97-AF65-F5344CB8AC3E}">
        <p14:creationId xmlns:p14="http://schemas.microsoft.com/office/powerpoint/2010/main" val="631168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https://</a:t>
            </a:r>
            <a:r>
              <a:rPr lang="en-US" b="1" dirty="0" err="1"/>
              <a:t>newsroom.aaa.com</a:t>
            </a:r>
            <a:r>
              <a:rPr lang="en-US" b="1" dirty="0"/>
              <a:t>/wp-content/uploads/2022/08/2022-YourDrivingCosts-FactSheet-7-1.pdf</a:t>
            </a:r>
          </a:p>
        </p:txBody>
      </p:sp>
      <p:sp>
        <p:nvSpPr>
          <p:cNvPr id="4" name="Slide Number Placeholder 3"/>
          <p:cNvSpPr>
            <a:spLocks noGrp="1"/>
          </p:cNvSpPr>
          <p:nvPr>
            <p:ph type="sldNum" sz="quarter" idx="5"/>
          </p:nvPr>
        </p:nvSpPr>
        <p:spPr/>
        <p:txBody>
          <a:bodyPr/>
          <a:lstStyle/>
          <a:p>
            <a:fld id="{39F294D8-753E-E842-8CF8-893A8D4FD7E5}" type="slidenum">
              <a:rPr lang="en-US" smtClean="0"/>
              <a:t>45</a:t>
            </a:fld>
            <a:endParaRPr lang="en-US"/>
          </a:p>
        </p:txBody>
      </p:sp>
    </p:spTree>
    <p:extLst>
      <p:ext uri="{BB962C8B-B14F-4D97-AF65-F5344CB8AC3E}">
        <p14:creationId xmlns:p14="http://schemas.microsoft.com/office/powerpoint/2010/main" val="397177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51</a:t>
            </a:fld>
            <a:endParaRPr lang="en-US"/>
          </a:p>
        </p:txBody>
      </p:sp>
    </p:spTree>
    <p:extLst>
      <p:ext uri="{BB962C8B-B14F-4D97-AF65-F5344CB8AC3E}">
        <p14:creationId xmlns:p14="http://schemas.microsoft.com/office/powerpoint/2010/main" val="2101062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11</a:t>
            </a:fld>
            <a:endParaRPr lang="en-US"/>
          </a:p>
        </p:txBody>
      </p:sp>
    </p:spTree>
    <p:extLst>
      <p:ext uri="{BB962C8B-B14F-4D97-AF65-F5344CB8AC3E}">
        <p14:creationId xmlns:p14="http://schemas.microsoft.com/office/powerpoint/2010/main" val="3725077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www.makeuseof.com</a:t>
            </a:r>
            <a:r>
              <a:rPr lang="en-US" dirty="0"/>
              <a:t>/companies-testing-self-driving-cars/</a:t>
            </a:r>
          </a:p>
        </p:txBody>
      </p:sp>
      <p:sp>
        <p:nvSpPr>
          <p:cNvPr id="4" name="Slide Number Placeholder 3"/>
          <p:cNvSpPr>
            <a:spLocks noGrp="1"/>
          </p:cNvSpPr>
          <p:nvPr>
            <p:ph type="sldNum" sz="quarter" idx="5"/>
          </p:nvPr>
        </p:nvSpPr>
        <p:spPr/>
        <p:txBody>
          <a:bodyPr/>
          <a:lstStyle/>
          <a:p>
            <a:fld id="{39F294D8-753E-E842-8CF8-893A8D4FD7E5}" type="slidenum">
              <a:rPr lang="en-US" smtClean="0"/>
              <a:t>22</a:t>
            </a:fld>
            <a:endParaRPr lang="en-US"/>
          </a:p>
        </p:txBody>
      </p:sp>
    </p:spTree>
    <p:extLst>
      <p:ext uri="{BB962C8B-B14F-4D97-AF65-F5344CB8AC3E}">
        <p14:creationId xmlns:p14="http://schemas.microsoft.com/office/powerpoint/2010/main" val="3542216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27</a:t>
            </a:fld>
            <a:endParaRPr lang="en-US"/>
          </a:p>
        </p:txBody>
      </p:sp>
    </p:spTree>
    <p:extLst>
      <p:ext uri="{BB962C8B-B14F-4D97-AF65-F5344CB8AC3E}">
        <p14:creationId xmlns:p14="http://schemas.microsoft.com/office/powerpoint/2010/main" val="3302923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https://www.investopedia.com/articles/pf/08/cost-car-ownership.asp</a:t>
            </a:r>
            <a:endParaRPr lang="en-US" dirty="0"/>
          </a:p>
          <a:p>
            <a:r>
              <a:rPr lang="en-US" dirty="0"/>
              <a:t>.19 – source is </a:t>
            </a:r>
            <a:r>
              <a:rPr lang="en-US" dirty="0" err="1"/>
              <a:t>TaaS</a:t>
            </a:r>
            <a:r>
              <a:rPr lang="en-US" dirty="0"/>
              <a:t> report</a:t>
            </a:r>
          </a:p>
          <a:p>
            <a:r>
              <a:rPr lang="en-US" dirty="0"/>
              <a:t>$50,000 is my own research</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31</a:t>
            </a:fld>
            <a:endParaRPr lang="en-US" dirty="0"/>
          </a:p>
        </p:txBody>
      </p:sp>
    </p:spTree>
    <p:extLst>
      <p:ext uri="{BB962C8B-B14F-4D97-AF65-F5344CB8AC3E}">
        <p14:creationId xmlns:p14="http://schemas.microsoft.com/office/powerpoint/2010/main" val="1155239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35</a:t>
            </a:fld>
            <a:endParaRPr lang="en-US"/>
          </a:p>
        </p:txBody>
      </p:sp>
    </p:spTree>
    <p:extLst>
      <p:ext uri="{BB962C8B-B14F-4D97-AF65-F5344CB8AC3E}">
        <p14:creationId xmlns:p14="http://schemas.microsoft.com/office/powerpoint/2010/main" val="460705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star trek and Scotty, beam me up!  That's the ideal. We think it and we're in another place.  Autonomous vehicles don't achieve that, but they free up the time that is still necessary to get from here to there.- they free up the time that is spent on maintenance - huge economies of scale</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37</a:t>
            </a:fld>
            <a:endParaRPr lang="en-US" dirty="0"/>
          </a:p>
        </p:txBody>
      </p:sp>
    </p:spTree>
    <p:extLst>
      <p:ext uri="{BB962C8B-B14F-4D97-AF65-F5344CB8AC3E}">
        <p14:creationId xmlns:p14="http://schemas.microsoft.com/office/powerpoint/2010/main" val="487926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city traffic is due to search for parking</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40</a:t>
            </a:fld>
            <a:endParaRPr lang="en-US" dirty="0"/>
          </a:p>
        </p:txBody>
      </p:sp>
    </p:spTree>
    <p:extLst>
      <p:ext uri="{BB962C8B-B14F-4D97-AF65-F5344CB8AC3E}">
        <p14:creationId xmlns:p14="http://schemas.microsoft.com/office/powerpoint/2010/main" val="571784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Governments determine local zoning, design roadway alignments, invest in new capacity, design parking regulations, set transportation taxes, and invest in data and people to help manage all those decisions. It’s a huge suite of responsibilities, and all apply in new ways around AVs.</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41</a:t>
            </a:fld>
            <a:endParaRPr lang="en-US" dirty="0"/>
          </a:p>
        </p:txBody>
      </p:sp>
    </p:spTree>
    <p:extLst>
      <p:ext uri="{BB962C8B-B14F-4D97-AF65-F5344CB8AC3E}">
        <p14:creationId xmlns:p14="http://schemas.microsoft.com/office/powerpoint/2010/main" val="861882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ts val="52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ts val="52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g"/><Relationship Id="rId18" Type="http://schemas.openxmlformats.org/officeDocument/2006/relationships/image" Target="../media/image29.jpg"/><Relationship Id="rId26" Type="http://schemas.openxmlformats.org/officeDocument/2006/relationships/image" Target="../media/image37.jpg"/><Relationship Id="rId3" Type="http://schemas.openxmlformats.org/officeDocument/2006/relationships/image" Target="../media/image14.jpg"/><Relationship Id="rId21" Type="http://schemas.openxmlformats.org/officeDocument/2006/relationships/image" Target="../media/image32.jpg"/><Relationship Id="rId7" Type="http://schemas.openxmlformats.org/officeDocument/2006/relationships/image" Target="../media/image18.jpg"/><Relationship Id="rId12" Type="http://schemas.openxmlformats.org/officeDocument/2006/relationships/image" Target="../media/image23.jpg"/><Relationship Id="rId17" Type="http://schemas.openxmlformats.org/officeDocument/2006/relationships/image" Target="../media/image28.jpg"/><Relationship Id="rId25" Type="http://schemas.openxmlformats.org/officeDocument/2006/relationships/image" Target="../media/image36.png"/><Relationship Id="rId2" Type="http://schemas.openxmlformats.org/officeDocument/2006/relationships/image" Target="../media/image13.jpg"/><Relationship Id="rId16" Type="http://schemas.openxmlformats.org/officeDocument/2006/relationships/image" Target="../media/image27.jpg"/><Relationship Id="rId20" Type="http://schemas.openxmlformats.org/officeDocument/2006/relationships/image" Target="../media/image31.jpg"/><Relationship Id="rId1" Type="http://schemas.openxmlformats.org/officeDocument/2006/relationships/slideLayout" Target="../slideLayouts/slideLayout3.xml"/><Relationship Id="rId6" Type="http://schemas.openxmlformats.org/officeDocument/2006/relationships/image" Target="../media/image17.jpg"/><Relationship Id="rId11" Type="http://schemas.openxmlformats.org/officeDocument/2006/relationships/image" Target="../media/image22.jpg"/><Relationship Id="rId24" Type="http://schemas.openxmlformats.org/officeDocument/2006/relationships/image" Target="../media/image35.jpg"/><Relationship Id="rId5" Type="http://schemas.openxmlformats.org/officeDocument/2006/relationships/image" Target="../media/image16.jpg"/><Relationship Id="rId15" Type="http://schemas.openxmlformats.org/officeDocument/2006/relationships/image" Target="../media/image26.jpg"/><Relationship Id="rId23" Type="http://schemas.openxmlformats.org/officeDocument/2006/relationships/image" Target="../media/image34.jpg"/><Relationship Id="rId28" Type="http://schemas.openxmlformats.org/officeDocument/2006/relationships/image" Target="../media/image38.jpg"/><Relationship Id="rId10" Type="http://schemas.openxmlformats.org/officeDocument/2006/relationships/image" Target="../media/image21.jpg"/><Relationship Id="rId19" Type="http://schemas.openxmlformats.org/officeDocument/2006/relationships/image" Target="../media/image30.jpg"/><Relationship Id="rId4" Type="http://schemas.openxmlformats.org/officeDocument/2006/relationships/image" Target="../media/image15.jpg"/><Relationship Id="rId9" Type="http://schemas.openxmlformats.org/officeDocument/2006/relationships/image" Target="../media/image20.jpg"/><Relationship Id="rId14" Type="http://schemas.openxmlformats.org/officeDocument/2006/relationships/image" Target="../media/image25.jpg"/><Relationship Id="rId22" Type="http://schemas.openxmlformats.org/officeDocument/2006/relationships/image" Target="../media/image33.jpg"/><Relationship Id="rId27"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file:////Users/Jon/NEED%20Dropbox/Presentations/AutonomousVehicles/Images/TechnologyAdoption.png"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tiff"/><Relationship Id="rId7" Type="http://schemas.openxmlformats.org/officeDocument/2006/relationships/image" Target="../media/image57.jpg"/><Relationship Id="rId2" Type="http://schemas.openxmlformats.org/officeDocument/2006/relationships/image" Target="../media/image52.tiff"/><Relationship Id="rId1" Type="http://schemas.openxmlformats.org/officeDocument/2006/relationships/slideLayout" Target="../slideLayouts/slideLayout2.xml"/><Relationship Id="rId6" Type="http://schemas.openxmlformats.org/officeDocument/2006/relationships/image" Target="../media/image56.tiff"/><Relationship Id="rId11" Type="http://schemas.openxmlformats.org/officeDocument/2006/relationships/image" Target="../media/image61.jpg"/><Relationship Id="rId5" Type="http://schemas.openxmlformats.org/officeDocument/2006/relationships/image" Target="../media/image55.tiff"/><Relationship Id="rId10" Type="http://schemas.openxmlformats.org/officeDocument/2006/relationships/image" Target="../media/image60.jpg"/><Relationship Id="rId4" Type="http://schemas.openxmlformats.org/officeDocument/2006/relationships/image" Target="../media/image54.tiff"/><Relationship Id="rId9" Type="http://schemas.openxmlformats.org/officeDocument/2006/relationships/image" Target="../media/image59.jpg"/></Relationships>
</file>

<file path=ppt/slides/_rels/slide2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4.xml"/><Relationship Id="rId4" Type="http://schemas.openxmlformats.org/officeDocument/2006/relationships/image" Target="../media/image64.jpg"/></Relationships>
</file>

<file path=ppt/slides/_rels/slide2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3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3.tiff"/><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6.tiff"/><Relationship Id="rId5" Type="http://schemas.openxmlformats.org/officeDocument/2006/relationships/image" Target="../media/image95.tiff"/><Relationship Id="rId4" Type="http://schemas.openxmlformats.org/officeDocument/2006/relationships/image" Target="../media/image94.tiff"/></Relationships>
</file>

<file path=ppt/slides/_rels/slide52.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a:t>
            </a:r>
            <a:r>
              <a:rPr lang="en-US" sz="3600" i="1" dirty="0"/>
              <a:t>Winter</a:t>
            </a:r>
            <a:r>
              <a:rPr lang="en-US" sz="3600" b="1" i="1" dirty="0"/>
              <a:t> 2023</a:t>
            </a:r>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Sonoma State University</a:t>
            </a:r>
          </a:p>
          <a:p>
            <a:pPr>
              <a:lnSpc>
                <a:spcPct val="100000"/>
              </a:lnSpc>
              <a:spcBef>
                <a:spcPts val="0"/>
              </a:spcBef>
            </a:pPr>
            <a:r>
              <a:rPr lang="en-US" sz="3100" dirty="0">
                <a:solidFill>
                  <a:schemeClr val="tx2"/>
                </a:solidFill>
              </a:rPr>
              <a:t>February-March, 2023</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Host: 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659922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496" y="0"/>
            <a:ext cx="10515600" cy="1325563"/>
          </a:xfrm>
        </p:spPr>
        <p:txBody>
          <a:bodyPr/>
          <a:lstStyle/>
          <a:p>
            <a:r>
              <a:rPr lang="en-US" dirty="0">
                <a:solidFill>
                  <a:schemeClr val="bg1"/>
                </a:solidFill>
              </a:rPr>
              <a:t>Mc</a:t>
            </a:r>
            <a:r>
              <a:rPr lang="en-US" dirty="0"/>
              <a:t>Kinsey isn’t Always Spot On</a:t>
            </a:r>
          </a:p>
        </p:txBody>
      </p:sp>
      <p:sp>
        <p:nvSpPr>
          <p:cNvPr id="3" name="Content Placeholder 2"/>
          <p:cNvSpPr>
            <a:spLocks noGrp="1"/>
          </p:cNvSpPr>
          <p:nvPr>
            <p:ph idx="1"/>
          </p:nvPr>
        </p:nvSpPr>
        <p:spPr>
          <a:xfrm>
            <a:off x="838200" y="1038747"/>
            <a:ext cx="10515600" cy="4351338"/>
          </a:xfrm>
        </p:spPr>
        <p:txBody>
          <a:bodyPr>
            <a:normAutofit/>
          </a:bodyPr>
          <a:lstStyle/>
          <a:p>
            <a:pPr marL="0" indent="0">
              <a:buNone/>
            </a:pPr>
            <a:endParaRPr lang="en-US" dirty="0"/>
          </a:p>
          <a:p>
            <a:pPr>
              <a:spcAft>
                <a:spcPts val="1000"/>
              </a:spcAft>
            </a:pPr>
            <a:r>
              <a:rPr lang="en-US" sz="3200" dirty="0"/>
              <a:t>"In 1980, McKinsey &amp; Company was commissioned by AT&amp;T to forecast cell phone penetration in the U.S. by 2000. </a:t>
            </a:r>
          </a:p>
          <a:p>
            <a:pPr lvl="1">
              <a:spcAft>
                <a:spcPts val="1000"/>
              </a:spcAft>
            </a:pPr>
            <a:r>
              <a:rPr lang="en-US" sz="2800" dirty="0"/>
              <a:t>The consultant’s prediction, 900,000 subscribers, </a:t>
            </a:r>
          </a:p>
          <a:p>
            <a:pPr lvl="1"/>
            <a:r>
              <a:rPr lang="en-US" sz="2800" dirty="0"/>
              <a:t>was less than 1% of the actual figure, 109 Million.”</a:t>
            </a:r>
          </a:p>
          <a:p>
            <a:pPr lvl="8"/>
            <a:r>
              <a:rPr lang="en-US" dirty="0"/>
              <a:t>Professor Angel Lozano, 2014</a:t>
            </a:r>
          </a:p>
        </p:txBody>
      </p:sp>
      <p:sp>
        <p:nvSpPr>
          <p:cNvPr id="4" name="Slide Number Placeholder 3"/>
          <p:cNvSpPr>
            <a:spLocks noGrp="1"/>
          </p:cNvSpPr>
          <p:nvPr>
            <p:ph type="sldNum" sz="quarter" idx="12"/>
          </p:nvPr>
        </p:nvSpPr>
        <p:spPr/>
        <p:txBody>
          <a:bodyPr/>
          <a:lstStyle/>
          <a:p>
            <a:fld id="{D9F085D5-EC86-4F6A-B501-C1359CB39116}" type="slidenum">
              <a:rPr lang="en-GB" smtClean="0"/>
              <a:t>10</a:t>
            </a:fld>
            <a:endParaRPr lang="en-GB"/>
          </a:p>
        </p:txBody>
      </p:sp>
    </p:spTree>
    <p:extLst>
      <p:ext uri="{BB962C8B-B14F-4D97-AF65-F5344CB8AC3E}">
        <p14:creationId xmlns:p14="http://schemas.microsoft.com/office/powerpoint/2010/main" val="71997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24" y="0"/>
            <a:ext cx="10515600" cy="1325563"/>
          </a:xfrm>
        </p:spPr>
        <p:txBody>
          <a:bodyPr/>
          <a:lstStyle/>
          <a:p>
            <a:r>
              <a:rPr lang="en-US" dirty="0">
                <a:solidFill>
                  <a:schemeClr val="bg1"/>
                </a:solidFill>
              </a:rPr>
              <a:t>Thr</a:t>
            </a:r>
            <a:r>
              <a:rPr lang="en-US" dirty="0"/>
              <a:t>ee Important Questions:</a:t>
            </a:r>
          </a:p>
        </p:txBody>
      </p:sp>
      <p:sp>
        <p:nvSpPr>
          <p:cNvPr id="3" name="Content Placeholder 2"/>
          <p:cNvSpPr>
            <a:spLocks noGrp="1"/>
          </p:cNvSpPr>
          <p:nvPr>
            <p:ph idx="1"/>
          </p:nvPr>
        </p:nvSpPr>
        <p:spPr/>
        <p:txBody>
          <a:bodyPr/>
          <a:lstStyle/>
          <a:p>
            <a:pPr marL="514350" indent="-514350">
              <a:buAutoNum type="arabicPeriod"/>
            </a:pPr>
            <a:r>
              <a:rPr lang="en-US" dirty="0"/>
              <a:t>When will Transportation as a Service (</a:t>
            </a:r>
            <a:r>
              <a:rPr lang="en-US" dirty="0" err="1"/>
              <a:t>TaaS</a:t>
            </a:r>
            <a:r>
              <a:rPr lang="en-US" dirty="0"/>
              <a:t>) be available?</a:t>
            </a:r>
          </a:p>
          <a:p>
            <a:pPr marL="514350" indent="-514350">
              <a:buAutoNum type="arabicPeriod"/>
            </a:pPr>
            <a:endParaRPr lang="en-US" dirty="0"/>
          </a:p>
          <a:p>
            <a:pPr marL="514350" indent="-514350">
              <a:buAutoNum type="arabicPeriod"/>
            </a:pPr>
            <a:r>
              <a:rPr lang="en-US" dirty="0"/>
              <a:t>How quick will the transition be?</a:t>
            </a:r>
          </a:p>
          <a:p>
            <a:pPr marL="514350" indent="-514350">
              <a:buAutoNum type="arabicPeriod"/>
            </a:pPr>
            <a:endParaRPr lang="en-US" dirty="0"/>
          </a:p>
          <a:p>
            <a:pPr marL="514350" indent="-514350">
              <a:buAutoNum type="arabicPeriod"/>
            </a:pPr>
            <a:r>
              <a:rPr lang="en-US" dirty="0"/>
              <a:t>What will the future look like?</a:t>
            </a:r>
          </a:p>
        </p:txBody>
      </p:sp>
      <p:sp>
        <p:nvSpPr>
          <p:cNvPr id="4" name="Slide Number Placeholder 3"/>
          <p:cNvSpPr>
            <a:spLocks noGrp="1"/>
          </p:cNvSpPr>
          <p:nvPr>
            <p:ph type="sldNum" sz="quarter" idx="12"/>
          </p:nvPr>
        </p:nvSpPr>
        <p:spPr/>
        <p:txBody>
          <a:bodyPr/>
          <a:lstStyle/>
          <a:p>
            <a:fld id="{D9F085D5-EC86-4F6A-B501-C1359CB39116}" type="slidenum">
              <a:rPr lang="en-GB" smtClean="0"/>
              <a:t>11</a:t>
            </a:fld>
            <a:endParaRPr lang="en-GB"/>
          </a:p>
        </p:txBody>
      </p:sp>
    </p:spTree>
    <p:extLst>
      <p:ext uri="{BB962C8B-B14F-4D97-AF65-F5344CB8AC3E}">
        <p14:creationId xmlns:p14="http://schemas.microsoft.com/office/powerpoint/2010/main" val="194590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FC6B36-1DC5-479E-B620-92378E2A0B14}"/>
              </a:ext>
            </a:extLst>
          </p:cNvPr>
          <p:cNvPicPr>
            <a:picLocks noGrp="1" noChangeAspect="1"/>
          </p:cNvPicPr>
          <p:nvPr>
            <p:ph sz="half" idx="1"/>
          </p:nvPr>
        </p:nvPicPr>
        <p:blipFill>
          <a:blip r:embed="rId2"/>
          <a:stretch>
            <a:fillRect/>
          </a:stretch>
        </p:blipFill>
        <p:spPr>
          <a:xfrm>
            <a:off x="5271423" y="3055348"/>
            <a:ext cx="1614431" cy="956568"/>
          </a:xfrm>
        </p:spPr>
      </p:pic>
      <p:sp>
        <p:nvSpPr>
          <p:cNvPr id="2" name="Title 1"/>
          <p:cNvSpPr>
            <a:spLocks noGrp="1"/>
          </p:cNvSpPr>
          <p:nvPr>
            <p:ph type="title"/>
          </p:nvPr>
        </p:nvSpPr>
        <p:spPr>
          <a:xfrm>
            <a:off x="766011" y="216007"/>
            <a:ext cx="10515600" cy="1325563"/>
          </a:xfrm>
        </p:spPr>
        <p:txBody>
          <a:bodyPr>
            <a:noAutofit/>
          </a:bodyPr>
          <a:lstStyle/>
          <a:p>
            <a:pPr>
              <a:spcBef>
                <a:spcPts val="600"/>
              </a:spcBef>
              <a:spcAft>
                <a:spcPts val="600"/>
              </a:spcAft>
            </a:pPr>
            <a:r>
              <a:rPr lang="en-US" dirty="0">
                <a:solidFill>
                  <a:schemeClr val="bg1"/>
                </a:solidFill>
              </a:rPr>
              <a:t>WH</a:t>
            </a:r>
            <a:r>
              <a:rPr lang="en-US" dirty="0"/>
              <a:t>EN?</a:t>
            </a:r>
            <a:br>
              <a:rPr lang="en-US" dirty="0"/>
            </a:br>
            <a:r>
              <a:rPr lang="en-US" dirty="0"/>
              <a:t>What do the headlines say?</a:t>
            </a:r>
          </a:p>
        </p:txBody>
      </p:sp>
      <p:grpSp>
        <p:nvGrpSpPr>
          <p:cNvPr id="23" name="Group 22">
            <a:extLst>
              <a:ext uri="{FF2B5EF4-FFF2-40B4-BE49-F238E27FC236}">
                <a16:creationId xmlns:a16="http://schemas.microsoft.com/office/drawing/2014/main" id="{5F866654-71A7-4E82-8E74-A3F3EA0ED396}"/>
              </a:ext>
            </a:extLst>
          </p:cNvPr>
          <p:cNvGrpSpPr>
            <a:grpSpLocks/>
          </p:cNvGrpSpPr>
          <p:nvPr/>
        </p:nvGrpSpPr>
        <p:grpSpPr>
          <a:xfrm>
            <a:off x="993071" y="2067707"/>
            <a:ext cx="3560537" cy="3739743"/>
            <a:chOff x="993071" y="1953407"/>
            <a:chExt cx="3560537" cy="3739743"/>
          </a:xfrm>
        </p:grpSpPr>
        <p:pic>
          <p:nvPicPr>
            <p:cNvPr id="8" name="Picture 7">
              <a:extLst>
                <a:ext uri="{FF2B5EF4-FFF2-40B4-BE49-F238E27FC236}">
                  <a16:creationId xmlns:a16="http://schemas.microsoft.com/office/drawing/2014/main" id="{C93E4EDE-718C-4CCB-A1C9-D5D5E96887A9}"/>
                </a:ext>
              </a:extLst>
            </p:cNvPr>
            <p:cNvPicPr>
              <a:picLocks noChangeAspect="1"/>
            </p:cNvPicPr>
            <p:nvPr/>
          </p:nvPicPr>
          <p:blipFill>
            <a:blip r:embed="rId3"/>
            <a:stretch>
              <a:fillRect/>
            </a:stretch>
          </p:blipFill>
          <p:spPr>
            <a:xfrm>
              <a:off x="1879102" y="3858321"/>
              <a:ext cx="1788475" cy="1001546"/>
            </a:xfrm>
            <a:prstGeom prst="rect">
              <a:avLst/>
            </a:prstGeom>
          </p:spPr>
        </p:pic>
        <p:pic>
          <p:nvPicPr>
            <p:cNvPr id="10" name="Picture 9">
              <a:extLst>
                <a:ext uri="{FF2B5EF4-FFF2-40B4-BE49-F238E27FC236}">
                  <a16:creationId xmlns:a16="http://schemas.microsoft.com/office/drawing/2014/main" id="{0117C2AF-6662-498F-AC79-BB5553F4C439}"/>
                </a:ext>
              </a:extLst>
            </p:cNvPr>
            <p:cNvPicPr>
              <a:picLocks noChangeAspect="1"/>
            </p:cNvPicPr>
            <p:nvPr/>
          </p:nvPicPr>
          <p:blipFill rotWithShape="1">
            <a:blip r:embed="rId4"/>
            <a:srcRect t="24358" b="24969"/>
            <a:stretch/>
          </p:blipFill>
          <p:spPr>
            <a:xfrm>
              <a:off x="1805338" y="1953407"/>
              <a:ext cx="1936003" cy="492071"/>
            </a:xfrm>
            <a:prstGeom prst="rect">
              <a:avLst/>
            </a:prstGeom>
          </p:spPr>
        </p:pic>
        <p:sp>
          <p:nvSpPr>
            <p:cNvPr id="16" name="Content Placeholder 3">
              <a:extLst>
                <a:ext uri="{FF2B5EF4-FFF2-40B4-BE49-F238E27FC236}">
                  <a16:creationId xmlns:a16="http://schemas.microsoft.com/office/drawing/2014/main" id="{E8110C0A-22CB-45F9-A03B-D66A0B4F6402}"/>
                </a:ext>
              </a:extLst>
            </p:cNvPr>
            <p:cNvSpPr txBox="1">
              <a:spLocks/>
            </p:cNvSpPr>
            <p:nvPr/>
          </p:nvSpPr>
          <p:spPr>
            <a:xfrm>
              <a:off x="993071" y="2569468"/>
              <a:ext cx="3560537"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NVIDIA to introduce level-4 enabling system by 2018</a:t>
              </a:r>
              <a:endParaRPr lang="en-GB" sz="2200" dirty="0"/>
            </a:p>
          </p:txBody>
        </p:sp>
        <p:sp>
          <p:nvSpPr>
            <p:cNvPr id="17" name="Content Placeholder 3">
              <a:extLst>
                <a:ext uri="{FF2B5EF4-FFF2-40B4-BE49-F238E27FC236}">
                  <a16:creationId xmlns:a16="http://schemas.microsoft.com/office/drawing/2014/main" id="{55C5AA96-6AF9-4450-8035-5D366F18B103}"/>
                </a:ext>
              </a:extLst>
            </p:cNvPr>
            <p:cNvSpPr txBox="1">
              <a:spLocks/>
            </p:cNvSpPr>
            <p:nvPr/>
          </p:nvSpPr>
          <p:spPr>
            <a:xfrm>
              <a:off x="1138267" y="4991419"/>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Audi to introduce a self-driving car by 2020</a:t>
              </a:r>
              <a:endParaRPr lang="en-GB" sz="2200" dirty="0"/>
            </a:p>
          </p:txBody>
        </p:sp>
      </p:grpSp>
      <p:sp>
        <p:nvSpPr>
          <p:cNvPr id="18" name="Content Placeholder 3">
            <a:extLst>
              <a:ext uri="{FF2B5EF4-FFF2-40B4-BE49-F238E27FC236}">
                <a16:creationId xmlns:a16="http://schemas.microsoft.com/office/drawing/2014/main" id="{546CCABB-CE33-4427-8D19-781024C40BD3}"/>
              </a:ext>
            </a:extLst>
          </p:cNvPr>
          <p:cNvSpPr txBox="1">
            <a:spLocks/>
          </p:cNvSpPr>
          <p:nvPr/>
        </p:nvSpPr>
        <p:spPr>
          <a:xfrm>
            <a:off x="4443565" y="4183671"/>
            <a:ext cx="3270146" cy="1006429"/>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Volkswagen expects first self driving cars on the market by 2019</a:t>
            </a:r>
            <a:endParaRPr lang="en-GB" sz="2200" dirty="0"/>
          </a:p>
        </p:txBody>
      </p:sp>
      <p:grpSp>
        <p:nvGrpSpPr>
          <p:cNvPr id="24" name="Group 23">
            <a:extLst>
              <a:ext uri="{FF2B5EF4-FFF2-40B4-BE49-F238E27FC236}">
                <a16:creationId xmlns:a16="http://schemas.microsoft.com/office/drawing/2014/main" id="{EAD886CA-55EC-4555-8FA0-F352DE1A27DA}"/>
              </a:ext>
            </a:extLst>
          </p:cNvPr>
          <p:cNvGrpSpPr>
            <a:grpSpLocks/>
          </p:cNvGrpSpPr>
          <p:nvPr/>
        </p:nvGrpSpPr>
        <p:grpSpPr>
          <a:xfrm>
            <a:off x="7832273" y="2067707"/>
            <a:ext cx="3270146" cy="4055227"/>
            <a:chOff x="7832273" y="1953407"/>
            <a:chExt cx="3270146" cy="4055227"/>
          </a:xfrm>
        </p:grpSpPr>
        <p:pic>
          <p:nvPicPr>
            <p:cNvPr id="12" name="Picture 11">
              <a:extLst>
                <a:ext uri="{FF2B5EF4-FFF2-40B4-BE49-F238E27FC236}">
                  <a16:creationId xmlns:a16="http://schemas.microsoft.com/office/drawing/2014/main" id="{6C610311-BCBA-4CF9-8581-FEEBBE19102B}"/>
                </a:ext>
              </a:extLst>
            </p:cNvPr>
            <p:cNvPicPr>
              <a:picLocks noChangeAspect="1"/>
            </p:cNvPicPr>
            <p:nvPr/>
          </p:nvPicPr>
          <p:blipFill>
            <a:blip r:embed="rId5"/>
            <a:stretch>
              <a:fillRect/>
            </a:stretch>
          </p:blipFill>
          <p:spPr>
            <a:xfrm>
              <a:off x="8108323" y="3858321"/>
              <a:ext cx="2718047" cy="728160"/>
            </a:xfrm>
            <a:prstGeom prst="rect">
              <a:avLst/>
            </a:prstGeom>
          </p:spPr>
        </p:pic>
        <p:pic>
          <p:nvPicPr>
            <p:cNvPr id="14" name="Picture 13">
              <a:extLst>
                <a:ext uri="{FF2B5EF4-FFF2-40B4-BE49-F238E27FC236}">
                  <a16:creationId xmlns:a16="http://schemas.microsoft.com/office/drawing/2014/main" id="{6441BABD-E290-4442-8968-9A9A19A4FC0B}"/>
                </a:ext>
              </a:extLst>
            </p:cNvPr>
            <p:cNvPicPr>
              <a:picLocks noChangeAspect="1"/>
            </p:cNvPicPr>
            <p:nvPr/>
          </p:nvPicPr>
          <p:blipFill rotWithShape="1">
            <a:blip r:embed="rId6"/>
            <a:srcRect t="22179" b="23927"/>
            <a:stretch/>
          </p:blipFill>
          <p:spPr>
            <a:xfrm>
              <a:off x="8294916" y="1953407"/>
              <a:ext cx="2344860" cy="424510"/>
            </a:xfrm>
            <a:prstGeom prst="rect">
              <a:avLst/>
            </a:prstGeom>
          </p:spPr>
        </p:pic>
        <p:sp>
          <p:nvSpPr>
            <p:cNvPr id="19" name="Content Placeholder 3">
              <a:extLst>
                <a:ext uri="{FF2B5EF4-FFF2-40B4-BE49-F238E27FC236}">
                  <a16:creationId xmlns:a16="http://schemas.microsoft.com/office/drawing/2014/main" id="{322DBFB6-CB4E-4B33-963D-38E0F28A8D94}"/>
                </a:ext>
              </a:extLst>
            </p:cNvPr>
            <p:cNvSpPr txBox="1">
              <a:spLocks/>
            </p:cNvSpPr>
            <p:nvPr/>
          </p:nvSpPr>
          <p:spPr>
            <a:xfrm>
              <a:off x="7832273" y="2569468"/>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First autonomous Toyota to be available in 2020</a:t>
              </a:r>
              <a:endParaRPr lang="en-GB" sz="2200" dirty="0"/>
            </a:p>
          </p:txBody>
        </p:sp>
        <p:sp>
          <p:nvSpPr>
            <p:cNvPr id="20" name="Content Placeholder 3">
              <a:extLst>
                <a:ext uri="{FF2B5EF4-FFF2-40B4-BE49-F238E27FC236}">
                  <a16:creationId xmlns:a16="http://schemas.microsoft.com/office/drawing/2014/main" id="{EABD6090-B102-4128-B53B-0EE843C0B833}"/>
                </a:ext>
              </a:extLst>
            </p:cNvPr>
            <p:cNvSpPr txBox="1">
              <a:spLocks/>
            </p:cNvSpPr>
            <p:nvPr/>
          </p:nvSpPr>
          <p:spPr>
            <a:xfrm>
              <a:off x="7832273" y="4697506"/>
              <a:ext cx="3270146" cy="1311128"/>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Elon Musk now expects first fully autonomous Tesla by 2019, approved by 2021</a:t>
              </a:r>
              <a:endParaRPr lang="en-GB" sz="2200" dirty="0"/>
            </a:p>
          </p:txBody>
        </p:sp>
      </p:grpSp>
      <p:cxnSp>
        <p:nvCxnSpPr>
          <p:cNvPr id="4" name="Straight Connector 3">
            <a:extLst>
              <a:ext uri="{FF2B5EF4-FFF2-40B4-BE49-F238E27FC236}">
                <a16:creationId xmlns:a16="http://schemas.microsoft.com/office/drawing/2014/main" id="{48E90D84-976F-4BFF-A9D8-1A2C60428D6B}"/>
              </a:ext>
            </a:extLst>
          </p:cNvPr>
          <p:cNvCxnSpPr>
            <a:cxnSpLocks/>
          </p:cNvCxnSpPr>
          <p:nvPr/>
        </p:nvCxnSpPr>
        <p:spPr>
          <a:xfrm>
            <a:off x="1655144" y="3638550"/>
            <a:ext cx="223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B0F318-4D2D-484C-BC36-3B2D71CE6F56}"/>
              </a:ext>
            </a:extLst>
          </p:cNvPr>
          <p:cNvCxnSpPr>
            <a:cxnSpLocks/>
          </p:cNvCxnSpPr>
          <p:nvPr/>
        </p:nvCxnSpPr>
        <p:spPr>
          <a:xfrm>
            <a:off x="8349151" y="3638550"/>
            <a:ext cx="22363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647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2" y="216007"/>
            <a:ext cx="10515600" cy="1325563"/>
          </a:xfrm>
        </p:spPr>
        <p:txBody>
          <a:bodyPr>
            <a:normAutofit fontScale="90000"/>
          </a:bodyPr>
          <a:lstStyle/>
          <a:p>
            <a:r>
              <a:rPr lang="en-US" dirty="0">
                <a:solidFill>
                  <a:schemeClr val="bg1"/>
                </a:solidFill>
              </a:rPr>
              <a:t>40+ </a:t>
            </a:r>
            <a:r>
              <a:rPr lang="en-US" dirty="0"/>
              <a:t>Corporations Working On Autonomous Vehicles</a:t>
            </a:r>
          </a:p>
        </p:txBody>
      </p:sp>
      <p:sp>
        <p:nvSpPr>
          <p:cNvPr id="4" name="Slide Number Placeholder 3"/>
          <p:cNvSpPr>
            <a:spLocks noGrp="1"/>
          </p:cNvSpPr>
          <p:nvPr>
            <p:ph type="sldNum" sz="quarter" idx="12"/>
          </p:nvPr>
        </p:nvSpPr>
        <p:spPr/>
        <p:txBody>
          <a:bodyPr/>
          <a:lstStyle/>
          <a:p>
            <a:fld id="{D9F085D5-EC86-4F6A-B501-C1359CB39116}" type="slidenum">
              <a:rPr lang="en-GB" smtClean="0"/>
              <a:t>13</a:t>
            </a:fld>
            <a:endParaRPr lang="en-GB"/>
          </a:p>
        </p:txBody>
      </p:sp>
      <p:pic>
        <p:nvPicPr>
          <p:cNvPr id="6" name="Picture 5" descr="amaz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377" y="12544799"/>
            <a:ext cx="3530123" cy="1249664"/>
          </a:xfrm>
          <a:prstGeom prst="rect">
            <a:avLst/>
          </a:prstGeom>
        </p:spPr>
      </p:pic>
      <p:pic>
        <p:nvPicPr>
          <p:cNvPr id="7" name="Picture 6" descr="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746" y="2083383"/>
            <a:ext cx="1512910" cy="1512910"/>
          </a:xfrm>
          <a:prstGeom prst="rect">
            <a:avLst/>
          </a:prstGeom>
        </p:spPr>
      </p:pic>
      <p:pic>
        <p:nvPicPr>
          <p:cNvPr id="8" name="Picture 7" descr="aptiv-1024x2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4735" y="-2024994"/>
            <a:ext cx="5185420" cy="1169758"/>
          </a:xfrm>
          <a:prstGeom prst="rect">
            <a:avLst/>
          </a:prstGeom>
        </p:spPr>
      </p:pic>
      <p:pic>
        <p:nvPicPr>
          <p:cNvPr id="10" name="Picture 9" descr="baid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1086" y="-6808647"/>
            <a:ext cx="5200854" cy="1778692"/>
          </a:xfrm>
          <a:prstGeom prst="rect">
            <a:avLst/>
          </a:prstGeom>
        </p:spPr>
      </p:pic>
      <p:pic>
        <p:nvPicPr>
          <p:cNvPr id="11" name="Picture 10" descr="bmwintelmobiley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7120" y="-3380846"/>
            <a:ext cx="5035628" cy="1233729"/>
          </a:xfrm>
          <a:prstGeom prst="rect">
            <a:avLst/>
          </a:prstGeom>
        </p:spPr>
      </p:pic>
      <p:pic>
        <p:nvPicPr>
          <p:cNvPr id="12" name="Picture 11" descr="bosc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6085" y="-3828534"/>
            <a:ext cx="7124648" cy="1681417"/>
          </a:xfrm>
          <a:prstGeom prst="rect">
            <a:avLst/>
          </a:prstGeom>
        </p:spPr>
      </p:pic>
      <p:pic>
        <p:nvPicPr>
          <p:cNvPr id="13" name="Picture 12" descr="cisco-1024x54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7037" y="-6980960"/>
            <a:ext cx="5035627" cy="2660424"/>
          </a:xfrm>
          <a:prstGeom prst="rect">
            <a:avLst/>
          </a:prstGeom>
        </p:spPr>
      </p:pic>
      <p:pic>
        <p:nvPicPr>
          <p:cNvPr id="14" name="Picture 13" descr="continental-1024x315.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9890" y="-6372230"/>
            <a:ext cx="6963419" cy="2142068"/>
          </a:xfrm>
          <a:prstGeom prst="rect">
            <a:avLst/>
          </a:prstGeom>
        </p:spPr>
      </p:pic>
      <p:pic>
        <p:nvPicPr>
          <p:cNvPr id="15" name="Picture 14" descr="daimler.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66983" y="926703"/>
            <a:ext cx="5219607" cy="2494972"/>
          </a:xfrm>
          <a:prstGeom prst="rect">
            <a:avLst/>
          </a:prstGeom>
        </p:spPr>
      </p:pic>
      <p:pic>
        <p:nvPicPr>
          <p:cNvPr id="16" name="Picture 15" descr="didi.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4057" y="7421531"/>
            <a:ext cx="3189252" cy="1033318"/>
          </a:xfrm>
          <a:prstGeom prst="rect">
            <a:avLst/>
          </a:prstGeom>
        </p:spPr>
      </p:pic>
      <p:pic>
        <p:nvPicPr>
          <p:cNvPr id="17" name="Picture 16" descr="ford-1024x576.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2928" y="11259745"/>
            <a:ext cx="4807203" cy="2704052"/>
          </a:xfrm>
          <a:prstGeom prst="rect">
            <a:avLst/>
          </a:prstGeom>
        </p:spPr>
      </p:pic>
      <p:pic>
        <p:nvPicPr>
          <p:cNvPr id="18" name="Picture 17" descr="gmlyft.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9696" y="4126877"/>
            <a:ext cx="4263662" cy="1816320"/>
          </a:xfrm>
          <a:prstGeom prst="rect">
            <a:avLst/>
          </a:prstGeom>
        </p:spPr>
      </p:pic>
      <p:pic>
        <p:nvPicPr>
          <p:cNvPr id="19" name="Picture 18" descr="honda.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3309" y="2023508"/>
            <a:ext cx="1940994" cy="1306289"/>
          </a:xfrm>
          <a:prstGeom prst="rect">
            <a:avLst/>
          </a:prstGeom>
        </p:spPr>
      </p:pic>
      <p:pic>
        <p:nvPicPr>
          <p:cNvPr id="20" name="Picture 19" descr="huawei-365x365.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09471" y="6575956"/>
            <a:ext cx="1756770" cy="1756770"/>
          </a:xfrm>
          <a:prstGeom prst="rect">
            <a:avLst/>
          </a:prstGeom>
        </p:spPr>
      </p:pic>
      <p:pic>
        <p:nvPicPr>
          <p:cNvPr id="21" name="Picture 20" descr="hyundai-1024x614.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30659" y="1204870"/>
            <a:ext cx="5239891" cy="3141888"/>
          </a:xfrm>
          <a:prstGeom prst="rect">
            <a:avLst/>
          </a:prstGeom>
        </p:spPr>
      </p:pic>
      <p:pic>
        <p:nvPicPr>
          <p:cNvPr id="22" name="Picture 21" descr="jaguar-landrover.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60746" y="9171088"/>
            <a:ext cx="6767592" cy="2402495"/>
          </a:xfrm>
          <a:prstGeom prst="rect">
            <a:avLst/>
          </a:prstGeom>
        </p:spPr>
      </p:pic>
      <p:pic>
        <p:nvPicPr>
          <p:cNvPr id="23" name="Picture 22" descr="microsoft.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74261" y="6230226"/>
            <a:ext cx="2992227" cy="3683432"/>
          </a:xfrm>
          <a:prstGeom prst="rect">
            <a:avLst/>
          </a:prstGeom>
        </p:spPr>
      </p:pic>
      <p:pic>
        <p:nvPicPr>
          <p:cNvPr id="24" name="Picture 23" descr="nissanrenault.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437445" y="7487688"/>
            <a:ext cx="4073707" cy="1767989"/>
          </a:xfrm>
          <a:prstGeom prst="rect">
            <a:avLst/>
          </a:prstGeom>
        </p:spPr>
      </p:pic>
      <p:pic>
        <p:nvPicPr>
          <p:cNvPr id="25" name="Picture 24" descr="tesla-1024x407.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20664" y="4439738"/>
            <a:ext cx="3189252" cy="1267603"/>
          </a:xfrm>
          <a:prstGeom prst="rect">
            <a:avLst/>
          </a:prstGeom>
        </p:spPr>
      </p:pic>
      <p:pic>
        <p:nvPicPr>
          <p:cNvPr id="28" name="Picture 27" descr="valeo-1024x447.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67502" y="-5919301"/>
            <a:ext cx="4040871" cy="1763935"/>
          </a:xfrm>
          <a:prstGeom prst="rect">
            <a:avLst/>
          </a:prstGeom>
        </p:spPr>
      </p:pic>
      <p:pic>
        <p:nvPicPr>
          <p:cNvPr id="29" name="Picture 28" descr="volkswagen.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173801" y="7827120"/>
            <a:ext cx="1743816" cy="1778692"/>
          </a:xfrm>
          <a:prstGeom prst="rect">
            <a:avLst/>
          </a:prstGeom>
        </p:spPr>
      </p:pic>
      <p:pic>
        <p:nvPicPr>
          <p:cNvPr id="30" name="Picture 29" descr="volvo-1024x990.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045709" y="3596293"/>
            <a:ext cx="1989472" cy="1923415"/>
          </a:xfrm>
          <a:prstGeom prst="rect">
            <a:avLst/>
          </a:prstGeom>
        </p:spPr>
      </p:pic>
      <p:pic>
        <p:nvPicPr>
          <p:cNvPr id="31" name="Picture 30" descr="waymo-1024x662.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240903" y="2039251"/>
            <a:ext cx="2521066" cy="1629830"/>
          </a:xfrm>
          <a:prstGeom prst="rect">
            <a:avLst/>
          </a:prstGeom>
        </p:spPr>
      </p:pic>
      <p:pic>
        <p:nvPicPr>
          <p:cNvPr id="32" name="Picture 31" descr="yutong-1024x604.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337791" y="8204238"/>
            <a:ext cx="2247963" cy="1325947"/>
          </a:xfrm>
          <a:prstGeom prst="rect">
            <a:avLst/>
          </a:prstGeom>
        </p:spPr>
      </p:pic>
      <p:pic>
        <p:nvPicPr>
          <p:cNvPr id="9" name="Picture 8" descr="Audi-1024x704.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64590" y="4027200"/>
            <a:ext cx="2641920" cy="1816320"/>
          </a:xfrm>
          <a:prstGeom prst="rect">
            <a:avLst/>
          </a:prstGeom>
        </p:spPr>
      </p:pic>
      <p:pic>
        <p:nvPicPr>
          <p:cNvPr id="33" name="Picture 32">
            <a:extLst>
              <a:ext uri="{FF2B5EF4-FFF2-40B4-BE49-F238E27FC236}">
                <a16:creationId xmlns:a16="http://schemas.microsoft.com/office/drawing/2014/main" id="{AB9164BB-E5C3-F647-8093-BDF5A64D6EC3}"/>
              </a:ext>
            </a:extLst>
          </p:cNvPr>
          <p:cNvPicPr>
            <a:picLocks noChangeAspect="1"/>
          </p:cNvPicPr>
          <p:nvPr/>
        </p:nvPicPr>
        <p:blipFill>
          <a:blip r:embed="rId27"/>
          <a:stretch>
            <a:fillRect/>
          </a:stretch>
        </p:blipFill>
        <p:spPr>
          <a:xfrm>
            <a:off x="6929999" y="4662176"/>
            <a:ext cx="1353647" cy="1325563"/>
          </a:xfrm>
          <a:prstGeom prst="rect">
            <a:avLst/>
          </a:prstGeom>
        </p:spPr>
      </p:pic>
      <p:pic>
        <p:nvPicPr>
          <p:cNvPr id="3" name="Picture 2" descr="toyota-1024x837.jpg">
            <a:extLst>
              <a:ext uri="{FF2B5EF4-FFF2-40B4-BE49-F238E27FC236}">
                <a16:creationId xmlns:a16="http://schemas.microsoft.com/office/drawing/2014/main" id="{AB75CEB1-1339-7364-0906-3661F4F0BB9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725533" y="2073888"/>
            <a:ext cx="1993961" cy="1629830"/>
          </a:xfrm>
          <a:prstGeom prst="rect">
            <a:avLst/>
          </a:prstGeom>
        </p:spPr>
      </p:pic>
    </p:spTree>
    <p:extLst>
      <p:ext uri="{BB962C8B-B14F-4D97-AF65-F5344CB8AC3E}">
        <p14:creationId xmlns:p14="http://schemas.microsoft.com/office/powerpoint/2010/main" val="2966317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21" y="216007"/>
            <a:ext cx="10515600" cy="1325563"/>
          </a:xfrm>
        </p:spPr>
        <p:txBody>
          <a:bodyPr>
            <a:noAutofit/>
          </a:bodyPr>
          <a:lstStyle/>
          <a:p>
            <a:r>
              <a:rPr lang="en-US" dirty="0">
                <a:solidFill>
                  <a:schemeClr val="bg1"/>
                </a:solidFill>
              </a:rPr>
              <a:t>WH</a:t>
            </a:r>
            <a:r>
              <a:rPr lang="en-US" dirty="0"/>
              <a:t>EN?</a:t>
            </a:r>
            <a:br>
              <a:rPr lang="en-US" dirty="0"/>
            </a:br>
            <a:r>
              <a:rPr lang="en-US" dirty="0"/>
              <a:t>What is possible?</a:t>
            </a:r>
          </a:p>
        </p:txBody>
      </p:sp>
      <p:sp>
        <p:nvSpPr>
          <p:cNvPr id="3" name="Content Placeholder 2"/>
          <p:cNvSpPr>
            <a:spLocks noGrp="1"/>
          </p:cNvSpPr>
          <p:nvPr>
            <p:ph idx="1"/>
          </p:nvPr>
        </p:nvSpPr>
        <p:spPr>
          <a:xfrm>
            <a:off x="838200" y="1570730"/>
            <a:ext cx="6183086" cy="4351338"/>
          </a:xfrm>
        </p:spPr>
        <p:txBody>
          <a:bodyPr/>
          <a:lstStyle/>
          <a:p>
            <a:r>
              <a:rPr lang="en-US" dirty="0"/>
              <a:t>By 2025 (?)</a:t>
            </a:r>
          </a:p>
          <a:p>
            <a:r>
              <a:rPr lang="en-US" dirty="0"/>
              <a:t>Potentially 95% of VMT by 2035.</a:t>
            </a:r>
          </a:p>
          <a:p>
            <a:pPr lvl="1"/>
            <a:r>
              <a:rPr lang="en-US" dirty="0"/>
              <a:t>Last 5% may be very difficult to achieve.</a:t>
            </a:r>
          </a:p>
          <a:p>
            <a:r>
              <a:rPr lang="en-US" dirty="0"/>
              <a:t>Is this possible?</a:t>
            </a:r>
          </a:p>
          <a:p>
            <a:pPr lvl="1"/>
            <a:r>
              <a:rPr lang="en-US" dirty="0"/>
              <a:t>Horses to cars:  10 years – early 1900s</a:t>
            </a:r>
          </a:p>
          <a:p>
            <a:pPr lvl="1"/>
            <a:r>
              <a:rPr lang="en-US" dirty="0"/>
              <a:t>But adoption of EVs is so slow!</a:t>
            </a:r>
          </a:p>
          <a:p>
            <a:pPr lvl="1"/>
            <a:r>
              <a:rPr lang="en-US" dirty="0"/>
              <a:t>Adoption of AVs will be rapid.</a:t>
            </a:r>
          </a:p>
        </p:txBody>
      </p:sp>
      <p:pic>
        <p:nvPicPr>
          <p:cNvPr id="11" name="Picture 10">
            <a:extLst>
              <a:ext uri="{FF2B5EF4-FFF2-40B4-BE49-F238E27FC236}">
                <a16:creationId xmlns:a16="http://schemas.microsoft.com/office/drawing/2014/main" id="{7C6B754F-4CC9-49D6-A4AE-E2E3F9F39470}"/>
              </a:ext>
            </a:extLst>
          </p:cNvPr>
          <p:cNvPicPr>
            <a:picLocks noChangeAspect="1"/>
          </p:cNvPicPr>
          <p:nvPr/>
        </p:nvPicPr>
        <p:blipFill rotWithShape="1">
          <a:blip r:embed="rId2"/>
          <a:srcRect t="8414"/>
          <a:stretch/>
        </p:blipFill>
        <p:spPr>
          <a:xfrm>
            <a:off x="7812723" y="2828101"/>
            <a:ext cx="2444323" cy="1480106"/>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5" name="Picture 4">
            <a:extLst>
              <a:ext uri="{FF2B5EF4-FFF2-40B4-BE49-F238E27FC236}">
                <a16:creationId xmlns:a16="http://schemas.microsoft.com/office/drawing/2014/main" id="{3EB34E24-E81F-45D2-880F-36C8387776B1}"/>
              </a:ext>
            </a:extLst>
          </p:cNvPr>
          <p:cNvPicPr>
            <a:picLocks noChangeAspect="1"/>
          </p:cNvPicPr>
          <p:nvPr/>
        </p:nvPicPr>
        <p:blipFill rotWithShape="1">
          <a:blip r:embed="rId3"/>
          <a:srcRect t="13751"/>
          <a:stretch/>
        </p:blipFill>
        <p:spPr>
          <a:xfrm rot="782420">
            <a:off x="7965511" y="1282510"/>
            <a:ext cx="2444323" cy="1633644"/>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9" name="Picture 8">
            <a:extLst>
              <a:ext uri="{FF2B5EF4-FFF2-40B4-BE49-F238E27FC236}">
                <a16:creationId xmlns:a16="http://schemas.microsoft.com/office/drawing/2014/main" id="{ADEA6771-FDB4-4361-B63F-B9E3CFC7AEA0}"/>
              </a:ext>
            </a:extLst>
          </p:cNvPr>
          <p:cNvPicPr>
            <a:picLocks noChangeAspect="1"/>
          </p:cNvPicPr>
          <p:nvPr/>
        </p:nvPicPr>
        <p:blipFill>
          <a:blip r:embed="rId4"/>
          <a:stretch>
            <a:fillRect/>
          </a:stretch>
        </p:blipFill>
        <p:spPr>
          <a:xfrm rot="775966">
            <a:off x="7614716" y="4417517"/>
            <a:ext cx="2634422" cy="1482803"/>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grpSp>
        <p:nvGrpSpPr>
          <p:cNvPr id="31" name="Group 30">
            <a:extLst>
              <a:ext uri="{FF2B5EF4-FFF2-40B4-BE49-F238E27FC236}">
                <a16:creationId xmlns:a16="http://schemas.microsoft.com/office/drawing/2014/main" id="{1FB4E3AB-1734-48BE-98BF-8250DE861A93}"/>
              </a:ext>
            </a:extLst>
          </p:cNvPr>
          <p:cNvGrpSpPr/>
          <p:nvPr/>
        </p:nvGrpSpPr>
        <p:grpSpPr>
          <a:xfrm>
            <a:off x="7027084" y="1187689"/>
            <a:ext cx="246888" cy="4506691"/>
            <a:chOff x="6918797" y="1283945"/>
            <a:chExt cx="246888" cy="4506691"/>
          </a:xfrm>
        </p:grpSpPr>
        <p:cxnSp>
          <p:nvCxnSpPr>
            <p:cNvPr id="13" name="Straight Arrow Connector 12">
              <a:extLst>
                <a:ext uri="{FF2B5EF4-FFF2-40B4-BE49-F238E27FC236}">
                  <a16:creationId xmlns:a16="http://schemas.microsoft.com/office/drawing/2014/main" id="{14E4D952-4F6F-4A5F-873B-FD571E765677}"/>
                </a:ext>
              </a:extLst>
            </p:cNvPr>
            <p:cNvCxnSpPr>
              <a:cxnSpLocks/>
            </p:cNvCxnSpPr>
            <p:nvPr/>
          </p:nvCxnSpPr>
          <p:spPr>
            <a:xfrm>
              <a:off x="7042241" y="1283945"/>
              <a:ext cx="0" cy="4506691"/>
            </a:xfrm>
            <a:prstGeom prst="straightConnector1">
              <a:avLst/>
            </a:prstGeom>
            <a:ln w="1270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8A1EA1-C73D-4380-B6FB-733142FF7283}"/>
                </a:ext>
              </a:extLst>
            </p:cNvPr>
            <p:cNvGrpSpPr>
              <a:grpSpLocks/>
            </p:cNvGrpSpPr>
            <p:nvPr/>
          </p:nvGrpSpPr>
          <p:grpSpPr>
            <a:xfrm>
              <a:off x="6918797" y="1975888"/>
              <a:ext cx="246888" cy="246888"/>
              <a:chOff x="6549787" y="2210533"/>
              <a:chExt cx="246888" cy="246888"/>
            </a:xfrm>
          </p:grpSpPr>
          <p:sp>
            <p:nvSpPr>
              <p:cNvPr id="16" name="Oval 15">
                <a:extLst>
                  <a:ext uri="{FF2B5EF4-FFF2-40B4-BE49-F238E27FC236}">
                    <a16:creationId xmlns:a16="http://schemas.microsoft.com/office/drawing/2014/main" id="{24C5B361-1EEE-461E-8E9F-7FCDDC5DB8C8}"/>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338EB9-5EB4-4B00-94D5-BD09D9C53502}"/>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1D364901-79D5-445F-8E0A-D7CD0478FCAB}"/>
                </a:ext>
              </a:extLst>
            </p:cNvPr>
            <p:cNvGrpSpPr>
              <a:grpSpLocks/>
            </p:cNvGrpSpPr>
            <p:nvPr/>
          </p:nvGrpSpPr>
          <p:grpSpPr>
            <a:xfrm>
              <a:off x="6918797" y="3505681"/>
              <a:ext cx="246888" cy="246888"/>
              <a:chOff x="6549787" y="2210533"/>
              <a:chExt cx="246888" cy="246888"/>
            </a:xfrm>
          </p:grpSpPr>
          <p:sp>
            <p:nvSpPr>
              <p:cNvPr id="20" name="Oval 19">
                <a:extLst>
                  <a:ext uri="{FF2B5EF4-FFF2-40B4-BE49-F238E27FC236}">
                    <a16:creationId xmlns:a16="http://schemas.microsoft.com/office/drawing/2014/main" id="{77BDEB11-0CDC-4BE5-BA2D-FBE50BB8365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A5C2CDE-2DC2-4F7A-94FE-DA19C01F790C}"/>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FAF56AC4-071C-43C4-9653-6F44C0758612}"/>
                </a:ext>
              </a:extLst>
            </p:cNvPr>
            <p:cNvGrpSpPr>
              <a:grpSpLocks/>
            </p:cNvGrpSpPr>
            <p:nvPr/>
          </p:nvGrpSpPr>
          <p:grpSpPr>
            <a:xfrm>
              <a:off x="6918797" y="5035475"/>
              <a:ext cx="246888" cy="246888"/>
              <a:chOff x="6549787" y="2210533"/>
              <a:chExt cx="246888" cy="246888"/>
            </a:xfrm>
          </p:grpSpPr>
          <p:sp>
            <p:nvSpPr>
              <p:cNvPr id="23" name="Oval 22">
                <a:extLst>
                  <a:ext uri="{FF2B5EF4-FFF2-40B4-BE49-F238E27FC236}">
                    <a16:creationId xmlns:a16="http://schemas.microsoft.com/office/drawing/2014/main" id="{5D9B90AB-11C3-4BB8-B632-69457B8D251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2E9049D-3C96-4B16-8376-F403154D9CAA}"/>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5363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772-EC95-DB44-B4EC-148C1488009D}"/>
              </a:ext>
            </a:extLst>
          </p:cNvPr>
          <p:cNvSpPr>
            <a:spLocks noGrp="1"/>
          </p:cNvSpPr>
          <p:nvPr>
            <p:ph type="title"/>
          </p:nvPr>
        </p:nvSpPr>
        <p:spPr/>
        <p:txBody>
          <a:bodyPr/>
          <a:lstStyle/>
          <a:p>
            <a:r>
              <a:rPr lang="en-US" dirty="0">
                <a:solidFill>
                  <a:schemeClr val="bg1"/>
                </a:solidFill>
              </a:rPr>
              <a:t>Rat</a:t>
            </a:r>
            <a:r>
              <a:rPr lang="en-US" dirty="0"/>
              <a:t>e of Technology Adoption – Faster!</a:t>
            </a:r>
          </a:p>
        </p:txBody>
      </p:sp>
      <p:pic>
        <p:nvPicPr>
          <p:cNvPr id="6" name="Content Placeholder 5" descr="Chart, line chart&#10;&#10;Description automatically generated">
            <a:extLst>
              <a:ext uri="{FF2B5EF4-FFF2-40B4-BE49-F238E27FC236}">
                <a16:creationId xmlns:a16="http://schemas.microsoft.com/office/drawing/2014/main" id="{5C4E9095-7D09-5C49-AB35-3F99C28186A8}"/>
              </a:ext>
            </a:extLst>
          </p:cNvPr>
          <p:cNvPicPr>
            <a:picLocks noGrp="1" noChangeAspect="1"/>
          </p:cNvPicPr>
          <p:nvPr>
            <p:ph idx="1"/>
          </p:nvPr>
        </p:nvPicPr>
        <p:blipFill>
          <a:blip r:embed="rId2" r:link="rId3"/>
          <a:stretch>
            <a:fillRect/>
          </a:stretch>
        </p:blipFill>
        <p:spPr>
          <a:xfrm>
            <a:off x="2056553" y="953510"/>
            <a:ext cx="8078894" cy="5276716"/>
          </a:xfrm>
        </p:spPr>
      </p:pic>
      <p:sp>
        <p:nvSpPr>
          <p:cNvPr id="4" name="Slide Number Placeholder 3">
            <a:extLst>
              <a:ext uri="{FF2B5EF4-FFF2-40B4-BE49-F238E27FC236}">
                <a16:creationId xmlns:a16="http://schemas.microsoft.com/office/drawing/2014/main" id="{DFA349B1-4BD3-9946-905C-A7C4B277E952}"/>
              </a:ext>
            </a:extLst>
          </p:cNvPr>
          <p:cNvSpPr>
            <a:spLocks noGrp="1"/>
          </p:cNvSpPr>
          <p:nvPr>
            <p:ph type="sldNum" sz="quarter" idx="12"/>
          </p:nvPr>
        </p:nvSpPr>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978236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lstStyle/>
          <a:p>
            <a:r>
              <a:rPr lang="en-US" dirty="0">
                <a:solidFill>
                  <a:schemeClr val="bg1"/>
                </a:solidFill>
              </a:rPr>
              <a:t>For</a:t>
            </a:r>
            <a:r>
              <a:rPr lang="en-US" dirty="0"/>
              <a:t>ecast</a:t>
            </a:r>
          </a:p>
        </p:txBody>
      </p:sp>
      <p:sp>
        <p:nvSpPr>
          <p:cNvPr id="4" name="Slide Number Placeholder 3"/>
          <p:cNvSpPr>
            <a:spLocks noGrp="1"/>
          </p:cNvSpPr>
          <p:nvPr>
            <p:ph type="sldNum" sz="quarter" idx="12"/>
          </p:nvPr>
        </p:nvSpPr>
        <p:spPr/>
        <p:txBody>
          <a:bodyPr/>
          <a:lstStyle/>
          <a:p>
            <a:fld id="{D9F085D5-EC86-4F6A-B501-C1359CB39116}" type="slidenum">
              <a:rPr lang="en-GB" smtClean="0"/>
              <a:t>16</a:t>
            </a:fld>
            <a:endParaRPr lang="en-GB"/>
          </a:p>
        </p:txBody>
      </p:sp>
      <p:sp>
        <p:nvSpPr>
          <p:cNvPr id="7" name="TextBox 6"/>
          <p:cNvSpPr txBox="1"/>
          <p:nvPr/>
        </p:nvSpPr>
        <p:spPr>
          <a:xfrm>
            <a:off x="575913" y="2038016"/>
            <a:ext cx="2512376" cy="1938992"/>
          </a:xfrm>
          <a:prstGeom prst="rect">
            <a:avLst/>
          </a:prstGeom>
          <a:noFill/>
        </p:spPr>
        <p:txBody>
          <a:bodyPr wrap="none" rtlCol="0">
            <a:spAutoFit/>
          </a:bodyPr>
          <a:lstStyle/>
          <a:p>
            <a:r>
              <a:rPr lang="en-US" sz="2400" dirty="0"/>
              <a:t>Timing may be off.</a:t>
            </a:r>
          </a:p>
          <a:p>
            <a:endParaRPr lang="en-US" sz="2400" dirty="0"/>
          </a:p>
          <a:p>
            <a:r>
              <a:rPr lang="en-US" sz="2400" dirty="0"/>
              <a:t>But the point is:</a:t>
            </a:r>
          </a:p>
          <a:p>
            <a:endParaRPr lang="en-US" sz="2400" dirty="0"/>
          </a:p>
          <a:p>
            <a:r>
              <a:rPr lang="en-US" sz="2400" dirty="0"/>
              <a:t>RAPID ADOPTION!</a:t>
            </a:r>
          </a:p>
        </p:txBody>
      </p:sp>
      <p:pic>
        <p:nvPicPr>
          <p:cNvPr id="6" name="Picture 5" descr="SpeedOfAdop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859" y="132914"/>
            <a:ext cx="6725069" cy="6202660"/>
          </a:xfrm>
          <a:prstGeom prst="rect">
            <a:avLst/>
          </a:prstGeom>
        </p:spPr>
      </p:pic>
      <p:sp>
        <p:nvSpPr>
          <p:cNvPr id="3" name="Rounded Rectangle 2">
            <a:extLst>
              <a:ext uri="{FF2B5EF4-FFF2-40B4-BE49-F238E27FC236}">
                <a16:creationId xmlns:a16="http://schemas.microsoft.com/office/drawing/2014/main" id="{49C156AB-59DE-7646-89C0-D074270D5630}"/>
              </a:ext>
            </a:extLst>
          </p:cNvPr>
          <p:cNvSpPr/>
          <p:nvPr/>
        </p:nvSpPr>
        <p:spPr>
          <a:xfrm>
            <a:off x="5433848" y="5286703"/>
            <a:ext cx="557049" cy="451945"/>
          </a:xfrm>
          <a:prstGeom prst="round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F32761D-FFC7-C940-A0CC-7D02167BF0BF}"/>
              </a:ext>
            </a:extLst>
          </p:cNvPr>
          <p:cNvCxnSpPr>
            <a:cxnSpLocks/>
          </p:cNvCxnSpPr>
          <p:nvPr/>
        </p:nvCxnSpPr>
        <p:spPr>
          <a:xfrm flipH="1" flipV="1">
            <a:off x="5521569" y="4672394"/>
            <a:ext cx="105508" cy="486894"/>
          </a:xfrm>
          <a:prstGeom prst="line">
            <a:avLst/>
          </a:prstGeom>
          <a:ln w="63500">
            <a:head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D151F68-C0FD-FD49-9C75-E04210A40B55}"/>
              </a:ext>
            </a:extLst>
          </p:cNvPr>
          <p:cNvSpPr txBox="1"/>
          <p:nvPr/>
        </p:nvSpPr>
        <p:spPr>
          <a:xfrm>
            <a:off x="4360978" y="4083314"/>
            <a:ext cx="2426690" cy="461665"/>
          </a:xfrm>
          <a:prstGeom prst="rect">
            <a:avLst/>
          </a:prstGeom>
          <a:solidFill>
            <a:schemeClr val="bg1"/>
          </a:solidFill>
        </p:spPr>
        <p:txBody>
          <a:bodyPr wrap="none" rtlCol="0">
            <a:spAutoFit/>
          </a:bodyPr>
          <a:lstStyle/>
          <a:p>
            <a:r>
              <a:rPr lang="en-US" sz="2400" b="1" dirty="0"/>
              <a:t>The Big Unknown</a:t>
            </a:r>
          </a:p>
        </p:txBody>
      </p:sp>
    </p:spTree>
    <p:extLst>
      <p:ext uri="{BB962C8B-B14F-4D97-AF65-F5344CB8AC3E}">
        <p14:creationId xmlns:p14="http://schemas.microsoft.com/office/powerpoint/2010/main" val="23330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085D5-EC86-4F6A-B501-C1359CB39116}" type="slidenum">
              <a:rPr lang="en-GB" smtClean="0"/>
              <a:t>17</a:t>
            </a:fld>
            <a:endParaRPr lang="en-GB"/>
          </a:p>
        </p:txBody>
      </p:sp>
      <p:pic>
        <p:nvPicPr>
          <p:cNvPr id="4" name="Picture 3" descr="Screen Shot 2019-10-27 at 11.4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76" y="144987"/>
            <a:ext cx="7105835" cy="1106048"/>
          </a:xfrm>
          <a:prstGeom prst="rect">
            <a:avLst/>
          </a:prstGeom>
        </p:spPr>
      </p:pic>
      <p:pic>
        <p:nvPicPr>
          <p:cNvPr id="5" name="Picture 4"/>
          <p:cNvPicPr>
            <a:picLocks noChangeAspect="1"/>
          </p:cNvPicPr>
          <p:nvPr/>
        </p:nvPicPr>
        <p:blipFill>
          <a:blip r:embed="rId3"/>
          <a:srcRect/>
          <a:stretch/>
        </p:blipFill>
        <p:spPr>
          <a:xfrm>
            <a:off x="2649357" y="1533305"/>
            <a:ext cx="8126220" cy="946009"/>
          </a:xfrm>
          <a:prstGeom prst="rect">
            <a:avLst/>
          </a:prstGeom>
        </p:spPr>
      </p:pic>
      <p:pic>
        <p:nvPicPr>
          <p:cNvPr id="6" name="Picture 5" descr="Screen Shot 2019-10-27 at 11.4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75" y="2704683"/>
            <a:ext cx="9307279" cy="1587917"/>
          </a:xfrm>
          <a:prstGeom prst="rect">
            <a:avLst/>
          </a:prstGeom>
        </p:spPr>
      </p:pic>
      <p:pic>
        <p:nvPicPr>
          <p:cNvPr id="2" name="Picture 1">
            <a:extLst>
              <a:ext uri="{FF2B5EF4-FFF2-40B4-BE49-F238E27FC236}">
                <a16:creationId xmlns:a16="http://schemas.microsoft.com/office/drawing/2014/main" id="{AF4B0294-C1CE-874E-9880-C39646E5475A}"/>
              </a:ext>
            </a:extLst>
          </p:cNvPr>
          <p:cNvPicPr>
            <a:picLocks noChangeAspect="1"/>
          </p:cNvPicPr>
          <p:nvPr/>
        </p:nvPicPr>
        <p:blipFill>
          <a:blip r:embed="rId5"/>
          <a:srcRect/>
          <a:stretch/>
        </p:blipFill>
        <p:spPr>
          <a:xfrm>
            <a:off x="1950629" y="4652749"/>
            <a:ext cx="10030255" cy="1229198"/>
          </a:xfrm>
          <a:prstGeom prst="rect">
            <a:avLst/>
          </a:prstGeom>
        </p:spPr>
      </p:pic>
    </p:spTree>
    <p:extLst>
      <p:ext uri="{BB962C8B-B14F-4D97-AF65-F5344CB8AC3E}">
        <p14:creationId xmlns:p14="http://schemas.microsoft.com/office/powerpoint/2010/main" val="43427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A19E4-2794-7545-A416-99DC7B4C193F}"/>
              </a:ext>
            </a:extLst>
          </p:cNvPr>
          <p:cNvSpPr>
            <a:spLocks noGrp="1"/>
          </p:cNvSpPr>
          <p:nvPr>
            <p:ph type="title"/>
          </p:nvPr>
        </p:nvSpPr>
        <p:spPr>
          <a:xfrm>
            <a:off x="786441" y="0"/>
            <a:ext cx="10515600" cy="1325563"/>
          </a:xfrm>
        </p:spPr>
        <p:txBody>
          <a:bodyPr/>
          <a:lstStyle/>
          <a:p>
            <a:r>
              <a:rPr lang="en-US" dirty="0">
                <a:solidFill>
                  <a:schemeClr val="bg1"/>
                </a:solidFill>
              </a:rPr>
              <a:t>Fee</a:t>
            </a:r>
            <a:r>
              <a:rPr lang="en-US" dirty="0"/>
              <a:t>-For-Service Autonomous </a:t>
            </a:r>
            <a:r>
              <a:rPr lang="en-US" dirty="0" err="1"/>
              <a:t>TaaS</a:t>
            </a:r>
            <a:endParaRPr lang="en-US" dirty="0"/>
          </a:p>
        </p:txBody>
      </p:sp>
      <p:sp>
        <p:nvSpPr>
          <p:cNvPr id="3" name="Content Placeholder 2">
            <a:extLst>
              <a:ext uri="{FF2B5EF4-FFF2-40B4-BE49-F238E27FC236}">
                <a16:creationId xmlns:a16="http://schemas.microsoft.com/office/drawing/2014/main" id="{6FAB4BCA-B828-3D4D-950F-7B864B7B2AEF}"/>
              </a:ext>
            </a:extLst>
          </p:cNvPr>
          <p:cNvSpPr>
            <a:spLocks noGrp="1"/>
          </p:cNvSpPr>
          <p:nvPr>
            <p:ph idx="1"/>
          </p:nvPr>
        </p:nvSpPr>
        <p:spPr/>
        <p:txBody>
          <a:bodyPr/>
          <a:lstStyle/>
          <a:p>
            <a:r>
              <a:rPr lang="en-US" dirty="0"/>
              <a:t>Cruise: San Francisco driverless on June 1, 2022</a:t>
            </a:r>
          </a:p>
          <a:p>
            <a:pPr marL="0" indent="0">
              <a:buNone/>
            </a:pPr>
            <a:endParaRPr lang="en-US" dirty="0"/>
          </a:p>
          <a:p>
            <a:r>
              <a:rPr lang="en-US" dirty="0"/>
              <a:t>Motional: Las Vegas in early 2023</a:t>
            </a:r>
          </a:p>
          <a:p>
            <a:endParaRPr lang="en-US" dirty="0"/>
          </a:p>
          <a:p>
            <a:r>
              <a:rPr lang="en-US" dirty="0"/>
              <a:t>More are surely </a:t>
            </a:r>
            <a:r>
              <a:rPr lang="en-US"/>
              <a:t>coming soon….</a:t>
            </a:r>
            <a:endParaRPr lang="en-US" dirty="0"/>
          </a:p>
        </p:txBody>
      </p:sp>
      <p:sp>
        <p:nvSpPr>
          <p:cNvPr id="4" name="Slide Number Placeholder 3">
            <a:extLst>
              <a:ext uri="{FF2B5EF4-FFF2-40B4-BE49-F238E27FC236}">
                <a16:creationId xmlns:a16="http://schemas.microsoft.com/office/drawing/2014/main" id="{7DCA8CC4-7754-B34C-84AE-CA9195DF483D}"/>
              </a:ext>
            </a:extLst>
          </p:cNvPr>
          <p:cNvSpPr>
            <a:spLocks noGrp="1"/>
          </p:cNvSpPr>
          <p:nvPr>
            <p:ph type="sldNum" sz="quarter" idx="12"/>
          </p:nvPr>
        </p:nvSpPr>
        <p:spPr/>
        <p:txBody>
          <a:bodyPr/>
          <a:lstStyle/>
          <a:p>
            <a:fld id="{D9F085D5-EC86-4F6A-B501-C1359CB39116}" type="slidenum">
              <a:rPr lang="en-GB" smtClean="0"/>
              <a:t>18</a:t>
            </a:fld>
            <a:endParaRPr lang="en-GB"/>
          </a:p>
        </p:txBody>
      </p:sp>
    </p:spTree>
    <p:extLst>
      <p:ext uri="{BB962C8B-B14F-4D97-AF65-F5344CB8AC3E}">
        <p14:creationId xmlns:p14="http://schemas.microsoft.com/office/powerpoint/2010/main" val="3977175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48C8-B6D4-9445-A830-7EE582BC5AAC}"/>
              </a:ext>
            </a:extLst>
          </p:cNvPr>
          <p:cNvSpPr>
            <a:spLocks noGrp="1"/>
          </p:cNvSpPr>
          <p:nvPr>
            <p:ph type="title"/>
          </p:nvPr>
        </p:nvSpPr>
        <p:spPr/>
        <p:txBody>
          <a:bodyPr/>
          <a:lstStyle/>
          <a:p>
            <a:r>
              <a:rPr lang="en-US" dirty="0">
                <a:solidFill>
                  <a:schemeClr val="bg1"/>
                </a:solidFill>
              </a:rPr>
              <a:t>Wa</a:t>
            </a:r>
            <a:r>
              <a:rPr lang="en-US" dirty="0"/>
              <a:t>ymo is Headed to New York!</a:t>
            </a:r>
          </a:p>
        </p:txBody>
      </p:sp>
      <p:sp>
        <p:nvSpPr>
          <p:cNvPr id="4" name="Slide Number Placeholder 3">
            <a:extLst>
              <a:ext uri="{FF2B5EF4-FFF2-40B4-BE49-F238E27FC236}">
                <a16:creationId xmlns:a16="http://schemas.microsoft.com/office/drawing/2014/main" id="{0C394FAA-10E3-9348-93F9-F01F864405FF}"/>
              </a:ext>
            </a:extLst>
          </p:cNvPr>
          <p:cNvSpPr>
            <a:spLocks noGrp="1"/>
          </p:cNvSpPr>
          <p:nvPr>
            <p:ph type="sldNum" sz="quarter" idx="12"/>
          </p:nvPr>
        </p:nvSpPr>
        <p:spPr/>
        <p:txBody>
          <a:bodyPr/>
          <a:lstStyle/>
          <a:p>
            <a:fld id="{D9F085D5-EC86-4F6A-B501-C1359CB39116}" type="slidenum">
              <a:rPr lang="en-GB" smtClean="0"/>
              <a:t>19</a:t>
            </a:fld>
            <a:endParaRPr lang="en-GB"/>
          </a:p>
        </p:txBody>
      </p:sp>
      <p:pic>
        <p:nvPicPr>
          <p:cNvPr id="5" name="Picture 4">
            <a:extLst>
              <a:ext uri="{FF2B5EF4-FFF2-40B4-BE49-F238E27FC236}">
                <a16:creationId xmlns:a16="http://schemas.microsoft.com/office/drawing/2014/main" id="{A0D482C0-EA23-0547-87C7-76634DBCD6FE}"/>
              </a:ext>
            </a:extLst>
          </p:cNvPr>
          <p:cNvPicPr>
            <a:picLocks noChangeAspect="1"/>
          </p:cNvPicPr>
          <p:nvPr/>
        </p:nvPicPr>
        <p:blipFill>
          <a:blip r:embed="rId2"/>
          <a:stretch>
            <a:fillRect/>
          </a:stretch>
        </p:blipFill>
        <p:spPr>
          <a:xfrm>
            <a:off x="1951944" y="847356"/>
            <a:ext cx="8288111" cy="5382870"/>
          </a:xfrm>
          <a:prstGeom prst="rect">
            <a:avLst/>
          </a:prstGeom>
        </p:spPr>
      </p:pic>
    </p:spTree>
    <p:extLst>
      <p:ext uri="{BB962C8B-B14F-4D97-AF65-F5344CB8AC3E}">
        <p14:creationId xmlns:p14="http://schemas.microsoft.com/office/powerpoint/2010/main" val="710100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47700"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The U.S. Economy</a:t>
            </a:r>
          </a:p>
          <a:p>
            <a:pPr>
              <a:spcAft>
                <a:spcPts val="1000"/>
              </a:spcAft>
            </a:pPr>
            <a:r>
              <a:rPr lang="en-US" dirty="0"/>
              <a:t>Healthcare Economics</a:t>
            </a:r>
          </a:p>
          <a:p>
            <a:pPr>
              <a:spcAft>
                <a:spcPts val="1000"/>
              </a:spcAft>
            </a:pPr>
            <a:r>
              <a:rPr lang="en-US" dirty="0"/>
              <a:t>Economic Inequality</a:t>
            </a:r>
          </a:p>
          <a:p>
            <a:pPr>
              <a:spcAft>
                <a:spcPts val="1000"/>
              </a:spcAft>
            </a:pPr>
            <a:r>
              <a:rPr lang="en-US" dirty="0"/>
              <a:t>Economic Mobility</a:t>
            </a:r>
          </a:p>
          <a:p>
            <a:pPr>
              <a:spcAft>
                <a:spcPts val="1000"/>
              </a:spcAft>
            </a:pPr>
            <a:r>
              <a:rPr lang="en-US" dirty="0"/>
              <a:t>US Social Policy</a:t>
            </a:r>
          </a:p>
          <a:p>
            <a:pPr>
              <a:spcAft>
                <a:spcPts val="1000"/>
              </a:spcAft>
            </a:pPr>
            <a:r>
              <a:rPr lang="en-US" dirty="0"/>
              <a:t>Trade and Globalization</a:t>
            </a:r>
          </a:p>
          <a:p>
            <a:pPr>
              <a:spcAft>
                <a:spcPts val="1000"/>
              </a:spcAft>
            </a:pPr>
            <a:r>
              <a:rPr lang="en-US" dirty="0"/>
              <a:t>Minimum Wage</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Climate Change</a:t>
            </a:r>
          </a:p>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460330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0FE5-ECE6-934E-AB09-FF9F761017AB}"/>
              </a:ext>
            </a:extLst>
          </p:cNvPr>
          <p:cNvSpPr>
            <a:spLocks noGrp="1"/>
          </p:cNvSpPr>
          <p:nvPr>
            <p:ph type="title"/>
          </p:nvPr>
        </p:nvSpPr>
        <p:spPr/>
        <p:txBody>
          <a:bodyPr/>
          <a:lstStyle/>
          <a:p>
            <a:r>
              <a:rPr lang="en-US" dirty="0">
                <a:solidFill>
                  <a:schemeClr val="bg1"/>
                </a:solidFill>
              </a:rPr>
              <a:t>Tru</a:t>
            </a:r>
            <a:r>
              <a:rPr lang="en-US" dirty="0"/>
              <a:t>cking – Highly Fertile Ground</a:t>
            </a:r>
          </a:p>
        </p:txBody>
      </p:sp>
      <p:sp>
        <p:nvSpPr>
          <p:cNvPr id="3" name="Content Placeholder 2">
            <a:extLst>
              <a:ext uri="{FF2B5EF4-FFF2-40B4-BE49-F238E27FC236}">
                <a16:creationId xmlns:a16="http://schemas.microsoft.com/office/drawing/2014/main" id="{A822D2B3-C745-C540-B227-1793EBA5885D}"/>
              </a:ext>
            </a:extLst>
          </p:cNvPr>
          <p:cNvSpPr>
            <a:spLocks noGrp="1"/>
          </p:cNvSpPr>
          <p:nvPr>
            <p:ph idx="1"/>
          </p:nvPr>
        </p:nvSpPr>
        <p:spPr/>
        <p:txBody>
          <a:bodyPr/>
          <a:lstStyle/>
          <a:p>
            <a:r>
              <a:rPr lang="en-US" dirty="0"/>
              <a:t>Long haul trucking is likely the first place we will see it adopted.</a:t>
            </a:r>
          </a:p>
          <a:p>
            <a:pPr lvl="1"/>
            <a:r>
              <a:rPr lang="en-US" dirty="0"/>
              <a:t>Reduces costs associated with drivers.</a:t>
            </a:r>
          </a:p>
          <a:p>
            <a:pPr lvl="1"/>
            <a:r>
              <a:rPr lang="en-US" dirty="0"/>
              <a:t>End run around limits on hours of driving.</a:t>
            </a:r>
          </a:p>
          <a:p>
            <a:r>
              <a:rPr lang="en-US" dirty="0"/>
              <a:t>Where does it stand?</a:t>
            </a:r>
          </a:p>
          <a:p>
            <a:pPr lvl="1"/>
            <a:r>
              <a:rPr lang="en-US" dirty="0"/>
              <a:t>Lots of trials underway.</a:t>
            </a:r>
          </a:p>
          <a:p>
            <a:pPr lvl="1"/>
            <a:r>
              <a:rPr lang="en-US" dirty="0" err="1"/>
              <a:t>TuSimple</a:t>
            </a:r>
            <a:r>
              <a:rPr lang="en-US" dirty="0"/>
              <a:t> – actively building a long haul network.</a:t>
            </a:r>
          </a:p>
          <a:p>
            <a:pPr lvl="1"/>
            <a:r>
              <a:rPr lang="en-US" dirty="0"/>
              <a:t>Waymo – focused more on last mile/local delivery.</a:t>
            </a:r>
          </a:p>
        </p:txBody>
      </p:sp>
      <p:sp>
        <p:nvSpPr>
          <p:cNvPr id="4" name="Slide Number Placeholder 3">
            <a:extLst>
              <a:ext uri="{FF2B5EF4-FFF2-40B4-BE49-F238E27FC236}">
                <a16:creationId xmlns:a16="http://schemas.microsoft.com/office/drawing/2014/main" id="{024C9239-727A-5345-B74F-99E00CAF5845}"/>
              </a:ext>
            </a:extLst>
          </p:cNvPr>
          <p:cNvSpPr>
            <a:spLocks noGrp="1"/>
          </p:cNvSpPr>
          <p:nvPr>
            <p:ph type="sldNum" sz="quarter" idx="12"/>
          </p:nvPr>
        </p:nvSpPr>
        <p:spPr/>
        <p:txBody>
          <a:bodyPr/>
          <a:lstStyle/>
          <a:p>
            <a:fld id="{D9F085D5-EC86-4F6A-B501-C1359CB39116}" type="slidenum">
              <a:rPr lang="en-GB" smtClean="0"/>
              <a:t>20</a:t>
            </a:fld>
            <a:endParaRPr lang="en-GB"/>
          </a:p>
        </p:txBody>
      </p:sp>
    </p:spTree>
    <p:extLst>
      <p:ext uri="{BB962C8B-B14F-4D97-AF65-F5344CB8AC3E}">
        <p14:creationId xmlns:p14="http://schemas.microsoft.com/office/powerpoint/2010/main" val="18731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A568C3-AC00-2341-9543-EA77A147D3FF}"/>
              </a:ext>
            </a:extLst>
          </p:cNvPr>
          <p:cNvSpPr>
            <a:spLocks noGrp="1"/>
          </p:cNvSpPr>
          <p:nvPr>
            <p:ph type="title"/>
          </p:nvPr>
        </p:nvSpPr>
        <p:spPr>
          <a:xfrm>
            <a:off x="800100" y="0"/>
            <a:ext cx="10515600" cy="1325563"/>
          </a:xfrm>
        </p:spPr>
        <p:txBody>
          <a:bodyPr/>
          <a:lstStyle/>
          <a:p>
            <a:r>
              <a:rPr lang="en-US" dirty="0" err="1">
                <a:solidFill>
                  <a:schemeClr val="bg1"/>
                </a:solidFill>
              </a:rPr>
              <a:t>TuS</a:t>
            </a:r>
            <a:r>
              <a:rPr lang="en-US" dirty="0" err="1"/>
              <a:t>imple</a:t>
            </a:r>
            <a:r>
              <a:rPr lang="en-US" dirty="0"/>
              <a:t> Current and Future Routes (Level 4)</a:t>
            </a:r>
          </a:p>
        </p:txBody>
      </p:sp>
      <p:sp>
        <p:nvSpPr>
          <p:cNvPr id="2" name="Slide Number Placeholder 1">
            <a:extLst>
              <a:ext uri="{FF2B5EF4-FFF2-40B4-BE49-F238E27FC236}">
                <a16:creationId xmlns:a16="http://schemas.microsoft.com/office/drawing/2014/main" id="{B8256AD8-8F92-A443-9D3E-79BDDBCC8161}"/>
              </a:ext>
            </a:extLst>
          </p:cNvPr>
          <p:cNvSpPr>
            <a:spLocks noGrp="1"/>
          </p:cNvSpPr>
          <p:nvPr>
            <p:ph type="sldNum" sz="quarter" idx="12"/>
          </p:nvPr>
        </p:nvSpPr>
        <p:spPr/>
        <p:txBody>
          <a:bodyPr vert="horz" lIns="91440" tIns="45720" rIns="91440" bIns="45720" rtlCol="0" anchor="ctr">
            <a:normAutofit/>
          </a:bodyPr>
          <a:lstStyle/>
          <a:p>
            <a:pPr>
              <a:spcAft>
                <a:spcPts val="600"/>
              </a:spcAft>
            </a:pPr>
            <a:fld id="{D9F085D5-EC86-4F6A-B501-C1359CB39116}" type="slidenum">
              <a:rPr lang="en-US" sz="1200">
                <a:solidFill>
                  <a:srgbClr val="FFFFFF"/>
                </a:solidFill>
              </a:rPr>
              <a:pPr>
                <a:spcAft>
                  <a:spcPts val="600"/>
                </a:spcAft>
              </a:pPr>
              <a:t>21</a:t>
            </a:fld>
            <a:endParaRPr lang="en-US" sz="1200">
              <a:solidFill>
                <a:srgbClr val="FFFFFF"/>
              </a:solidFill>
            </a:endParaRPr>
          </a:p>
        </p:txBody>
      </p:sp>
      <p:pic>
        <p:nvPicPr>
          <p:cNvPr id="3" name="Picture 2">
            <a:extLst>
              <a:ext uri="{FF2B5EF4-FFF2-40B4-BE49-F238E27FC236}">
                <a16:creationId xmlns:a16="http://schemas.microsoft.com/office/drawing/2014/main" id="{72961209-C574-6140-8736-FF31A11686D3}"/>
              </a:ext>
            </a:extLst>
          </p:cNvPr>
          <p:cNvPicPr>
            <a:picLocks noChangeAspect="1"/>
          </p:cNvPicPr>
          <p:nvPr/>
        </p:nvPicPr>
        <p:blipFill>
          <a:blip r:embed="rId2"/>
          <a:stretch>
            <a:fillRect/>
          </a:stretch>
        </p:blipFill>
        <p:spPr>
          <a:xfrm>
            <a:off x="2126973" y="1124282"/>
            <a:ext cx="8480701" cy="4988057"/>
          </a:xfrm>
          <a:prstGeom prst="rect">
            <a:avLst/>
          </a:prstGeom>
        </p:spPr>
      </p:pic>
      <p:sp>
        <p:nvSpPr>
          <p:cNvPr id="4" name="Rectangle 3">
            <a:extLst>
              <a:ext uri="{FF2B5EF4-FFF2-40B4-BE49-F238E27FC236}">
                <a16:creationId xmlns:a16="http://schemas.microsoft.com/office/drawing/2014/main" id="{A1370CC1-A01F-F2CE-4128-D9876781E7C3}"/>
              </a:ext>
            </a:extLst>
          </p:cNvPr>
          <p:cNvSpPr/>
          <p:nvPr/>
        </p:nvSpPr>
        <p:spPr>
          <a:xfrm>
            <a:off x="2107096" y="1113183"/>
            <a:ext cx="6659217" cy="4969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ap&#10;&#10;Description automatically generated">
            <a:extLst>
              <a:ext uri="{FF2B5EF4-FFF2-40B4-BE49-F238E27FC236}">
                <a16:creationId xmlns:a16="http://schemas.microsoft.com/office/drawing/2014/main" id="{4AE36FAC-585D-12D9-921A-5CA039044138}"/>
              </a:ext>
            </a:extLst>
          </p:cNvPr>
          <p:cNvPicPr>
            <a:picLocks noChangeAspect="1"/>
          </p:cNvPicPr>
          <p:nvPr/>
        </p:nvPicPr>
        <p:blipFill>
          <a:blip r:embed="rId3"/>
          <a:stretch>
            <a:fillRect/>
          </a:stretch>
        </p:blipFill>
        <p:spPr>
          <a:xfrm>
            <a:off x="1193919" y="1305684"/>
            <a:ext cx="7605236" cy="4757185"/>
          </a:xfrm>
          <a:prstGeom prst="rect">
            <a:avLst/>
          </a:prstGeom>
        </p:spPr>
      </p:pic>
    </p:spTree>
    <p:extLst>
      <p:ext uri="{BB962C8B-B14F-4D97-AF65-F5344CB8AC3E}">
        <p14:creationId xmlns:p14="http://schemas.microsoft.com/office/powerpoint/2010/main" val="2495862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0B68-E247-F14A-9451-00620031440E}"/>
              </a:ext>
            </a:extLst>
          </p:cNvPr>
          <p:cNvSpPr>
            <a:spLocks noGrp="1"/>
          </p:cNvSpPr>
          <p:nvPr>
            <p:ph type="title"/>
          </p:nvPr>
        </p:nvSpPr>
        <p:spPr/>
        <p:txBody>
          <a:bodyPr/>
          <a:lstStyle/>
          <a:p>
            <a:r>
              <a:rPr lang="en-US" dirty="0">
                <a:solidFill>
                  <a:schemeClr val="bg1"/>
                </a:solidFill>
              </a:rPr>
              <a:t>Act</a:t>
            </a:r>
            <a:r>
              <a:rPr lang="en-US" dirty="0"/>
              <a:t>ively Pursuing Autonomous Local Delivery</a:t>
            </a:r>
          </a:p>
        </p:txBody>
      </p:sp>
      <p:sp>
        <p:nvSpPr>
          <p:cNvPr id="3" name="Content Placeholder 2">
            <a:extLst>
              <a:ext uri="{FF2B5EF4-FFF2-40B4-BE49-F238E27FC236}">
                <a16:creationId xmlns:a16="http://schemas.microsoft.com/office/drawing/2014/main" id="{3BEA6CBC-4575-134C-8F35-956ABBDF39F1}"/>
              </a:ext>
            </a:extLst>
          </p:cNvPr>
          <p:cNvSpPr>
            <a:spLocks noGrp="1"/>
          </p:cNvSpPr>
          <p:nvPr>
            <p:ph sz="half" idx="1"/>
          </p:nvPr>
        </p:nvSpPr>
        <p:spPr/>
        <p:txBody>
          <a:bodyPr/>
          <a:lstStyle/>
          <a:p>
            <a:r>
              <a:rPr lang="en-US" dirty="0"/>
              <a:t>Dominos</a:t>
            </a:r>
          </a:p>
          <a:p>
            <a:r>
              <a:rPr lang="en-US" dirty="0"/>
              <a:t>Walmart</a:t>
            </a:r>
          </a:p>
          <a:p>
            <a:r>
              <a:rPr lang="en-US" dirty="0"/>
              <a:t>Amazon</a:t>
            </a:r>
          </a:p>
          <a:p>
            <a:r>
              <a:rPr lang="en-US" dirty="0"/>
              <a:t>CVS Pharmacy</a:t>
            </a:r>
          </a:p>
          <a:p>
            <a:r>
              <a:rPr lang="en-US" dirty="0"/>
              <a:t>Stop and Shop</a:t>
            </a:r>
          </a:p>
          <a:p>
            <a:r>
              <a:rPr lang="en-US" dirty="0"/>
              <a:t>Postmates</a:t>
            </a:r>
          </a:p>
          <a:p>
            <a:r>
              <a:rPr lang="en-US" dirty="0"/>
              <a:t>Kroger</a:t>
            </a:r>
          </a:p>
        </p:txBody>
      </p:sp>
      <p:sp>
        <p:nvSpPr>
          <p:cNvPr id="4" name="Content Placeholder 3">
            <a:extLst>
              <a:ext uri="{FF2B5EF4-FFF2-40B4-BE49-F238E27FC236}">
                <a16:creationId xmlns:a16="http://schemas.microsoft.com/office/drawing/2014/main" id="{BACF9EB5-915E-B647-B81F-CF43E0BEA161}"/>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8648E228-8955-DA4A-BFB4-49E2505AB8B4}"/>
              </a:ext>
            </a:extLst>
          </p:cNvPr>
          <p:cNvSpPr>
            <a:spLocks noGrp="1"/>
          </p:cNvSpPr>
          <p:nvPr>
            <p:ph type="sldNum" sz="quarter" idx="12"/>
          </p:nvPr>
        </p:nvSpPr>
        <p:spPr/>
        <p:txBody>
          <a:bodyPr/>
          <a:lstStyle/>
          <a:p>
            <a:fld id="{D9F085D5-EC86-4F6A-B501-C1359CB39116}" type="slidenum">
              <a:rPr lang="en-GB" smtClean="0"/>
              <a:t>22</a:t>
            </a:fld>
            <a:endParaRPr lang="en-GB"/>
          </a:p>
        </p:txBody>
      </p:sp>
      <p:pic>
        <p:nvPicPr>
          <p:cNvPr id="6" name="Picture 5">
            <a:extLst>
              <a:ext uri="{FF2B5EF4-FFF2-40B4-BE49-F238E27FC236}">
                <a16:creationId xmlns:a16="http://schemas.microsoft.com/office/drawing/2014/main" id="{3527F292-E098-5045-886D-E4AE0BAF69F6}"/>
              </a:ext>
            </a:extLst>
          </p:cNvPr>
          <p:cNvPicPr>
            <a:picLocks noChangeAspect="1"/>
          </p:cNvPicPr>
          <p:nvPr/>
        </p:nvPicPr>
        <p:blipFill>
          <a:blip r:embed="rId3"/>
          <a:stretch>
            <a:fillRect/>
          </a:stretch>
        </p:blipFill>
        <p:spPr>
          <a:xfrm>
            <a:off x="5967329" y="1576443"/>
            <a:ext cx="5370429" cy="4278699"/>
          </a:xfrm>
          <a:prstGeom prst="rect">
            <a:avLst/>
          </a:prstGeom>
        </p:spPr>
      </p:pic>
    </p:spTree>
    <p:extLst>
      <p:ext uri="{BB962C8B-B14F-4D97-AF65-F5344CB8AC3E}">
        <p14:creationId xmlns:p14="http://schemas.microsoft.com/office/powerpoint/2010/main" val="3770455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the future look like?</a:t>
            </a:r>
          </a:p>
        </p:txBody>
      </p:sp>
    </p:spTree>
    <p:extLst>
      <p:ext uri="{BB962C8B-B14F-4D97-AF65-F5344CB8AC3E}">
        <p14:creationId xmlns:p14="http://schemas.microsoft.com/office/powerpoint/2010/main" val="1534768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776" y="0"/>
            <a:ext cx="10515600" cy="1325563"/>
          </a:xfrm>
        </p:spPr>
        <p:txBody>
          <a:bodyPr/>
          <a:lstStyle/>
          <a:p>
            <a:r>
              <a:rPr lang="en-US" dirty="0">
                <a:solidFill>
                  <a:schemeClr val="bg1"/>
                </a:solidFill>
              </a:rPr>
              <a:t>Thi</a:t>
            </a:r>
            <a:r>
              <a:rPr lang="en-US" dirty="0"/>
              <a:t>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1887802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1BE7DB-A22E-4DD0-8EDF-2B3AFF315B46}"/>
              </a:ext>
            </a:extLst>
          </p:cNvPr>
          <p:cNvPicPr>
            <a:picLocks noChangeAspect="1"/>
          </p:cNvPicPr>
          <p:nvPr/>
        </p:nvPicPr>
        <p:blipFill>
          <a:blip r:embed="rId2"/>
          <a:stretch>
            <a:fillRect/>
          </a:stretch>
        </p:blipFill>
        <p:spPr>
          <a:xfrm flipH="1">
            <a:off x="3048000" y="1590202"/>
            <a:ext cx="6096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83336" y="0"/>
            <a:ext cx="10515600" cy="1325563"/>
          </a:xfrm>
        </p:spPr>
        <p:txBody>
          <a:bodyPr/>
          <a:lstStyle/>
          <a:p>
            <a:r>
              <a:rPr lang="en-US" dirty="0">
                <a:solidFill>
                  <a:schemeClr val="bg1"/>
                </a:solidFill>
              </a:rPr>
              <a:t>But</a:t>
            </a:r>
            <a:r>
              <a:rPr lang="en-US" dirty="0"/>
              <a:t>, will it be:</a:t>
            </a:r>
          </a:p>
        </p:txBody>
      </p:sp>
      <p:pic>
        <p:nvPicPr>
          <p:cNvPr id="8" name="Picture 7">
            <a:extLst>
              <a:ext uri="{FF2B5EF4-FFF2-40B4-BE49-F238E27FC236}">
                <a16:creationId xmlns:a16="http://schemas.microsoft.com/office/drawing/2014/main" id="{C2E96709-639C-4112-91CB-6C136E6FFFCE}"/>
              </a:ext>
            </a:extLst>
          </p:cNvPr>
          <p:cNvPicPr>
            <a:picLocks noChangeAspect="1"/>
          </p:cNvPicPr>
          <p:nvPr/>
        </p:nvPicPr>
        <p:blipFill>
          <a:blip r:embed="rId3"/>
          <a:stretch>
            <a:fillRect/>
          </a:stretch>
        </p:blipFill>
        <p:spPr>
          <a:xfrm>
            <a:off x="863600" y="7367918"/>
            <a:ext cx="4368800" cy="3318076"/>
          </a:xfrm>
          <a:prstGeom prst="rect">
            <a:avLst/>
          </a:prstGeom>
        </p:spPr>
      </p:pic>
      <p:pic>
        <p:nvPicPr>
          <p:cNvPr id="14" name="Picture 13">
            <a:extLst>
              <a:ext uri="{FF2B5EF4-FFF2-40B4-BE49-F238E27FC236}">
                <a16:creationId xmlns:a16="http://schemas.microsoft.com/office/drawing/2014/main" id="{B5510918-6EAA-4501-8775-246BCD8AE1A7}"/>
              </a:ext>
            </a:extLst>
          </p:cNvPr>
          <p:cNvPicPr>
            <a:picLocks noChangeAspect="1"/>
          </p:cNvPicPr>
          <p:nvPr/>
        </p:nvPicPr>
        <p:blipFill>
          <a:blip r:embed="rId4"/>
          <a:stretch>
            <a:fillRect/>
          </a:stretch>
        </p:blipFill>
        <p:spPr>
          <a:xfrm>
            <a:off x="5448300" y="7367918"/>
            <a:ext cx="6743700" cy="3048000"/>
          </a:xfrm>
          <a:prstGeom prst="rect">
            <a:avLst/>
          </a:prstGeom>
        </p:spPr>
      </p:pic>
      <p:sp>
        <p:nvSpPr>
          <p:cNvPr id="7" name="Content Placeholder 2">
            <a:extLst>
              <a:ext uri="{FF2B5EF4-FFF2-40B4-BE49-F238E27FC236}">
                <a16:creationId xmlns:a16="http://schemas.microsoft.com/office/drawing/2014/main" id="{EB315240-8510-4947-B846-EF7CAE9B1294}"/>
              </a:ext>
            </a:extLst>
          </p:cNvPr>
          <p:cNvSpPr txBox="1">
            <a:spLocks/>
          </p:cNvSpPr>
          <p:nvPr/>
        </p:nvSpPr>
        <p:spPr>
          <a:xfrm>
            <a:off x="3610423" y="2957755"/>
            <a:ext cx="18886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Heaven?     </a:t>
            </a:r>
          </a:p>
        </p:txBody>
      </p:sp>
      <p:sp>
        <p:nvSpPr>
          <p:cNvPr id="9" name="Content Placeholder 2">
            <a:extLst>
              <a:ext uri="{FF2B5EF4-FFF2-40B4-BE49-F238E27FC236}">
                <a16:creationId xmlns:a16="http://schemas.microsoft.com/office/drawing/2014/main" id="{05D5D66B-08B0-4BC0-9A5A-4BDAAD2E4E17}"/>
              </a:ext>
            </a:extLst>
          </p:cNvPr>
          <p:cNvSpPr txBox="1">
            <a:spLocks/>
          </p:cNvSpPr>
          <p:nvPr/>
        </p:nvSpPr>
        <p:spPr>
          <a:xfrm>
            <a:off x="5383884" y="2957755"/>
            <a:ext cx="13552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rPr>
              <a:t>OR</a:t>
            </a:r>
            <a:endParaRPr lang="en-US" sz="3600" dirty="0"/>
          </a:p>
        </p:txBody>
      </p:sp>
      <p:sp>
        <p:nvSpPr>
          <p:cNvPr id="10" name="Content Placeholder 2">
            <a:extLst>
              <a:ext uri="{FF2B5EF4-FFF2-40B4-BE49-F238E27FC236}">
                <a16:creationId xmlns:a16="http://schemas.microsoft.com/office/drawing/2014/main" id="{2E267BDB-D5C1-4AA5-AE1F-4FF578209343}"/>
              </a:ext>
            </a:extLst>
          </p:cNvPr>
          <p:cNvSpPr txBox="1">
            <a:spLocks/>
          </p:cNvSpPr>
          <p:nvPr/>
        </p:nvSpPr>
        <p:spPr>
          <a:xfrm>
            <a:off x="6988623" y="2957755"/>
            <a:ext cx="13171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Hell?</a:t>
            </a:r>
          </a:p>
        </p:txBody>
      </p:sp>
    </p:spTree>
    <p:extLst>
      <p:ext uri="{BB962C8B-B14F-4D97-AF65-F5344CB8AC3E}">
        <p14:creationId xmlns:p14="http://schemas.microsoft.com/office/powerpoint/2010/main" val="1049762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0"/>
            <a:ext cx="10515600" cy="1325563"/>
          </a:xfrm>
        </p:spPr>
        <p:txBody>
          <a:bodyPr/>
          <a:lstStyle/>
          <a:p>
            <a:pPr>
              <a:tabLst>
                <a:tab pos="2808288" algn="l"/>
              </a:tabLst>
            </a:pPr>
            <a:r>
              <a:rPr lang="en-US" dirty="0">
                <a:solidFill>
                  <a:schemeClr val="bg1"/>
                </a:solidFill>
              </a:rPr>
              <a:t>Hel</a:t>
            </a:r>
            <a:r>
              <a:rPr lang="en-US" dirty="0"/>
              <a:t>l</a:t>
            </a:r>
          </a:p>
        </p:txBody>
      </p:sp>
      <p:sp>
        <p:nvSpPr>
          <p:cNvPr id="3" name="Content Placeholder 2"/>
          <p:cNvSpPr>
            <a:spLocks noGrp="1"/>
          </p:cNvSpPr>
          <p:nvPr>
            <p:ph sz="half" idx="1"/>
          </p:nvPr>
        </p:nvSpPr>
        <p:spPr>
          <a:xfrm>
            <a:off x="838199" y="1325563"/>
            <a:ext cx="5388429" cy="4529579"/>
          </a:xfrm>
        </p:spPr>
        <p:txBody>
          <a:bodyPr>
            <a:normAutofit/>
          </a:bodyPr>
          <a:lstStyle/>
          <a:p>
            <a:r>
              <a:rPr lang="en-US" dirty="0"/>
              <a:t>Primarily individual private car ownership</a:t>
            </a:r>
          </a:p>
          <a:p>
            <a:pPr lvl="1">
              <a:buClr>
                <a:srgbClr val="0C4C88"/>
              </a:buClr>
              <a:buSzPct val="80000"/>
              <a:buFont typeface="Wingdings" panose="05000000000000000000" pitchFamily="2" charset="2"/>
              <a:buChar char="§"/>
            </a:pPr>
            <a:r>
              <a:rPr lang="en-US" dirty="0"/>
              <a:t>Much as today.</a:t>
            </a:r>
          </a:p>
          <a:p>
            <a:r>
              <a:rPr lang="en-US" dirty="0"/>
              <a:t>Internal combustion engines</a:t>
            </a:r>
          </a:p>
          <a:p>
            <a:endParaRPr lang="en-US" dirty="0"/>
          </a:p>
          <a:p>
            <a:r>
              <a:rPr lang="en-US" dirty="0"/>
              <a:t>Why Hell?</a:t>
            </a:r>
          </a:p>
          <a:p>
            <a:pPr lvl="1">
              <a:buClr>
                <a:srgbClr val="0C4C88"/>
              </a:buClr>
              <a:buSzPct val="80000"/>
              <a:buFont typeface="Wingdings" panose="05000000000000000000" pitchFamily="2" charset="2"/>
              <a:buChar char="§"/>
            </a:pPr>
            <a:r>
              <a:rPr lang="en-US" dirty="0"/>
              <a:t>Dramatically increased VMT and       pollution.</a:t>
            </a:r>
          </a:p>
          <a:p>
            <a:pPr lvl="1">
              <a:buClr>
                <a:srgbClr val="0C4C88"/>
              </a:buClr>
              <a:buSzPct val="80000"/>
              <a:buFont typeface="Wingdings" panose="05000000000000000000" pitchFamily="2" charset="2"/>
              <a:buChar char="§"/>
            </a:pPr>
            <a:r>
              <a:rPr lang="en-US" dirty="0"/>
              <a:t>Potentially increased congestion.</a:t>
            </a:r>
          </a:p>
          <a:p>
            <a:pPr lvl="1">
              <a:buClr>
                <a:srgbClr val="0C4C88"/>
              </a:buClr>
              <a:buSzPct val="80000"/>
              <a:buFont typeface="Wingdings" panose="05000000000000000000" pitchFamily="2" charset="2"/>
              <a:buChar char="§"/>
            </a:pPr>
            <a:r>
              <a:rPr lang="en-US" dirty="0"/>
              <a:t>Parking</a:t>
            </a:r>
          </a:p>
        </p:txBody>
      </p:sp>
      <p:pic>
        <p:nvPicPr>
          <p:cNvPr id="9" name="Picture 8">
            <a:extLst>
              <a:ext uri="{FF2B5EF4-FFF2-40B4-BE49-F238E27FC236}">
                <a16:creationId xmlns:a16="http://schemas.microsoft.com/office/drawing/2014/main" id="{D39A0200-3997-46B9-B0D7-531DE87F12ED}"/>
              </a:ext>
            </a:extLst>
          </p:cNvPr>
          <p:cNvPicPr>
            <a:picLocks noChangeAspect="1"/>
          </p:cNvPicPr>
          <p:nvPr/>
        </p:nvPicPr>
        <p:blipFill>
          <a:blip r:embed="rId2"/>
          <a:stretch>
            <a:fillRect/>
          </a:stretch>
        </p:blipFill>
        <p:spPr>
          <a:xfrm>
            <a:off x="6226629" y="1872343"/>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14645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C265-D407-F940-9793-0FDFEB2244B6}"/>
              </a:ext>
            </a:extLst>
          </p:cNvPr>
          <p:cNvSpPr>
            <a:spLocks noGrp="1"/>
          </p:cNvSpPr>
          <p:nvPr>
            <p:ph type="title"/>
          </p:nvPr>
        </p:nvSpPr>
        <p:spPr>
          <a:xfrm>
            <a:off x="920496" y="0"/>
            <a:ext cx="10515600" cy="1325563"/>
          </a:xfrm>
        </p:spPr>
        <p:txBody>
          <a:bodyPr/>
          <a:lstStyle/>
          <a:p>
            <a:r>
              <a:rPr lang="en-US" dirty="0">
                <a:solidFill>
                  <a:schemeClr val="bg1"/>
                </a:solidFill>
              </a:rPr>
              <a:t>Tw</a:t>
            </a:r>
            <a:r>
              <a:rPr lang="en-US" dirty="0"/>
              <a:t>o Adults and a Child: Morning Miles</a:t>
            </a:r>
          </a:p>
        </p:txBody>
      </p:sp>
      <p:sp>
        <p:nvSpPr>
          <p:cNvPr id="5" name="Slide Number Placeholder 4">
            <a:extLst>
              <a:ext uri="{FF2B5EF4-FFF2-40B4-BE49-F238E27FC236}">
                <a16:creationId xmlns:a16="http://schemas.microsoft.com/office/drawing/2014/main" id="{9E5C7229-8536-3247-8AFA-1E44851CC297}"/>
              </a:ext>
            </a:extLst>
          </p:cNvPr>
          <p:cNvSpPr>
            <a:spLocks noGrp="1"/>
          </p:cNvSpPr>
          <p:nvPr>
            <p:ph type="sldNum" sz="quarter" idx="12"/>
          </p:nvPr>
        </p:nvSpPr>
        <p:spPr/>
        <p:txBody>
          <a:bodyPr/>
          <a:lstStyle/>
          <a:p>
            <a:fld id="{D9F085D5-EC86-4F6A-B501-C1359CB39116}" type="slidenum">
              <a:rPr lang="en-GB" smtClean="0"/>
              <a:t>27</a:t>
            </a:fld>
            <a:endParaRPr lang="en-GB"/>
          </a:p>
        </p:txBody>
      </p:sp>
      <p:sp>
        <p:nvSpPr>
          <p:cNvPr id="6" name="Rectangle 5">
            <a:extLst>
              <a:ext uri="{FF2B5EF4-FFF2-40B4-BE49-F238E27FC236}">
                <a16:creationId xmlns:a16="http://schemas.microsoft.com/office/drawing/2014/main" id="{FC3AD1D9-9F8A-7F41-BD72-AB8053D10EA5}"/>
              </a:ext>
            </a:extLst>
          </p:cNvPr>
          <p:cNvSpPr/>
          <p:nvPr/>
        </p:nvSpPr>
        <p:spPr>
          <a:xfrm>
            <a:off x="4010308" y="123620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D2C04-5403-EF41-98A0-7C267862CE0A}"/>
              </a:ext>
            </a:extLst>
          </p:cNvPr>
          <p:cNvSpPr/>
          <p:nvPr/>
        </p:nvSpPr>
        <p:spPr>
          <a:xfrm>
            <a:off x="2255697" y="3377492"/>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5443A8-E79F-4E47-8BD8-D9D4E689BCD6}"/>
              </a:ext>
            </a:extLst>
          </p:cNvPr>
          <p:cNvSpPr/>
          <p:nvPr/>
        </p:nvSpPr>
        <p:spPr>
          <a:xfrm>
            <a:off x="8063883" y="436366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FE6FB-ADCB-BE45-BE3B-A0BE97B9B579}"/>
              </a:ext>
            </a:extLst>
          </p:cNvPr>
          <p:cNvSpPr/>
          <p:nvPr/>
        </p:nvSpPr>
        <p:spPr>
          <a:xfrm>
            <a:off x="8063883" y="2996361"/>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FC0947-E872-DE47-BEAC-BC082E16CEC6}"/>
              </a:ext>
            </a:extLst>
          </p:cNvPr>
          <p:cNvSpPr/>
          <p:nvPr/>
        </p:nvSpPr>
        <p:spPr>
          <a:xfrm>
            <a:off x="8063883" y="1668848"/>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305BEC-ED8D-094C-BAFE-4AC2A866D4C2}"/>
              </a:ext>
            </a:extLst>
          </p:cNvPr>
          <p:cNvSpPr txBox="1"/>
          <p:nvPr/>
        </p:nvSpPr>
        <p:spPr>
          <a:xfrm>
            <a:off x="4176224" y="1299516"/>
            <a:ext cx="877035" cy="369332"/>
          </a:xfrm>
          <a:prstGeom prst="rect">
            <a:avLst/>
          </a:prstGeom>
          <a:noFill/>
        </p:spPr>
        <p:txBody>
          <a:bodyPr wrap="none" rtlCol="0">
            <a:spAutoFit/>
          </a:bodyPr>
          <a:lstStyle/>
          <a:p>
            <a:r>
              <a:rPr lang="en-US" dirty="0"/>
              <a:t>Parking</a:t>
            </a:r>
          </a:p>
        </p:txBody>
      </p:sp>
      <p:sp>
        <p:nvSpPr>
          <p:cNvPr id="12" name="TextBox 11">
            <a:extLst>
              <a:ext uri="{FF2B5EF4-FFF2-40B4-BE49-F238E27FC236}">
                <a16:creationId xmlns:a16="http://schemas.microsoft.com/office/drawing/2014/main" id="{0E30B36E-B8BA-8847-BABB-FBD4498FB5CB}"/>
              </a:ext>
            </a:extLst>
          </p:cNvPr>
          <p:cNvSpPr txBox="1"/>
          <p:nvPr/>
        </p:nvSpPr>
        <p:spPr>
          <a:xfrm>
            <a:off x="2484868" y="3429000"/>
            <a:ext cx="750526" cy="369332"/>
          </a:xfrm>
          <a:prstGeom prst="rect">
            <a:avLst/>
          </a:prstGeom>
          <a:noFill/>
        </p:spPr>
        <p:txBody>
          <a:bodyPr wrap="none" rtlCol="0">
            <a:spAutoFit/>
          </a:bodyPr>
          <a:lstStyle/>
          <a:p>
            <a:r>
              <a:rPr lang="en-US" dirty="0"/>
              <a:t>Home</a:t>
            </a:r>
          </a:p>
        </p:txBody>
      </p:sp>
      <p:sp>
        <p:nvSpPr>
          <p:cNvPr id="13" name="TextBox 12">
            <a:extLst>
              <a:ext uri="{FF2B5EF4-FFF2-40B4-BE49-F238E27FC236}">
                <a16:creationId xmlns:a16="http://schemas.microsoft.com/office/drawing/2014/main" id="{DD2DE925-4957-434C-A23D-411615CE5D0B}"/>
              </a:ext>
            </a:extLst>
          </p:cNvPr>
          <p:cNvSpPr txBox="1"/>
          <p:nvPr/>
        </p:nvSpPr>
        <p:spPr>
          <a:xfrm>
            <a:off x="8212423" y="1732155"/>
            <a:ext cx="911788" cy="369332"/>
          </a:xfrm>
          <a:prstGeom prst="rect">
            <a:avLst/>
          </a:prstGeom>
          <a:noFill/>
        </p:spPr>
        <p:txBody>
          <a:bodyPr wrap="none" rtlCol="0">
            <a:spAutoFit/>
          </a:bodyPr>
          <a:lstStyle/>
          <a:p>
            <a:r>
              <a:rPr lang="en-US" dirty="0"/>
              <a:t>Office 1</a:t>
            </a:r>
          </a:p>
        </p:txBody>
      </p:sp>
      <p:sp>
        <p:nvSpPr>
          <p:cNvPr id="14" name="TextBox 13">
            <a:extLst>
              <a:ext uri="{FF2B5EF4-FFF2-40B4-BE49-F238E27FC236}">
                <a16:creationId xmlns:a16="http://schemas.microsoft.com/office/drawing/2014/main" id="{9FBED8ED-745F-BA48-A180-5C7F15E162D9}"/>
              </a:ext>
            </a:extLst>
          </p:cNvPr>
          <p:cNvSpPr txBox="1"/>
          <p:nvPr/>
        </p:nvSpPr>
        <p:spPr>
          <a:xfrm>
            <a:off x="8212423" y="4426976"/>
            <a:ext cx="911788" cy="369332"/>
          </a:xfrm>
          <a:prstGeom prst="rect">
            <a:avLst/>
          </a:prstGeom>
          <a:noFill/>
        </p:spPr>
        <p:txBody>
          <a:bodyPr wrap="none" rtlCol="0">
            <a:spAutoFit/>
          </a:bodyPr>
          <a:lstStyle/>
          <a:p>
            <a:r>
              <a:rPr lang="en-US" dirty="0"/>
              <a:t>Office 2</a:t>
            </a:r>
          </a:p>
        </p:txBody>
      </p:sp>
      <p:sp>
        <p:nvSpPr>
          <p:cNvPr id="15" name="TextBox 14">
            <a:extLst>
              <a:ext uri="{FF2B5EF4-FFF2-40B4-BE49-F238E27FC236}">
                <a16:creationId xmlns:a16="http://schemas.microsoft.com/office/drawing/2014/main" id="{0A6AD846-6D8A-FB4E-AE77-FDBB0F901B01}"/>
              </a:ext>
            </a:extLst>
          </p:cNvPr>
          <p:cNvSpPr txBox="1"/>
          <p:nvPr/>
        </p:nvSpPr>
        <p:spPr>
          <a:xfrm>
            <a:off x="8265001" y="3059668"/>
            <a:ext cx="806631" cy="369332"/>
          </a:xfrm>
          <a:prstGeom prst="rect">
            <a:avLst/>
          </a:prstGeom>
          <a:noFill/>
        </p:spPr>
        <p:txBody>
          <a:bodyPr wrap="none" rtlCol="0">
            <a:spAutoFit/>
          </a:bodyPr>
          <a:lstStyle/>
          <a:p>
            <a:r>
              <a:rPr lang="en-US" dirty="0"/>
              <a:t>School</a:t>
            </a:r>
          </a:p>
        </p:txBody>
      </p:sp>
      <p:cxnSp>
        <p:nvCxnSpPr>
          <p:cNvPr id="17" name="Straight Connector 16">
            <a:extLst>
              <a:ext uri="{FF2B5EF4-FFF2-40B4-BE49-F238E27FC236}">
                <a16:creationId xmlns:a16="http://schemas.microsoft.com/office/drawing/2014/main" id="{40DBC459-D566-6641-91D6-3CD428B5FA49}"/>
              </a:ext>
            </a:extLst>
          </p:cNvPr>
          <p:cNvCxnSpPr>
            <a:cxnSpLocks/>
          </p:cNvCxnSpPr>
          <p:nvPr/>
        </p:nvCxnSpPr>
        <p:spPr>
          <a:xfrm flipH="1">
            <a:off x="3020931" y="1950542"/>
            <a:ext cx="741405" cy="1109126"/>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AE68D4-835F-9743-8670-4B2DAD4A8709}"/>
              </a:ext>
            </a:extLst>
          </p:cNvPr>
          <p:cNvCxnSpPr>
            <a:cxnSpLocks/>
          </p:cNvCxnSpPr>
          <p:nvPr/>
        </p:nvCxnSpPr>
        <p:spPr>
          <a:xfrm flipV="1">
            <a:off x="3762336" y="1950542"/>
            <a:ext cx="3963806" cy="1057618"/>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948DAA-6300-AF44-8ED2-8D0BA404C57C}"/>
              </a:ext>
            </a:extLst>
          </p:cNvPr>
          <p:cNvCxnSpPr>
            <a:cxnSpLocks/>
          </p:cNvCxnSpPr>
          <p:nvPr/>
        </p:nvCxnSpPr>
        <p:spPr>
          <a:xfrm flipH="1">
            <a:off x="3762336" y="2251490"/>
            <a:ext cx="3963806" cy="1054696"/>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3570C2-11EF-F545-9D14-3D56A4B89C7E}"/>
              </a:ext>
            </a:extLst>
          </p:cNvPr>
          <p:cNvCxnSpPr>
            <a:cxnSpLocks/>
          </p:cNvCxnSpPr>
          <p:nvPr/>
        </p:nvCxnSpPr>
        <p:spPr>
          <a:xfrm flipV="1">
            <a:off x="4355460" y="3160560"/>
            <a:ext cx="3571800" cy="145626"/>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4DB90B-B388-844B-BEE0-3A92E61C8D0C}"/>
              </a:ext>
            </a:extLst>
          </p:cNvPr>
          <p:cNvCxnSpPr>
            <a:cxnSpLocks/>
          </p:cNvCxnSpPr>
          <p:nvPr/>
        </p:nvCxnSpPr>
        <p:spPr>
          <a:xfrm flipH="1">
            <a:off x="4355460" y="3529753"/>
            <a:ext cx="3385330" cy="77381"/>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58C5052-FDF7-C748-85A8-9C67693CB97B}"/>
              </a:ext>
            </a:extLst>
          </p:cNvPr>
          <p:cNvCxnSpPr>
            <a:cxnSpLocks/>
          </p:cNvCxnSpPr>
          <p:nvPr/>
        </p:nvCxnSpPr>
        <p:spPr>
          <a:xfrm>
            <a:off x="3830172" y="4019245"/>
            <a:ext cx="3764117" cy="3660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EC4227-1B49-FD4F-BE79-CF57E637FA02}"/>
              </a:ext>
            </a:extLst>
          </p:cNvPr>
          <p:cNvCxnSpPr>
            <a:cxnSpLocks/>
          </p:cNvCxnSpPr>
          <p:nvPr/>
        </p:nvCxnSpPr>
        <p:spPr>
          <a:xfrm flipH="1" flipV="1">
            <a:off x="4775590" y="1939509"/>
            <a:ext cx="2818699" cy="2778158"/>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966FE9-8606-7742-82F6-9557277277DD}"/>
              </a:ext>
            </a:extLst>
          </p:cNvPr>
          <p:cNvSpPr txBox="1"/>
          <p:nvPr/>
        </p:nvSpPr>
        <p:spPr>
          <a:xfrm>
            <a:off x="3177808" y="5369661"/>
            <a:ext cx="6028830" cy="646331"/>
          </a:xfrm>
          <a:prstGeom prst="rect">
            <a:avLst/>
          </a:prstGeom>
          <a:noFill/>
        </p:spPr>
        <p:txBody>
          <a:bodyPr wrap="none" rtlCol="0">
            <a:spAutoFit/>
          </a:bodyPr>
          <a:lstStyle/>
          <a:p>
            <a:r>
              <a:rPr lang="en-US" sz="3600" b="1" i="1" dirty="0"/>
              <a:t>And this is just the morning…..</a:t>
            </a:r>
          </a:p>
        </p:txBody>
      </p:sp>
      <p:sp>
        <p:nvSpPr>
          <p:cNvPr id="43" name="TextBox 42">
            <a:extLst>
              <a:ext uri="{FF2B5EF4-FFF2-40B4-BE49-F238E27FC236}">
                <a16:creationId xmlns:a16="http://schemas.microsoft.com/office/drawing/2014/main" id="{048C453A-788E-5747-8F6E-97AEEAE48B2B}"/>
              </a:ext>
            </a:extLst>
          </p:cNvPr>
          <p:cNvSpPr txBox="1"/>
          <p:nvPr/>
        </p:nvSpPr>
        <p:spPr>
          <a:xfrm>
            <a:off x="2919249" y="2330757"/>
            <a:ext cx="340158" cy="461665"/>
          </a:xfrm>
          <a:prstGeom prst="rect">
            <a:avLst/>
          </a:prstGeom>
          <a:noFill/>
        </p:spPr>
        <p:txBody>
          <a:bodyPr wrap="none" rtlCol="0">
            <a:spAutoFit/>
          </a:bodyPr>
          <a:lstStyle/>
          <a:p>
            <a:r>
              <a:rPr lang="en-US" sz="2400" b="1" dirty="0"/>
              <a:t>1</a:t>
            </a:r>
          </a:p>
        </p:txBody>
      </p:sp>
      <p:sp>
        <p:nvSpPr>
          <p:cNvPr id="44" name="TextBox 43">
            <a:extLst>
              <a:ext uri="{FF2B5EF4-FFF2-40B4-BE49-F238E27FC236}">
                <a16:creationId xmlns:a16="http://schemas.microsoft.com/office/drawing/2014/main" id="{831D5101-C046-1149-B366-338283633D94}"/>
              </a:ext>
            </a:extLst>
          </p:cNvPr>
          <p:cNvSpPr txBox="1"/>
          <p:nvPr/>
        </p:nvSpPr>
        <p:spPr>
          <a:xfrm>
            <a:off x="4406068" y="2330757"/>
            <a:ext cx="340158" cy="461665"/>
          </a:xfrm>
          <a:prstGeom prst="rect">
            <a:avLst/>
          </a:prstGeom>
          <a:noFill/>
        </p:spPr>
        <p:txBody>
          <a:bodyPr wrap="none" rtlCol="0">
            <a:spAutoFit/>
          </a:bodyPr>
          <a:lstStyle/>
          <a:p>
            <a:r>
              <a:rPr lang="en-US" sz="2400" b="1" dirty="0"/>
              <a:t>2</a:t>
            </a:r>
          </a:p>
        </p:txBody>
      </p:sp>
      <p:sp>
        <p:nvSpPr>
          <p:cNvPr id="45" name="TextBox 44">
            <a:extLst>
              <a:ext uri="{FF2B5EF4-FFF2-40B4-BE49-F238E27FC236}">
                <a16:creationId xmlns:a16="http://schemas.microsoft.com/office/drawing/2014/main" id="{9AE7BE8D-AA7D-6646-8F93-2E36F3AA1E38}"/>
              </a:ext>
            </a:extLst>
          </p:cNvPr>
          <p:cNvSpPr txBox="1"/>
          <p:nvPr/>
        </p:nvSpPr>
        <p:spPr>
          <a:xfrm>
            <a:off x="6357290" y="2606716"/>
            <a:ext cx="340158" cy="461665"/>
          </a:xfrm>
          <a:prstGeom prst="rect">
            <a:avLst/>
          </a:prstGeom>
          <a:noFill/>
        </p:spPr>
        <p:txBody>
          <a:bodyPr wrap="none" rtlCol="0">
            <a:spAutoFit/>
          </a:bodyPr>
          <a:lstStyle/>
          <a:p>
            <a:r>
              <a:rPr lang="en-US" sz="2400" b="1" dirty="0"/>
              <a:t>3</a:t>
            </a:r>
          </a:p>
        </p:txBody>
      </p:sp>
      <p:sp>
        <p:nvSpPr>
          <p:cNvPr id="46" name="TextBox 45">
            <a:extLst>
              <a:ext uri="{FF2B5EF4-FFF2-40B4-BE49-F238E27FC236}">
                <a16:creationId xmlns:a16="http://schemas.microsoft.com/office/drawing/2014/main" id="{310E545D-7D59-B44D-B71C-25698389E9F2}"/>
              </a:ext>
            </a:extLst>
          </p:cNvPr>
          <p:cNvSpPr txBox="1"/>
          <p:nvPr/>
        </p:nvSpPr>
        <p:spPr>
          <a:xfrm>
            <a:off x="6928263" y="2810691"/>
            <a:ext cx="340158" cy="461665"/>
          </a:xfrm>
          <a:prstGeom prst="rect">
            <a:avLst/>
          </a:prstGeom>
          <a:noFill/>
        </p:spPr>
        <p:txBody>
          <a:bodyPr wrap="none" rtlCol="0">
            <a:spAutoFit/>
          </a:bodyPr>
          <a:lstStyle/>
          <a:p>
            <a:r>
              <a:rPr lang="en-US" sz="2400" b="1" dirty="0"/>
              <a:t>4</a:t>
            </a:r>
          </a:p>
        </p:txBody>
      </p:sp>
      <p:sp>
        <p:nvSpPr>
          <p:cNvPr id="47" name="TextBox 46">
            <a:extLst>
              <a:ext uri="{FF2B5EF4-FFF2-40B4-BE49-F238E27FC236}">
                <a16:creationId xmlns:a16="http://schemas.microsoft.com/office/drawing/2014/main" id="{A3D2DE28-B4A7-5742-9494-9B5838AB2FA6}"/>
              </a:ext>
            </a:extLst>
          </p:cNvPr>
          <p:cNvSpPr txBox="1"/>
          <p:nvPr/>
        </p:nvSpPr>
        <p:spPr>
          <a:xfrm>
            <a:off x="7207687" y="3591112"/>
            <a:ext cx="340158" cy="461665"/>
          </a:xfrm>
          <a:prstGeom prst="rect">
            <a:avLst/>
          </a:prstGeom>
          <a:noFill/>
        </p:spPr>
        <p:txBody>
          <a:bodyPr wrap="none" rtlCol="0">
            <a:spAutoFit/>
          </a:bodyPr>
          <a:lstStyle/>
          <a:p>
            <a:r>
              <a:rPr lang="en-US" sz="2400" b="1" dirty="0"/>
              <a:t>5</a:t>
            </a:r>
          </a:p>
        </p:txBody>
      </p:sp>
      <p:sp>
        <p:nvSpPr>
          <p:cNvPr id="48" name="TextBox 47">
            <a:extLst>
              <a:ext uri="{FF2B5EF4-FFF2-40B4-BE49-F238E27FC236}">
                <a16:creationId xmlns:a16="http://schemas.microsoft.com/office/drawing/2014/main" id="{EA8DA72B-F7EF-8049-82CA-87226C374915}"/>
              </a:ext>
            </a:extLst>
          </p:cNvPr>
          <p:cNvSpPr txBox="1"/>
          <p:nvPr/>
        </p:nvSpPr>
        <p:spPr>
          <a:xfrm>
            <a:off x="5561387" y="4311588"/>
            <a:ext cx="340158" cy="461665"/>
          </a:xfrm>
          <a:prstGeom prst="rect">
            <a:avLst/>
          </a:prstGeom>
          <a:noFill/>
        </p:spPr>
        <p:txBody>
          <a:bodyPr wrap="none" rtlCol="0">
            <a:spAutoFit/>
          </a:bodyPr>
          <a:lstStyle/>
          <a:p>
            <a:r>
              <a:rPr lang="en-US" sz="2400" b="1" dirty="0"/>
              <a:t>6</a:t>
            </a:r>
          </a:p>
        </p:txBody>
      </p:sp>
      <p:sp>
        <p:nvSpPr>
          <p:cNvPr id="49" name="TextBox 48">
            <a:extLst>
              <a:ext uri="{FF2B5EF4-FFF2-40B4-BE49-F238E27FC236}">
                <a16:creationId xmlns:a16="http://schemas.microsoft.com/office/drawing/2014/main" id="{A7651579-D878-2140-87B5-0188295854F6}"/>
              </a:ext>
            </a:extLst>
          </p:cNvPr>
          <p:cNvSpPr txBox="1"/>
          <p:nvPr/>
        </p:nvSpPr>
        <p:spPr>
          <a:xfrm>
            <a:off x="6237910" y="3751335"/>
            <a:ext cx="340158" cy="461665"/>
          </a:xfrm>
          <a:prstGeom prst="rect">
            <a:avLst/>
          </a:prstGeom>
          <a:noFill/>
        </p:spPr>
        <p:txBody>
          <a:bodyPr wrap="none" rtlCol="0">
            <a:spAutoFit/>
          </a:bodyPr>
          <a:lstStyle/>
          <a:p>
            <a:r>
              <a:rPr lang="en-US" sz="2400" b="1" dirty="0"/>
              <a:t>7</a:t>
            </a:r>
          </a:p>
        </p:txBody>
      </p:sp>
    </p:spTree>
    <p:extLst>
      <p:ext uri="{BB962C8B-B14F-4D97-AF65-F5344CB8AC3E}">
        <p14:creationId xmlns:p14="http://schemas.microsoft.com/office/powerpoint/2010/main" val="194091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42" grpId="0"/>
      <p:bldP spid="43" grpId="0"/>
      <p:bldP spid="44" grpId="0"/>
      <p:bldP spid="45" grpId="0"/>
      <p:bldP spid="46" grpId="0"/>
      <p:bldP spid="47" grpId="0"/>
      <p:bldP spid="48" grpId="0"/>
      <p:bldP spid="4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34D35-4D8F-429B-B967-BE7F9547C7EB}"/>
              </a:ext>
            </a:extLst>
          </p:cNvPr>
          <p:cNvPicPr>
            <a:picLocks noChangeAspect="1"/>
          </p:cNvPicPr>
          <p:nvPr/>
        </p:nvPicPr>
        <p:blipFill>
          <a:blip r:embed="rId2"/>
          <a:stretch>
            <a:fillRect/>
          </a:stretch>
        </p:blipFill>
        <p:spPr>
          <a:xfrm>
            <a:off x="968832" y="192723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21384" y="0"/>
            <a:ext cx="10515600" cy="1325563"/>
          </a:xfrm>
        </p:spPr>
        <p:txBody>
          <a:bodyPr/>
          <a:lstStyle/>
          <a:p>
            <a:r>
              <a:rPr lang="en-US" dirty="0">
                <a:solidFill>
                  <a:schemeClr val="bg1"/>
                </a:solidFill>
              </a:rPr>
              <a:t>Hea</a:t>
            </a:r>
            <a:r>
              <a:rPr lang="en-US" dirty="0"/>
              <a:t>ven</a:t>
            </a:r>
          </a:p>
        </p:txBody>
      </p:sp>
      <p:sp>
        <p:nvSpPr>
          <p:cNvPr id="3" name="Content Placeholder 2"/>
          <p:cNvSpPr>
            <a:spLocks noGrp="1"/>
          </p:cNvSpPr>
          <p:nvPr>
            <p:ph sz="half" idx="1"/>
          </p:nvPr>
        </p:nvSpPr>
        <p:spPr>
          <a:xfrm>
            <a:off x="5715000" y="1076446"/>
            <a:ext cx="5181600" cy="4778696"/>
          </a:xfrm>
        </p:spPr>
        <p:txBody>
          <a:bodyPr>
            <a:normAutofit fontScale="92500" lnSpcReduction="20000"/>
          </a:bodyPr>
          <a:lstStyle/>
          <a:p>
            <a:r>
              <a:rPr lang="en-US" dirty="0"/>
              <a:t>Vehicle ownership will be very limited</a:t>
            </a:r>
          </a:p>
          <a:p>
            <a:pPr lvl="1">
              <a:buClr>
                <a:srgbClr val="0C4C88"/>
              </a:buClr>
              <a:buSzPct val="80000"/>
              <a:buFont typeface="Wingdings" panose="05000000000000000000" pitchFamily="2" charset="2"/>
              <a:buChar char="§"/>
            </a:pPr>
            <a:r>
              <a:rPr lang="en-US" dirty="0"/>
              <a:t>Private ownership for those with specialized vehicle needs.</a:t>
            </a:r>
          </a:p>
          <a:p>
            <a:pPr lvl="1">
              <a:buClr>
                <a:srgbClr val="0C4C88"/>
              </a:buClr>
              <a:buSzPct val="80000"/>
              <a:buFont typeface="Wingdings" panose="05000000000000000000" pitchFamily="2" charset="2"/>
              <a:buChar char="§"/>
            </a:pPr>
            <a:r>
              <a:rPr lang="en-US" dirty="0"/>
              <a:t>Fleet ownership will serve everybody else.</a:t>
            </a:r>
          </a:p>
          <a:p>
            <a:r>
              <a:rPr lang="en-US" dirty="0"/>
              <a:t>Engines: electric</a:t>
            </a:r>
          </a:p>
          <a:p>
            <a:endParaRPr lang="en-US" dirty="0"/>
          </a:p>
          <a:p>
            <a:r>
              <a:rPr lang="en-US" dirty="0"/>
              <a:t>Insurance: product liability</a:t>
            </a:r>
          </a:p>
          <a:p>
            <a:pPr marL="0" indent="0">
              <a:buNone/>
            </a:pPr>
            <a:endParaRPr lang="en-US" dirty="0"/>
          </a:p>
          <a:p>
            <a:r>
              <a:rPr lang="en-US" dirty="0"/>
              <a:t>Not clear when we will get there,           but this is the likely model.</a:t>
            </a:r>
          </a:p>
          <a:p>
            <a:pPr lvl="1">
              <a:buClr>
                <a:srgbClr val="0C4C88"/>
              </a:buClr>
              <a:buSzPct val="80000"/>
              <a:buFont typeface="Wingdings" panose="05000000000000000000" pitchFamily="2" charset="2"/>
              <a:buChar char="§"/>
            </a:pPr>
            <a:r>
              <a:rPr lang="en-US" dirty="0"/>
              <a:t>2030 for widespread adoption in many regions.</a:t>
            </a:r>
          </a:p>
        </p:txBody>
      </p:sp>
    </p:spTree>
    <p:extLst>
      <p:ext uri="{BB962C8B-B14F-4D97-AF65-F5344CB8AC3E}">
        <p14:creationId xmlns:p14="http://schemas.microsoft.com/office/powerpoint/2010/main" val="608226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027" y="0"/>
            <a:ext cx="10515600" cy="1325563"/>
          </a:xfrm>
        </p:spPr>
        <p:txBody>
          <a:bodyPr/>
          <a:lstStyle/>
          <a:p>
            <a:r>
              <a:rPr lang="en-US" dirty="0">
                <a:solidFill>
                  <a:schemeClr val="bg1"/>
                </a:solidFill>
              </a:rPr>
              <a:t>Wh</a:t>
            </a:r>
            <a:r>
              <a:rPr lang="en-US" dirty="0"/>
              <a:t>y is this Heaven?</a:t>
            </a:r>
          </a:p>
        </p:txBody>
      </p:sp>
      <p:sp>
        <p:nvSpPr>
          <p:cNvPr id="3" name="Content Placeholder 2"/>
          <p:cNvSpPr>
            <a:spLocks noGrp="1"/>
          </p:cNvSpPr>
          <p:nvPr>
            <p:ph idx="1"/>
          </p:nvPr>
        </p:nvSpPr>
        <p:spPr/>
        <p:txBody>
          <a:bodyPr>
            <a:normAutofit lnSpcReduction="10000"/>
          </a:bodyPr>
          <a:lstStyle/>
          <a:p>
            <a:r>
              <a:rPr lang="en-US" dirty="0"/>
              <a:t>Not only autonomous, but:</a:t>
            </a:r>
          </a:p>
          <a:p>
            <a:pPr lvl="1"/>
            <a:r>
              <a:rPr lang="en-US" dirty="0"/>
              <a:t>Shared</a:t>
            </a:r>
          </a:p>
          <a:p>
            <a:pPr lvl="1"/>
            <a:r>
              <a:rPr lang="en-US" dirty="0"/>
              <a:t>Connected</a:t>
            </a:r>
          </a:p>
          <a:p>
            <a:pPr lvl="1"/>
            <a:r>
              <a:rPr lang="en-US" dirty="0"/>
              <a:t>Green</a:t>
            </a:r>
          </a:p>
          <a:p>
            <a:r>
              <a:rPr lang="en-US" dirty="0"/>
              <a:t>Far fewer cars in existence.</a:t>
            </a:r>
          </a:p>
          <a:p>
            <a:pPr lvl="1"/>
            <a:r>
              <a:rPr lang="en-US" dirty="0"/>
              <a:t>Better resource utilization: steel, rubber</a:t>
            </a:r>
            <a:r>
              <a:rPr lang="en-US"/>
              <a:t>, aluminum, and land!</a:t>
            </a:r>
            <a:endParaRPr lang="en-US" dirty="0"/>
          </a:p>
          <a:p>
            <a:r>
              <a:rPr lang="en-US" dirty="0"/>
              <a:t>VMT could go up or down, but more productive than in Hell.</a:t>
            </a:r>
          </a:p>
          <a:p>
            <a:r>
              <a:rPr lang="en-US" dirty="0"/>
              <a:t>Congestion effects </a:t>
            </a:r>
            <a:r>
              <a:rPr lang="mr-IN" dirty="0"/>
              <a:t>–</a:t>
            </a:r>
            <a:r>
              <a:rPr lang="en-US" dirty="0"/>
              <a:t> unclear, but likely reduced.</a:t>
            </a:r>
          </a:p>
          <a:p>
            <a:pPr lvl="1"/>
            <a:r>
              <a:rPr lang="en-US" dirty="0"/>
              <a:t>Right-sized vehicles, platooning, sharing, V2V communication</a:t>
            </a:r>
          </a:p>
          <a:p>
            <a:r>
              <a:rPr lang="en-US" dirty="0"/>
              <a:t>Minimal need for parking.</a:t>
            </a:r>
          </a:p>
          <a:p>
            <a:endParaRPr lang="en-US" dirty="0"/>
          </a:p>
        </p:txBody>
      </p:sp>
    </p:spTree>
    <p:extLst>
      <p:ext uri="{BB962C8B-B14F-4D97-AF65-F5344CB8AC3E}">
        <p14:creationId xmlns:p14="http://schemas.microsoft.com/office/powerpoint/2010/main" val="348924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640079" y="1570730"/>
            <a:ext cx="11375871" cy="4351338"/>
          </a:xfrm>
        </p:spPr>
        <p:txBody>
          <a:bodyPr/>
          <a:lstStyle/>
          <a:p>
            <a:pPr>
              <a:spcAft>
                <a:spcPts val="1000"/>
              </a:spcAft>
            </a:pPr>
            <a:r>
              <a:rPr lang="en-US" dirty="0"/>
              <a:t>Contemporary Economic Policy</a:t>
            </a:r>
          </a:p>
          <a:p>
            <a:pPr lvl="1">
              <a:spcAft>
                <a:spcPts val="1000"/>
              </a:spcAft>
            </a:pPr>
            <a:r>
              <a:rPr lang="en-US" dirty="0"/>
              <a:t>Week 1 (2/1): 	</a:t>
            </a:r>
            <a:r>
              <a:rPr lang="en-US" b="1" dirty="0"/>
              <a:t>Trade and Globalization (Alan Deardorff, Univ. of Michigan)</a:t>
            </a:r>
            <a:endParaRPr lang="en-US" dirty="0"/>
          </a:p>
          <a:p>
            <a:pPr lvl="1">
              <a:spcAft>
                <a:spcPts val="1000"/>
              </a:spcAft>
            </a:pPr>
            <a:r>
              <a:rPr lang="en-US" dirty="0"/>
              <a:t>Week 2 (2/8): 	US Economic Update (Jon </a:t>
            </a:r>
            <a:r>
              <a:rPr lang="en-US" dirty="0" err="1"/>
              <a:t>Haveman</a:t>
            </a:r>
            <a:r>
              <a:rPr lang="en-US" dirty="0"/>
              <a:t>, NEED)</a:t>
            </a:r>
          </a:p>
          <a:p>
            <a:pPr lvl="1">
              <a:spcAft>
                <a:spcPts val="1000"/>
              </a:spcAft>
            </a:pPr>
            <a:r>
              <a:rPr lang="en-US" dirty="0"/>
              <a:t>Week 3 (2/15): 	Trade Deficits and Exchange Rates (Alan Deardorff)</a:t>
            </a:r>
          </a:p>
          <a:p>
            <a:pPr lvl="1">
              <a:spcAft>
                <a:spcPts val="1000"/>
              </a:spcAft>
            </a:pPr>
            <a:r>
              <a:rPr lang="en-US" dirty="0"/>
              <a:t>Week 4 (2/22):	Economic Mobility (Jon </a:t>
            </a:r>
            <a:r>
              <a:rPr lang="en-US" dirty="0" err="1"/>
              <a:t>Haveman</a:t>
            </a:r>
            <a:r>
              <a:rPr lang="en-US" dirty="0"/>
              <a:t>)</a:t>
            </a:r>
          </a:p>
          <a:p>
            <a:pPr lvl="1">
              <a:spcAft>
                <a:spcPts val="1000"/>
              </a:spcAft>
            </a:pPr>
            <a:r>
              <a:rPr lang="en-US" strike="sngStrike" dirty="0"/>
              <a:t>Week 5 (3/1): 	Cryptocurrencies (Jon </a:t>
            </a:r>
            <a:r>
              <a:rPr lang="en-US" strike="sngStrike" dirty="0" err="1"/>
              <a:t>Haveman</a:t>
            </a:r>
            <a:r>
              <a:rPr lang="en-US" strike="sngStrike" dirty="0"/>
              <a:t>)</a:t>
            </a:r>
          </a:p>
          <a:p>
            <a:pPr lvl="1">
              <a:spcAft>
                <a:spcPts val="1000"/>
              </a:spcAft>
            </a:pPr>
            <a:r>
              <a:rPr lang="en-US" dirty="0"/>
              <a:t>Week 5 (3/8):	Autonomous Vehicles (Jon </a:t>
            </a:r>
            <a:r>
              <a:rPr lang="en-US" dirty="0" err="1"/>
              <a:t>Haveman</a:t>
            </a:r>
            <a:r>
              <a:rPr lang="en-US" dirty="0"/>
              <a:t>)</a:t>
            </a:r>
          </a:p>
          <a:p>
            <a:pPr lvl="1">
              <a:spcAft>
                <a:spcPts val="1000"/>
              </a:spcAft>
            </a:pPr>
            <a:r>
              <a:rPr lang="en-US" dirty="0"/>
              <a:t>Week 6 (3/15): 	Cryptocurrencies (Jon </a:t>
            </a:r>
            <a:r>
              <a:rPr lang="en-US" dirty="0" err="1"/>
              <a:t>Haveman</a:t>
            </a:r>
            <a:r>
              <a:rPr lang="en-US" dirty="0"/>
              <a:t>)</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2130655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nsition</a:t>
            </a:r>
          </a:p>
        </p:txBody>
      </p:sp>
      <p:sp>
        <p:nvSpPr>
          <p:cNvPr id="3" name="Content Placeholder 2"/>
          <p:cNvSpPr>
            <a:spLocks noGrp="1"/>
          </p:cNvSpPr>
          <p:nvPr>
            <p:ph idx="1"/>
          </p:nvPr>
        </p:nvSpPr>
        <p:spPr/>
        <p:txBody>
          <a:bodyPr>
            <a:normAutofit/>
          </a:bodyPr>
          <a:lstStyle/>
          <a:p>
            <a:r>
              <a:rPr lang="en-US" dirty="0"/>
              <a:t>Short term: Tesla model of highway autonomy</a:t>
            </a:r>
          </a:p>
          <a:p>
            <a:pPr lvl="1"/>
            <a:r>
              <a:rPr lang="en-US" dirty="0"/>
              <a:t>Level 2, adaptive cruise control</a:t>
            </a:r>
          </a:p>
          <a:p>
            <a:pPr lvl="1"/>
            <a:endParaRPr lang="en-US" dirty="0"/>
          </a:p>
          <a:p>
            <a:r>
              <a:rPr lang="en-US" dirty="0"/>
              <a:t>Medium term: </a:t>
            </a:r>
          </a:p>
          <a:p>
            <a:pPr lvl="1"/>
            <a:r>
              <a:rPr lang="en-US" dirty="0"/>
              <a:t>short period of personal vehicle ownership with level 3 capability</a:t>
            </a:r>
          </a:p>
          <a:p>
            <a:pPr lvl="1"/>
            <a:r>
              <a:rPr lang="en-US" dirty="0"/>
              <a:t>introduction of independent private fleets – Uber, Lyft, Google, </a:t>
            </a:r>
            <a:r>
              <a:rPr lang="en-US" dirty="0" err="1"/>
              <a:t>nuTonomy</a:t>
            </a:r>
            <a:r>
              <a:rPr lang="en-US" dirty="0"/>
              <a:t>, etc., with level 4/5 capability</a:t>
            </a:r>
          </a:p>
          <a:p>
            <a:pPr lvl="1"/>
            <a:endParaRPr lang="en-US" dirty="0"/>
          </a:p>
          <a:p>
            <a:r>
              <a:rPr lang="en-US" dirty="0"/>
              <a:t>Long term:</a:t>
            </a:r>
          </a:p>
          <a:p>
            <a:pPr lvl="1"/>
            <a:r>
              <a:rPr lang="en-US" dirty="0"/>
              <a:t>Personal vehicle ownership is largely a thing of the past</a:t>
            </a:r>
          </a:p>
        </p:txBody>
      </p:sp>
    </p:spTree>
    <p:extLst>
      <p:ext uri="{BB962C8B-B14F-4D97-AF65-F5344CB8AC3E}">
        <p14:creationId xmlns:p14="http://schemas.microsoft.com/office/powerpoint/2010/main" val="2096286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chemeClr val="bg1"/>
                </a:solidFill>
              </a:rPr>
              <a:t>Eco</a:t>
            </a:r>
            <a:r>
              <a:rPr lang="en-US" dirty="0"/>
              <a:t>nomics Drives Transition: Private</a:t>
            </a:r>
          </a:p>
        </p:txBody>
      </p:sp>
      <p:sp>
        <p:nvSpPr>
          <p:cNvPr id="3" name="Content Placeholder 2"/>
          <p:cNvSpPr>
            <a:spLocks noGrp="1"/>
          </p:cNvSpPr>
          <p:nvPr>
            <p:ph idx="1"/>
          </p:nvPr>
        </p:nvSpPr>
        <p:spPr>
          <a:xfrm>
            <a:off x="838200" y="1570730"/>
            <a:ext cx="10820400" cy="4351338"/>
          </a:xfrm>
        </p:spPr>
        <p:txBody>
          <a:bodyPr>
            <a:normAutofit/>
          </a:bodyPr>
          <a:lstStyle/>
          <a:p>
            <a:r>
              <a:rPr lang="en-US" dirty="0"/>
              <a:t>Adoption dividend for private individuals</a:t>
            </a:r>
          </a:p>
          <a:p>
            <a:pPr lvl="1"/>
            <a:r>
              <a:rPr lang="en-US" sz="2600" dirty="0"/>
              <a:t>Eliminate car ownership</a:t>
            </a:r>
          </a:p>
          <a:p>
            <a:pPr lvl="2"/>
            <a:r>
              <a:rPr lang="en-US" dirty="0"/>
              <a:t>Ave annual cost of owning a car:  $10,728 (2022)</a:t>
            </a:r>
          </a:p>
          <a:p>
            <a:pPr lvl="2"/>
            <a:r>
              <a:rPr lang="en-US" dirty="0"/>
              <a:t>Cost per mile will fall:  $0.72 to $0.19</a:t>
            </a:r>
          </a:p>
          <a:p>
            <a:pPr lvl="1"/>
            <a:r>
              <a:rPr lang="en-US" sz="2600" dirty="0"/>
              <a:t>Repurpose your garage</a:t>
            </a:r>
          </a:p>
          <a:p>
            <a:pPr lvl="2"/>
            <a:r>
              <a:rPr lang="en-US" dirty="0"/>
              <a:t>$50,000 from transition to bedroom</a:t>
            </a:r>
          </a:p>
          <a:p>
            <a:pPr lvl="2"/>
            <a:endParaRPr lang="en-US" dirty="0"/>
          </a:p>
          <a:p>
            <a:r>
              <a:rPr lang="en-US" dirty="0"/>
              <a:t>Time recovery</a:t>
            </a:r>
          </a:p>
          <a:p>
            <a:pPr lvl="1"/>
            <a:r>
              <a:rPr lang="en-US" sz="2600" dirty="0"/>
              <a:t>50% of the SF Bay Area workforce has a commute in excess of 30 minutes.</a:t>
            </a:r>
          </a:p>
          <a:p>
            <a:pPr marL="457200" lvl="1" indent="0">
              <a:buNone/>
            </a:pPr>
            <a:endParaRPr lang="en-US" dirty="0"/>
          </a:p>
        </p:txBody>
      </p:sp>
      <p:pic>
        <p:nvPicPr>
          <p:cNvPr id="4" name="Picture 3">
            <a:extLst>
              <a:ext uri="{FF2B5EF4-FFF2-40B4-BE49-F238E27FC236}">
                <a16:creationId xmlns:a16="http://schemas.microsoft.com/office/drawing/2014/main" id="{EE8C4EA9-ACA6-324C-9D7D-129B2779A516}"/>
              </a:ext>
            </a:extLst>
          </p:cNvPr>
          <p:cNvPicPr>
            <a:picLocks noChangeAspect="1"/>
          </p:cNvPicPr>
          <p:nvPr/>
        </p:nvPicPr>
        <p:blipFill>
          <a:blip r:embed="rId3"/>
          <a:srcRect/>
          <a:stretch/>
        </p:blipFill>
        <p:spPr>
          <a:xfrm>
            <a:off x="7424748" y="2849675"/>
            <a:ext cx="3929052" cy="1397835"/>
          </a:xfrm>
          <a:prstGeom prst="rect">
            <a:avLst/>
          </a:prstGeom>
        </p:spPr>
      </p:pic>
    </p:spTree>
    <p:extLst>
      <p:ext uri="{BB962C8B-B14F-4D97-AF65-F5344CB8AC3E}">
        <p14:creationId xmlns:p14="http://schemas.microsoft.com/office/powerpoint/2010/main" val="1920666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5200"/>
              </a:lnSpc>
              <a:tabLst>
                <a:tab pos="2693988" algn="l"/>
              </a:tabLst>
            </a:pPr>
            <a:r>
              <a:rPr lang="en-US">
                <a:solidFill>
                  <a:schemeClr val="bg1"/>
                </a:solidFill>
              </a:rPr>
              <a:t>Eco</a:t>
            </a:r>
            <a:r>
              <a:rPr lang="en-US"/>
              <a:t>nomics Drives Transition: Public</a:t>
            </a:r>
            <a:endParaRPr lang="en-US" dirty="0"/>
          </a:p>
        </p:txBody>
      </p:sp>
      <p:sp>
        <p:nvSpPr>
          <p:cNvPr id="3" name="Content Placeholder 2"/>
          <p:cNvSpPr>
            <a:spLocks noGrp="1"/>
          </p:cNvSpPr>
          <p:nvPr>
            <p:ph idx="1"/>
          </p:nvPr>
        </p:nvSpPr>
        <p:spPr>
          <a:xfrm>
            <a:off x="854528" y="1384972"/>
            <a:ext cx="6264729" cy="4351338"/>
          </a:xfrm>
        </p:spPr>
        <p:txBody>
          <a:bodyPr/>
          <a:lstStyle/>
          <a:p>
            <a:r>
              <a:rPr lang="en-US" dirty="0"/>
              <a:t>Economic and social costs associated with human drivers are enormous:</a:t>
            </a:r>
          </a:p>
          <a:p>
            <a:pPr lvl="1"/>
            <a:r>
              <a:rPr lang="en-US" dirty="0"/>
              <a:t>ACCIDENTS:</a:t>
            </a:r>
          </a:p>
          <a:p>
            <a:pPr lvl="2"/>
            <a:r>
              <a:rPr lang="en-US" dirty="0"/>
              <a:t>Drive 25% of congestion.</a:t>
            </a:r>
          </a:p>
          <a:p>
            <a:pPr lvl="2"/>
            <a:r>
              <a:rPr lang="en-US" dirty="0"/>
              <a:t>Result in 40,000 deaths.</a:t>
            </a:r>
          </a:p>
          <a:p>
            <a:pPr lvl="2"/>
            <a:r>
              <a:rPr lang="en-US" dirty="0"/>
              <a:t>And 2 million injuries.</a:t>
            </a:r>
          </a:p>
          <a:p>
            <a:pPr lvl="2"/>
            <a:r>
              <a:rPr lang="en-US" dirty="0"/>
              <a:t>90+% caused by human error.</a:t>
            </a:r>
          </a:p>
          <a:p>
            <a:pPr lvl="1"/>
            <a:r>
              <a:rPr lang="en-US" dirty="0"/>
              <a:t>Increased productivity from not driving.</a:t>
            </a:r>
          </a:p>
          <a:p>
            <a:pPr marL="914400" lvl="2" indent="0">
              <a:buNone/>
            </a:pPr>
            <a:endParaRPr lang="en-US" dirty="0"/>
          </a:p>
          <a:p>
            <a:pPr lvl="1"/>
            <a:r>
              <a:rPr lang="en-US" dirty="0"/>
              <a:t>Costs of human drivers estimated at up to $1.3 </a:t>
            </a:r>
            <a:r>
              <a:rPr lang="en-US" b="1" dirty="0" err="1">
                <a:solidFill>
                  <a:srgbClr val="0C4C88"/>
                </a:solidFill>
              </a:rPr>
              <a:t>TR</a:t>
            </a:r>
            <a:r>
              <a:rPr lang="en-US" dirty="0" err="1"/>
              <a:t>illion</a:t>
            </a:r>
            <a:r>
              <a:rPr lang="en-US" dirty="0"/>
              <a:t> each year</a:t>
            </a:r>
          </a:p>
        </p:txBody>
      </p:sp>
      <p:pic>
        <p:nvPicPr>
          <p:cNvPr id="5" name="Picture 4">
            <a:extLst>
              <a:ext uri="{FF2B5EF4-FFF2-40B4-BE49-F238E27FC236}">
                <a16:creationId xmlns:a16="http://schemas.microsoft.com/office/drawing/2014/main" id="{AFD2EC52-239C-4AFF-8404-377E1197F352}"/>
              </a:ext>
            </a:extLst>
          </p:cNvPr>
          <p:cNvPicPr>
            <a:picLocks noChangeAspect="1"/>
          </p:cNvPicPr>
          <p:nvPr/>
        </p:nvPicPr>
        <p:blipFill rotWithShape="1">
          <a:blip r:embed="rId2"/>
          <a:srcRect t="9402"/>
          <a:stretch/>
        </p:blipFill>
        <p:spPr>
          <a:xfrm>
            <a:off x="7388679" y="3670860"/>
            <a:ext cx="3695699" cy="2232161"/>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43CA028A-8981-4600-872A-4FDEEF97A261}"/>
              </a:ext>
            </a:extLst>
          </p:cNvPr>
          <p:cNvPicPr>
            <a:picLocks noChangeAspect="1"/>
          </p:cNvPicPr>
          <p:nvPr/>
        </p:nvPicPr>
        <p:blipFill>
          <a:blip r:embed="rId3"/>
          <a:stretch>
            <a:fillRect/>
          </a:stretch>
        </p:blipFill>
        <p:spPr>
          <a:xfrm>
            <a:off x="7388679" y="1493116"/>
            <a:ext cx="3695699" cy="206752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7409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351088" algn="l"/>
              </a:tabLst>
            </a:pPr>
            <a:r>
              <a:rPr lang="en-US" dirty="0">
                <a:solidFill>
                  <a:schemeClr val="bg1"/>
                </a:solidFill>
              </a:rPr>
              <a:t>Pot</a:t>
            </a:r>
            <a:r>
              <a:rPr lang="en-US" dirty="0"/>
              <a:t>ential Savings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055"/>
          <a:stretch/>
        </p:blipFill>
        <p:spPr>
          <a:xfrm>
            <a:off x="2293189" y="940796"/>
            <a:ext cx="6486593" cy="5015286"/>
          </a:xfrm>
        </p:spPr>
      </p:pic>
      <p:sp>
        <p:nvSpPr>
          <p:cNvPr id="3" name="TextBox 2"/>
          <p:cNvSpPr txBox="1"/>
          <p:nvPr/>
        </p:nvSpPr>
        <p:spPr>
          <a:xfrm>
            <a:off x="9631754" y="6488668"/>
            <a:ext cx="1722046" cy="369332"/>
          </a:xfrm>
          <a:prstGeom prst="rect">
            <a:avLst/>
          </a:prstGeom>
          <a:noFill/>
        </p:spPr>
        <p:txBody>
          <a:bodyPr wrap="none" rtlCol="0">
            <a:spAutoFit/>
          </a:bodyPr>
          <a:lstStyle/>
          <a:p>
            <a:r>
              <a:rPr lang="en-US" dirty="0"/>
              <a:t>Morgan Stanley </a:t>
            </a:r>
          </a:p>
        </p:txBody>
      </p:sp>
      <p:cxnSp>
        <p:nvCxnSpPr>
          <p:cNvPr id="5" name="Straight Connector 4"/>
          <p:cNvCxnSpPr/>
          <p:nvPr/>
        </p:nvCxnSpPr>
        <p:spPr>
          <a:xfrm flipH="1">
            <a:off x="3809877" y="4484454"/>
            <a:ext cx="3370880" cy="250878"/>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6428190" y="3778858"/>
            <a:ext cx="752567" cy="136720"/>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340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0" y="0"/>
            <a:ext cx="10515600" cy="1325563"/>
          </a:xfrm>
        </p:spPr>
        <p:txBody>
          <a:bodyPr/>
          <a:lstStyle/>
          <a:p>
            <a:r>
              <a:rPr lang="en-US" dirty="0">
                <a:solidFill>
                  <a:schemeClr val="bg1"/>
                </a:solidFill>
              </a:rPr>
              <a:t>Pub</a:t>
            </a:r>
            <a:r>
              <a:rPr lang="en-US" dirty="0"/>
              <a:t>lic Policy/Planning Issues</a:t>
            </a:r>
          </a:p>
        </p:txBody>
      </p:sp>
      <p:sp>
        <p:nvSpPr>
          <p:cNvPr id="3" name="Content Placeholder 2"/>
          <p:cNvSpPr>
            <a:spLocks noGrp="1"/>
          </p:cNvSpPr>
          <p:nvPr>
            <p:ph idx="1"/>
          </p:nvPr>
        </p:nvSpPr>
        <p:spPr/>
        <p:txBody>
          <a:bodyPr>
            <a:normAutofit/>
          </a:bodyPr>
          <a:lstStyle/>
          <a:p>
            <a:r>
              <a:rPr lang="en-US" dirty="0"/>
              <a:t>Government buy-in:</a:t>
            </a:r>
          </a:p>
          <a:p>
            <a:pPr lvl="1"/>
            <a:r>
              <a:rPr lang="en-US" dirty="0"/>
              <a:t>Essential – gov’t must encourage progress</a:t>
            </a:r>
          </a:p>
          <a:p>
            <a:pPr lvl="1"/>
            <a:r>
              <a:rPr lang="en-US" dirty="0"/>
              <a:t>Difficult – because of displacement issue</a:t>
            </a:r>
          </a:p>
          <a:p>
            <a:endParaRPr lang="en-US" dirty="0"/>
          </a:p>
          <a:p>
            <a:r>
              <a:rPr lang="en-US" dirty="0"/>
              <a:t>Important transitional issues:</a:t>
            </a:r>
          </a:p>
          <a:p>
            <a:pPr lvl="1"/>
            <a:r>
              <a:rPr lang="en-US" dirty="0"/>
              <a:t>What infrastructure should be developed?</a:t>
            </a:r>
          </a:p>
          <a:p>
            <a:pPr lvl="1"/>
            <a:r>
              <a:rPr lang="en-US" dirty="0"/>
              <a:t>What to do about public transportation?</a:t>
            </a:r>
          </a:p>
          <a:p>
            <a:pPr lvl="1"/>
            <a:r>
              <a:rPr lang="en-US" dirty="0"/>
              <a:t>What to do with all of the parking spaces?</a:t>
            </a:r>
          </a:p>
          <a:p>
            <a:endParaRPr lang="en-US" dirty="0"/>
          </a:p>
        </p:txBody>
      </p:sp>
      <p:pic>
        <p:nvPicPr>
          <p:cNvPr id="5" name="Picture 4">
            <a:extLst>
              <a:ext uri="{FF2B5EF4-FFF2-40B4-BE49-F238E27FC236}">
                <a16:creationId xmlns:a16="http://schemas.microsoft.com/office/drawing/2014/main" id="{C2D7693A-8ED0-4146-9E0C-DDF4EEB6059E}"/>
              </a:ext>
            </a:extLst>
          </p:cNvPr>
          <p:cNvPicPr>
            <a:picLocks noChangeAspect="1"/>
          </p:cNvPicPr>
          <p:nvPr/>
        </p:nvPicPr>
        <p:blipFill>
          <a:blip r:embed="rId2"/>
          <a:stretch>
            <a:fillRect/>
          </a:stretch>
        </p:blipFill>
        <p:spPr>
          <a:xfrm>
            <a:off x="13129146" y="2038350"/>
            <a:ext cx="6096000" cy="3048000"/>
          </a:xfrm>
          <a:prstGeom prst="rect">
            <a:avLst/>
          </a:prstGeom>
        </p:spPr>
      </p:pic>
      <p:pic>
        <p:nvPicPr>
          <p:cNvPr id="7" name="Picture 6">
            <a:extLst>
              <a:ext uri="{FF2B5EF4-FFF2-40B4-BE49-F238E27FC236}">
                <a16:creationId xmlns:a16="http://schemas.microsoft.com/office/drawing/2014/main" id="{D34D7D7D-0219-47B8-9AC8-B3472B23D3A2}"/>
              </a:ext>
            </a:extLst>
          </p:cNvPr>
          <p:cNvPicPr>
            <a:picLocks noChangeAspect="1"/>
          </p:cNvPicPr>
          <p:nvPr/>
        </p:nvPicPr>
        <p:blipFill>
          <a:blip r:embed="rId3"/>
          <a:stretch>
            <a:fillRect/>
          </a:stretch>
        </p:blipFill>
        <p:spPr>
          <a:xfrm>
            <a:off x="7095414" y="2485879"/>
            <a:ext cx="4504804" cy="1814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63113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Pla</a:t>
            </a:r>
            <a:r>
              <a:rPr lang="en-US" dirty="0"/>
              <a:t>nning</a:t>
            </a:r>
          </a:p>
        </p:txBody>
      </p:sp>
      <p:sp>
        <p:nvSpPr>
          <p:cNvPr id="3" name="Content Placeholder 2"/>
          <p:cNvSpPr>
            <a:spLocks noGrp="1"/>
          </p:cNvSpPr>
          <p:nvPr>
            <p:ph idx="1"/>
          </p:nvPr>
        </p:nvSpPr>
        <p:spPr/>
        <p:txBody>
          <a:bodyPr/>
          <a:lstStyle/>
          <a:p>
            <a:r>
              <a:rPr lang="en-US" dirty="0"/>
              <a:t>Respond to the coming changes</a:t>
            </a:r>
          </a:p>
          <a:p>
            <a:pPr lvl="1"/>
            <a:r>
              <a:rPr lang="en-US" dirty="0"/>
              <a:t>The planning horizon for any investment in transportation infrastructure based on today’s predominant technology has changed.</a:t>
            </a:r>
          </a:p>
          <a:p>
            <a:pPr lvl="2">
              <a:tabLst>
                <a:tab pos="4284663" algn="l"/>
              </a:tabLst>
            </a:pPr>
            <a:r>
              <a:rPr lang="en-US" sz="2200" dirty="0"/>
              <a:t>It may have gotten </a:t>
            </a:r>
            <a:r>
              <a:rPr lang="en-US" sz="2200" b="1" dirty="0"/>
              <a:t>MUCH shorter.</a:t>
            </a:r>
          </a:p>
          <a:p>
            <a:pPr lvl="2">
              <a:tabLst>
                <a:tab pos="4284663" algn="l"/>
              </a:tabLst>
            </a:pPr>
            <a:endParaRPr lang="en-US" sz="2200" b="1" dirty="0"/>
          </a:p>
          <a:p>
            <a:r>
              <a:rPr lang="en-US" dirty="0"/>
              <a:t>Encourage the changes to happen more quickly</a:t>
            </a:r>
          </a:p>
          <a:p>
            <a:pPr lvl="1"/>
            <a:r>
              <a:rPr lang="en-US" dirty="0"/>
              <a:t>Mobility, safety, productivity, and environmental benefits abound.</a:t>
            </a:r>
          </a:p>
        </p:txBody>
      </p:sp>
    </p:spTree>
    <p:extLst>
      <p:ext uri="{BB962C8B-B14F-4D97-AF65-F5344CB8AC3E}">
        <p14:creationId xmlns:p14="http://schemas.microsoft.com/office/powerpoint/2010/main" val="221644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normAutofit/>
          </a:bodyPr>
          <a:lstStyle/>
          <a:p>
            <a:r>
              <a:rPr lang="en-US" dirty="0">
                <a:solidFill>
                  <a:schemeClr val="bg1"/>
                </a:solidFill>
              </a:rPr>
              <a:t>Res</a:t>
            </a:r>
            <a:r>
              <a:rPr lang="en-US" dirty="0"/>
              <a:t>ponding to the coming changes:</a:t>
            </a:r>
          </a:p>
        </p:txBody>
      </p:sp>
      <p:sp>
        <p:nvSpPr>
          <p:cNvPr id="3" name="Content Placeholder 2"/>
          <p:cNvSpPr>
            <a:spLocks noGrp="1"/>
          </p:cNvSpPr>
          <p:nvPr>
            <p:ph idx="1"/>
          </p:nvPr>
        </p:nvSpPr>
        <p:spPr>
          <a:xfrm>
            <a:off x="5124450" y="1570730"/>
            <a:ext cx="6553200" cy="4351338"/>
          </a:xfrm>
        </p:spPr>
        <p:txBody>
          <a:bodyPr>
            <a:normAutofit/>
          </a:bodyPr>
          <a:lstStyle/>
          <a:p>
            <a:r>
              <a:rPr lang="en-US" dirty="0"/>
              <a:t>Transportation organizations must develop a forecast for adoption in </a:t>
            </a:r>
            <a:br>
              <a:rPr lang="en-US" dirty="0"/>
            </a:br>
            <a:r>
              <a:rPr lang="en-US" dirty="0"/>
              <a:t>their specific geography</a:t>
            </a:r>
          </a:p>
          <a:p>
            <a:pPr lvl="1"/>
            <a:r>
              <a:rPr lang="en-US" dirty="0"/>
              <a:t>San Francisco – faster than Chicago</a:t>
            </a:r>
          </a:p>
          <a:p>
            <a:pPr lvl="1"/>
            <a:r>
              <a:rPr lang="en-US" dirty="0"/>
              <a:t>Chicago – faster than Fresno</a:t>
            </a:r>
          </a:p>
          <a:p>
            <a:pPr lvl="1"/>
            <a:r>
              <a:rPr lang="en-US" dirty="0"/>
              <a:t>Fresno - faster than Kansas</a:t>
            </a:r>
          </a:p>
          <a:p>
            <a:r>
              <a:rPr lang="en-US" dirty="0"/>
              <a:t>How does this affect the ROR </a:t>
            </a:r>
            <a:br>
              <a:rPr lang="en-US" dirty="0"/>
            </a:br>
            <a:r>
              <a:rPr lang="en-US" dirty="0"/>
              <a:t>calculation on projects?</a:t>
            </a:r>
          </a:p>
          <a:p>
            <a:pPr lvl="1"/>
            <a:r>
              <a:rPr lang="en-US" dirty="0"/>
              <a:t>Highway expansion? Public Transportation?</a:t>
            </a:r>
          </a:p>
        </p:txBody>
      </p:sp>
      <p:pic>
        <p:nvPicPr>
          <p:cNvPr id="5" name="Picture 4">
            <a:extLst>
              <a:ext uri="{FF2B5EF4-FFF2-40B4-BE49-F238E27FC236}">
                <a16:creationId xmlns:a16="http://schemas.microsoft.com/office/drawing/2014/main" id="{0BC241BB-9067-4E50-B8C7-29EDAD0B7D8E}"/>
              </a:ext>
            </a:extLst>
          </p:cNvPr>
          <p:cNvPicPr>
            <a:picLocks noChangeAspect="1"/>
          </p:cNvPicPr>
          <p:nvPr/>
        </p:nvPicPr>
        <p:blipFill>
          <a:blip r:embed="rId2"/>
          <a:stretch>
            <a:fillRect/>
          </a:stretch>
        </p:blipFill>
        <p:spPr>
          <a:xfrm>
            <a:off x="838200" y="1995220"/>
            <a:ext cx="3939086" cy="2626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87108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214" y="0"/>
            <a:ext cx="10515600" cy="1325563"/>
          </a:xfrm>
        </p:spPr>
        <p:txBody>
          <a:bodyPr>
            <a:normAutofit/>
          </a:bodyPr>
          <a:lstStyle/>
          <a:p>
            <a:pPr>
              <a:tabLst>
                <a:tab pos="4408488" algn="l"/>
                <a:tab pos="5208588" algn="l"/>
              </a:tabLst>
            </a:pPr>
            <a:r>
              <a:rPr lang="en-US" dirty="0">
                <a:solidFill>
                  <a:schemeClr val="bg1"/>
                </a:solidFill>
              </a:rPr>
              <a:t>Enc</a:t>
            </a:r>
            <a:r>
              <a:rPr lang="en-US" dirty="0"/>
              <a:t>ourage Change</a:t>
            </a:r>
          </a:p>
        </p:txBody>
      </p:sp>
      <p:sp>
        <p:nvSpPr>
          <p:cNvPr id="3" name="Content Placeholder 2"/>
          <p:cNvSpPr>
            <a:spLocks noGrp="1"/>
          </p:cNvSpPr>
          <p:nvPr>
            <p:ph idx="1"/>
          </p:nvPr>
        </p:nvSpPr>
        <p:spPr>
          <a:xfrm>
            <a:off x="838200" y="1570730"/>
            <a:ext cx="10515600" cy="3768713"/>
          </a:xfrm>
        </p:spPr>
        <p:txBody>
          <a:bodyPr>
            <a:normAutofit/>
          </a:bodyPr>
          <a:lstStyle/>
          <a:p>
            <a:r>
              <a:rPr lang="en-US" b="1" dirty="0"/>
              <a:t>Mobility</a:t>
            </a:r>
            <a:r>
              <a:rPr lang="en-US" dirty="0"/>
              <a:t> and </a:t>
            </a:r>
            <a:r>
              <a:rPr lang="en-US" b="1" dirty="0"/>
              <a:t>equity</a:t>
            </a:r>
            <a:r>
              <a:rPr lang="en-US" dirty="0"/>
              <a:t> considerations</a:t>
            </a:r>
          </a:p>
          <a:p>
            <a:pPr lvl="1"/>
            <a:r>
              <a:rPr lang="en-US" dirty="0"/>
              <a:t>Elderly/disabled/impoverished</a:t>
            </a:r>
          </a:p>
          <a:p>
            <a:r>
              <a:rPr lang="en-US" b="1" dirty="0"/>
              <a:t>Safety</a:t>
            </a:r>
            <a:r>
              <a:rPr lang="en-US" dirty="0"/>
              <a:t>: </a:t>
            </a:r>
            <a:r>
              <a:rPr lang="en-US" b="0" dirty="0">
                <a:solidFill>
                  <a:srgbClr val="2B414D"/>
                </a:solidFill>
              </a:rPr>
              <a:t>only way to reduce traffic fatalities is by coordinated effort</a:t>
            </a:r>
          </a:p>
          <a:p>
            <a:r>
              <a:rPr lang="en-US" b="1" dirty="0"/>
              <a:t>Productivity</a:t>
            </a:r>
            <a:r>
              <a:rPr lang="en-US" dirty="0"/>
              <a:t>: </a:t>
            </a:r>
            <a:r>
              <a:rPr lang="en-US" b="0" dirty="0">
                <a:solidFill>
                  <a:srgbClr val="2B414D"/>
                </a:solidFill>
              </a:rPr>
              <a:t>reduced congestion</a:t>
            </a:r>
          </a:p>
          <a:p>
            <a:r>
              <a:rPr lang="en-US" b="1" dirty="0"/>
              <a:t>Environment</a:t>
            </a:r>
            <a:r>
              <a:rPr lang="en-US" dirty="0"/>
              <a:t>: </a:t>
            </a:r>
            <a:r>
              <a:rPr lang="en-US" b="0" dirty="0">
                <a:solidFill>
                  <a:srgbClr val="2B414D"/>
                </a:solidFill>
              </a:rPr>
              <a:t>speed transition to electric vehicles</a:t>
            </a:r>
          </a:p>
          <a:p>
            <a:endParaRPr lang="en-US" dirty="0"/>
          </a:p>
        </p:txBody>
      </p:sp>
      <p:sp>
        <p:nvSpPr>
          <p:cNvPr id="4" name="Rectangle: Rounded Corners 3"/>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These are all societal benefits that come about too slowly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if the private market is left to itself.</a:t>
            </a:r>
          </a:p>
        </p:txBody>
      </p:sp>
    </p:spTree>
    <p:extLst>
      <p:ext uri="{BB962C8B-B14F-4D97-AF65-F5344CB8AC3E}">
        <p14:creationId xmlns:p14="http://schemas.microsoft.com/office/powerpoint/2010/main" val="9722175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2" y="0"/>
            <a:ext cx="10515600" cy="1325563"/>
          </a:xfrm>
        </p:spPr>
        <p:txBody>
          <a:bodyPr/>
          <a:lstStyle/>
          <a:p>
            <a:r>
              <a:rPr lang="en-US" dirty="0">
                <a:solidFill>
                  <a:schemeClr val="bg1"/>
                </a:solidFill>
              </a:rPr>
              <a:t>Mo</a:t>
            </a:r>
            <a:r>
              <a:rPr lang="en-US" dirty="0"/>
              <a:t>bility and Equity</a:t>
            </a:r>
          </a:p>
        </p:txBody>
      </p:sp>
      <p:sp>
        <p:nvSpPr>
          <p:cNvPr id="3" name="Content Placeholder 2"/>
          <p:cNvSpPr>
            <a:spLocks noGrp="1"/>
          </p:cNvSpPr>
          <p:nvPr>
            <p:ph idx="1"/>
          </p:nvPr>
        </p:nvSpPr>
        <p:spPr>
          <a:xfrm>
            <a:off x="838200" y="1570730"/>
            <a:ext cx="6020397" cy="4351338"/>
          </a:xfrm>
        </p:spPr>
        <p:txBody>
          <a:bodyPr/>
          <a:lstStyle/>
          <a:p>
            <a:r>
              <a:rPr lang="en-US" dirty="0"/>
              <a:t>Mobility</a:t>
            </a:r>
          </a:p>
          <a:p>
            <a:pPr lvl="1"/>
            <a:r>
              <a:rPr lang="en-US" dirty="0"/>
              <a:t>Handicapped</a:t>
            </a:r>
          </a:p>
          <a:p>
            <a:pPr lvl="1"/>
            <a:r>
              <a:rPr lang="en-US" dirty="0"/>
              <a:t>Elderly</a:t>
            </a:r>
          </a:p>
          <a:p>
            <a:pPr lvl="1"/>
            <a:r>
              <a:rPr lang="en-US" dirty="0"/>
              <a:t>Lower income</a:t>
            </a:r>
          </a:p>
          <a:p>
            <a:r>
              <a:rPr lang="en-US" dirty="0"/>
              <a:t>Equity</a:t>
            </a:r>
          </a:p>
          <a:p>
            <a:pPr lvl="1"/>
            <a:r>
              <a:rPr lang="en-US" dirty="0"/>
              <a:t>Public Transportation often does not work well for low-income workers/residential workers</a:t>
            </a:r>
          </a:p>
          <a:p>
            <a:pPr lvl="2"/>
            <a:r>
              <a:rPr lang="en-US" dirty="0"/>
              <a:t>Does not go from residential to residential, but from residential to commercial</a:t>
            </a:r>
          </a:p>
        </p:txBody>
      </p:sp>
      <p:pic>
        <p:nvPicPr>
          <p:cNvPr id="9" name="Picture 8">
            <a:extLst>
              <a:ext uri="{FF2B5EF4-FFF2-40B4-BE49-F238E27FC236}">
                <a16:creationId xmlns:a16="http://schemas.microsoft.com/office/drawing/2014/main" id="{1F859A9E-F698-4B96-9F57-5267766721D7}"/>
              </a:ext>
            </a:extLst>
          </p:cNvPr>
          <p:cNvPicPr>
            <a:picLocks noChangeAspect="1"/>
          </p:cNvPicPr>
          <p:nvPr/>
        </p:nvPicPr>
        <p:blipFill>
          <a:blip r:embed="rId2"/>
          <a:stretch>
            <a:fillRect/>
          </a:stretch>
        </p:blipFill>
        <p:spPr>
          <a:xfrm>
            <a:off x="12766531" y="0"/>
            <a:ext cx="3041650" cy="2033415"/>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08D68D8-D554-43DE-BF0D-5D323EBE50E3}"/>
              </a:ext>
            </a:extLst>
          </p:cNvPr>
          <p:cNvPicPr>
            <a:picLocks noChangeAspect="1"/>
          </p:cNvPicPr>
          <p:nvPr/>
        </p:nvPicPr>
        <p:blipFill>
          <a:blip r:embed="rId3"/>
          <a:stretch>
            <a:fillRect/>
          </a:stretch>
        </p:blipFill>
        <p:spPr>
          <a:xfrm>
            <a:off x="13273469" y="5922068"/>
            <a:ext cx="3050123" cy="203341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09E0F5A8-3626-42D3-A580-546C7EE8F5B6}"/>
              </a:ext>
            </a:extLst>
          </p:cNvPr>
          <p:cNvPicPr>
            <a:picLocks noChangeAspect="1"/>
          </p:cNvPicPr>
          <p:nvPr/>
        </p:nvPicPr>
        <p:blipFill>
          <a:blip r:embed="rId4"/>
          <a:stretch>
            <a:fillRect/>
          </a:stretch>
        </p:blipFill>
        <p:spPr>
          <a:xfrm>
            <a:off x="6706197" y="1276350"/>
            <a:ext cx="2152053"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42AD599-68A1-4C66-AE96-475D79988EEC}"/>
              </a:ext>
            </a:extLst>
          </p:cNvPr>
          <p:cNvPicPr>
            <a:picLocks noChangeAspect="1"/>
          </p:cNvPicPr>
          <p:nvPr/>
        </p:nvPicPr>
        <p:blipFill>
          <a:blip r:embed="rId5"/>
          <a:stretch>
            <a:fillRect/>
          </a:stretch>
        </p:blipFill>
        <p:spPr>
          <a:xfrm>
            <a:off x="9031394" y="2400300"/>
            <a:ext cx="2246206"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C411DD0-79D3-4BBB-84CF-3D7EF5EAA344}"/>
              </a:ext>
            </a:extLst>
          </p:cNvPr>
          <p:cNvPicPr>
            <a:picLocks noChangeAspect="1"/>
          </p:cNvPicPr>
          <p:nvPr/>
        </p:nvPicPr>
        <p:blipFill>
          <a:blip r:embed="rId6"/>
          <a:stretch>
            <a:fillRect/>
          </a:stretch>
        </p:blipFill>
        <p:spPr>
          <a:xfrm>
            <a:off x="13642831" y="2286000"/>
            <a:ext cx="2032000" cy="3048000"/>
          </a:xfrm>
          <a:prstGeom prst="rect">
            <a:avLst/>
          </a:prstGeom>
        </p:spPr>
      </p:pic>
    </p:spTree>
    <p:extLst>
      <p:ext uri="{BB962C8B-B14F-4D97-AF65-F5344CB8AC3E}">
        <p14:creationId xmlns:p14="http://schemas.microsoft.com/office/powerpoint/2010/main" val="8267321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6352" y="1137353"/>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851848" y="0"/>
            <a:ext cx="10515600" cy="1325563"/>
          </a:xfrm>
        </p:spPr>
        <p:txBody>
          <a:bodyPr/>
          <a:lstStyle/>
          <a:p>
            <a:r>
              <a:rPr lang="en-US" dirty="0">
                <a:solidFill>
                  <a:schemeClr val="bg1"/>
                </a:solidFill>
              </a:rPr>
              <a:t>Saf</a:t>
            </a:r>
            <a:r>
              <a:rPr lang="en-US" dirty="0"/>
              <a:t>ety and Productivity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39" r="7143"/>
          <a:stretch/>
        </p:blipFill>
        <p:spPr>
          <a:xfrm>
            <a:off x="18388692" y="2078149"/>
            <a:ext cx="5176158"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2F5AE254-70FE-441D-B11E-8A2E6AE6C8F0}"/>
              </a:ext>
            </a:extLst>
          </p:cNvPr>
          <p:cNvPicPr>
            <a:picLocks noChangeAspect="1"/>
          </p:cNvPicPr>
          <p:nvPr/>
        </p:nvPicPr>
        <p:blipFill>
          <a:blip r:embed="rId4"/>
          <a:stretch>
            <a:fillRect/>
          </a:stretch>
        </p:blipFill>
        <p:spPr>
          <a:xfrm>
            <a:off x="4079244" y="2404859"/>
            <a:ext cx="6667500" cy="3752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423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of clarification in the chat.</a:t>
            </a:r>
          </a:p>
          <a:p>
            <a:pPr lvl="1"/>
            <a:r>
              <a:rPr lang="en-US" dirty="0"/>
              <a:t>I will try to handle them as they come up.</a:t>
            </a:r>
          </a:p>
          <a:p>
            <a:endParaRPr lang="en-US" dirty="0"/>
          </a:p>
          <a:p>
            <a:r>
              <a:rPr lang="en-US" dirty="0"/>
              <a:t>We will do a verbal Q&amp;A once the material has been presented.</a:t>
            </a:r>
          </a:p>
          <a:p>
            <a:pPr lvl="1"/>
            <a:r>
              <a:rPr lang="en-US" dirty="0"/>
              <a:t>I will also do some Q&amp;A during the break.</a:t>
            </a:r>
          </a:p>
          <a:p>
            <a:endParaRPr lang="en-US" dirty="0"/>
          </a:p>
          <a:p>
            <a:r>
              <a:rPr lang="en-US" dirty="0"/>
              <a:t>Slides will be available from the NEED website tomorrow (https://needelegation.org/delivered_presentations.php)</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27701839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048" y="0"/>
            <a:ext cx="10515600" cy="1325563"/>
          </a:xfrm>
        </p:spPr>
        <p:txBody>
          <a:bodyPr/>
          <a:lstStyle/>
          <a:p>
            <a:r>
              <a:rPr lang="en-US" dirty="0">
                <a:solidFill>
                  <a:schemeClr val="bg1"/>
                </a:solidFill>
              </a:rPr>
              <a:t>Env</a:t>
            </a:r>
            <a:r>
              <a:rPr lang="en-US" dirty="0"/>
              <a:t>ironment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170991"/>
            <a:ext cx="8305800" cy="46758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8559"/>
            <a:ext cx="9144000" cy="4876800"/>
          </a:xfrm>
          <a:prstGeom prst="rect">
            <a:avLst/>
          </a:prstGeom>
        </p:spPr>
      </p:pic>
      <p:grpSp>
        <p:nvGrpSpPr>
          <p:cNvPr id="4" name="Group 3">
            <a:extLst>
              <a:ext uri="{FF2B5EF4-FFF2-40B4-BE49-F238E27FC236}">
                <a16:creationId xmlns:a16="http://schemas.microsoft.com/office/drawing/2014/main" id="{E969803A-6BE4-4E74-88B3-03813AF26CF0}"/>
              </a:ext>
            </a:extLst>
          </p:cNvPr>
          <p:cNvGrpSpPr>
            <a:grpSpLocks/>
          </p:cNvGrpSpPr>
          <p:nvPr/>
        </p:nvGrpSpPr>
        <p:grpSpPr>
          <a:xfrm>
            <a:off x="3014291" y="1477545"/>
            <a:ext cx="6163418" cy="4198829"/>
            <a:chOff x="3201545" y="1137557"/>
            <a:chExt cx="6163418" cy="4198829"/>
          </a:xfrm>
        </p:grpSpPr>
        <p:pic>
          <p:nvPicPr>
            <p:cNvPr id="9" name="Picture 8"/>
            <p:cNvPicPr>
              <a:picLocks noChangeAspect="1"/>
            </p:cNvPicPr>
            <p:nvPr/>
          </p:nvPicPr>
          <p:blipFill>
            <a:blip r:embed="rId5"/>
            <a:stretch>
              <a:fillRect/>
            </a:stretch>
          </p:blipFill>
          <p:spPr>
            <a:xfrm>
              <a:off x="3201545" y="1137557"/>
              <a:ext cx="6163418" cy="4198829"/>
            </a:xfrm>
            <a:prstGeom prst="roundRect">
              <a:avLst>
                <a:gd name="adj" fmla="val 72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p:cNvSpPr/>
            <p:nvPr/>
          </p:nvSpPr>
          <p:spPr>
            <a:xfrm>
              <a:off x="5727031" y="1887190"/>
              <a:ext cx="2419120" cy="15564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692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65981"/>
            <a:ext cx="5181600" cy="3436938"/>
          </a:xfrm>
        </p:spPr>
        <p:txBody>
          <a:bodyPr>
            <a:normAutofit/>
          </a:bodyPr>
          <a:lstStyle/>
          <a:p>
            <a:r>
              <a:rPr lang="en-US" dirty="0"/>
              <a:t>Improved resource utilization</a:t>
            </a:r>
          </a:p>
          <a:p>
            <a:r>
              <a:rPr lang="en-US" dirty="0"/>
              <a:t>More efficient travel </a:t>
            </a:r>
          </a:p>
          <a:p>
            <a:pPr lvl="1"/>
            <a:r>
              <a:rPr lang="en-US" dirty="0"/>
              <a:t>Right sized vehicles</a:t>
            </a:r>
          </a:p>
          <a:p>
            <a:pPr lvl="1"/>
            <a:r>
              <a:rPr lang="en-US" dirty="0"/>
              <a:t>Optimized routes</a:t>
            </a:r>
          </a:p>
          <a:p>
            <a:pPr lvl="1"/>
            <a:r>
              <a:rPr lang="en-US" dirty="0"/>
              <a:t>Reduced congestion</a:t>
            </a:r>
          </a:p>
          <a:p>
            <a:pPr lvl="1"/>
            <a:r>
              <a:rPr lang="en-US" dirty="0"/>
              <a:t>No searching for parking</a:t>
            </a:r>
          </a:p>
          <a:p>
            <a:r>
              <a:rPr lang="en-US" dirty="0"/>
              <a:t>Increased VMT</a:t>
            </a:r>
          </a:p>
        </p:txBody>
      </p:sp>
      <p:sp>
        <p:nvSpPr>
          <p:cNvPr id="4" name="Content Placeholder 3"/>
          <p:cNvSpPr>
            <a:spLocks noGrp="1"/>
          </p:cNvSpPr>
          <p:nvPr>
            <p:ph sz="half" idx="2"/>
          </p:nvPr>
        </p:nvSpPr>
        <p:spPr>
          <a:xfrm>
            <a:off x="6172202" y="1545728"/>
            <a:ext cx="5181600" cy="3796357"/>
          </a:xfrm>
        </p:spPr>
        <p:txBody>
          <a:bodyPr>
            <a:normAutofit/>
          </a:bodyPr>
          <a:lstStyle/>
          <a:p>
            <a:r>
              <a:rPr lang="en-US" dirty="0"/>
              <a:t>Cleaner technologies</a:t>
            </a:r>
          </a:p>
          <a:p>
            <a:pPr lvl="1"/>
            <a:r>
              <a:rPr lang="en-US" dirty="0"/>
              <a:t>Electric</a:t>
            </a:r>
          </a:p>
          <a:p>
            <a:pPr lvl="1"/>
            <a:r>
              <a:rPr lang="en-US" dirty="0"/>
              <a:t>Lighter vehicles</a:t>
            </a:r>
          </a:p>
          <a:p>
            <a:r>
              <a:rPr lang="en-US" dirty="0"/>
              <a:t>Energy use of onboard electronics</a:t>
            </a:r>
          </a:p>
          <a:p>
            <a:pPr lvl="1"/>
            <a:r>
              <a:rPr lang="en-US" dirty="0"/>
              <a:t>Weight and functional</a:t>
            </a:r>
          </a:p>
          <a:p>
            <a:r>
              <a:rPr lang="en-US" dirty="0"/>
              <a:t>Increased urban sprawl</a:t>
            </a:r>
          </a:p>
        </p:txBody>
      </p:sp>
      <p:sp>
        <p:nvSpPr>
          <p:cNvPr id="2" name="Title 1"/>
          <p:cNvSpPr>
            <a:spLocks noGrp="1"/>
          </p:cNvSpPr>
          <p:nvPr>
            <p:ph type="title"/>
          </p:nvPr>
        </p:nvSpPr>
        <p:spPr>
          <a:xfrm>
            <a:off x="769960" y="216007"/>
            <a:ext cx="10515600" cy="1325563"/>
          </a:xfrm>
        </p:spPr>
        <p:txBody>
          <a:bodyPr>
            <a:noAutofit/>
          </a:bodyPr>
          <a:lstStyle/>
          <a:p>
            <a:r>
              <a:rPr lang="en-US" dirty="0">
                <a:solidFill>
                  <a:schemeClr val="bg1"/>
                </a:solidFill>
              </a:rPr>
              <a:t>Env</a:t>
            </a:r>
            <a:r>
              <a:rPr lang="en-US" dirty="0"/>
              <a:t>ironmental Implications</a:t>
            </a:r>
            <a:br>
              <a:rPr lang="en-US" dirty="0"/>
            </a:br>
            <a:r>
              <a:rPr lang="en-US" dirty="0"/>
              <a:t>Depends: Heaven or Hell</a:t>
            </a:r>
            <a:br>
              <a:rPr lang="en-US" dirty="0"/>
            </a:br>
            <a:endParaRPr lang="en-US" dirty="0"/>
          </a:p>
        </p:txBody>
      </p:sp>
      <p:sp>
        <p:nvSpPr>
          <p:cNvPr id="6" name="Rectangle: Rounded Corners 5">
            <a:extLst>
              <a:ext uri="{FF2B5EF4-FFF2-40B4-BE49-F238E27FC236}">
                <a16:creationId xmlns:a16="http://schemas.microsoft.com/office/drawing/2014/main" id="{183276E4-810D-4765-9C3B-56F1D9147C45}"/>
              </a:ext>
            </a:extLst>
          </p:cNvPr>
          <p:cNvSpPr/>
          <p:nvPr/>
        </p:nvSpPr>
        <p:spPr>
          <a:xfrm>
            <a:off x="979714" y="5007668"/>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Bottom line: push governments at all levels to embrace and to implement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policies deterring private vehicle ownership and zero passenger miles</a:t>
            </a:r>
          </a:p>
        </p:txBody>
      </p:sp>
    </p:spTree>
    <p:extLst>
      <p:ext uri="{BB962C8B-B14F-4D97-AF65-F5344CB8AC3E}">
        <p14:creationId xmlns:p14="http://schemas.microsoft.com/office/powerpoint/2010/main" val="13869464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440" y="0"/>
            <a:ext cx="10515600" cy="1325563"/>
          </a:xfrm>
        </p:spPr>
        <p:txBody>
          <a:bodyPr/>
          <a:lstStyle/>
          <a:p>
            <a:r>
              <a:rPr lang="en-US" dirty="0">
                <a:solidFill>
                  <a:schemeClr val="bg1"/>
                </a:solidFill>
              </a:rPr>
              <a:t>Inc</a:t>
            </a:r>
            <a:r>
              <a:rPr lang="en-US" dirty="0"/>
              <a:t>entives Through Policy and Planning</a:t>
            </a:r>
          </a:p>
        </p:txBody>
      </p:sp>
      <p:sp>
        <p:nvSpPr>
          <p:cNvPr id="3" name="Content Placeholder 2"/>
          <p:cNvSpPr>
            <a:spLocks noGrp="1"/>
          </p:cNvSpPr>
          <p:nvPr>
            <p:ph idx="1"/>
          </p:nvPr>
        </p:nvSpPr>
        <p:spPr/>
        <p:txBody>
          <a:bodyPr/>
          <a:lstStyle/>
          <a:p>
            <a:r>
              <a:rPr lang="en-US" dirty="0"/>
              <a:t>Allow vehicles equipped with ACC into HOV lanes</a:t>
            </a:r>
          </a:p>
          <a:p>
            <a:pPr lvl="1"/>
            <a:r>
              <a:rPr lang="en-US" dirty="0"/>
              <a:t>Eventual conversion of HOV lanes to ACC/AV lanes</a:t>
            </a:r>
          </a:p>
          <a:p>
            <a:r>
              <a:rPr lang="en-US" dirty="0"/>
              <a:t>Allow ACC equipped vehicles to travel faster in HOV lanes</a:t>
            </a:r>
          </a:p>
          <a:p>
            <a:r>
              <a:rPr lang="en-US" dirty="0"/>
              <a:t>Subsidize ACC upgrades</a:t>
            </a:r>
          </a:p>
          <a:p>
            <a:pPr lvl="1"/>
            <a:r>
              <a:rPr lang="en-US" dirty="0"/>
              <a:t>Arguably more concrete benefits than electric vehicles</a:t>
            </a:r>
          </a:p>
          <a:p>
            <a:r>
              <a:rPr lang="en-US" dirty="0"/>
              <a:t>Sticks: higher costs of vehicle ownership</a:t>
            </a:r>
          </a:p>
          <a:p>
            <a:pPr lvl="1"/>
            <a:r>
              <a:rPr lang="en-US" dirty="0"/>
              <a:t>Registration fees, VMT taxes, etc.</a:t>
            </a:r>
          </a:p>
        </p:txBody>
      </p:sp>
      <p:sp>
        <p:nvSpPr>
          <p:cNvPr id="4" name="TextBox 3">
            <a:extLst>
              <a:ext uri="{FF2B5EF4-FFF2-40B4-BE49-F238E27FC236}">
                <a16:creationId xmlns:a16="http://schemas.microsoft.com/office/drawing/2014/main" id="{27FC610F-ED28-1D45-B58A-987B2C0B21A3}"/>
              </a:ext>
            </a:extLst>
          </p:cNvPr>
          <p:cNvSpPr txBox="1"/>
          <p:nvPr/>
        </p:nvSpPr>
        <p:spPr>
          <a:xfrm>
            <a:off x="7924800" y="5982569"/>
            <a:ext cx="3629070" cy="369332"/>
          </a:xfrm>
          <a:prstGeom prst="rect">
            <a:avLst/>
          </a:prstGeom>
          <a:noFill/>
        </p:spPr>
        <p:txBody>
          <a:bodyPr wrap="none" rtlCol="0">
            <a:spAutoFit/>
          </a:bodyPr>
          <a:lstStyle/>
          <a:p>
            <a:r>
              <a:rPr lang="en-US" dirty="0"/>
              <a:t>Note:  ACC = Adaptive Cruise Control</a:t>
            </a:r>
          </a:p>
        </p:txBody>
      </p:sp>
    </p:spTree>
    <p:extLst>
      <p:ext uri="{BB962C8B-B14F-4D97-AF65-F5344CB8AC3E}">
        <p14:creationId xmlns:p14="http://schemas.microsoft.com/office/powerpoint/2010/main" val="5194437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040" y="0"/>
            <a:ext cx="10515600" cy="1325563"/>
          </a:xfrm>
        </p:spPr>
        <p:txBody>
          <a:bodyPr/>
          <a:lstStyle/>
          <a:p>
            <a:r>
              <a:rPr lang="en-US" dirty="0">
                <a:solidFill>
                  <a:schemeClr val="bg1"/>
                </a:solidFill>
              </a:rPr>
              <a:t>Int</a:t>
            </a:r>
            <a:r>
              <a:rPr lang="en-US" dirty="0"/>
              <a:t>erim Summary</a:t>
            </a:r>
          </a:p>
        </p:txBody>
      </p:sp>
      <p:sp>
        <p:nvSpPr>
          <p:cNvPr id="3" name="Content Placeholder 2"/>
          <p:cNvSpPr>
            <a:spLocks noGrp="1"/>
          </p:cNvSpPr>
          <p:nvPr>
            <p:ph idx="1"/>
          </p:nvPr>
        </p:nvSpPr>
        <p:spPr/>
        <p:txBody>
          <a:bodyPr/>
          <a:lstStyle/>
          <a:p>
            <a:r>
              <a:rPr lang="en-US" dirty="0"/>
              <a:t>Transition is coming very quickly!</a:t>
            </a:r>
          </a:p>
          <a:p>
            <a:pPr lvl="1"/>
            <a:r>
              <a:rPr lang="en-US" dirty="0"/>
              <a:t>Most reports are extremely conservative</a:t>
            </a:r>
          </a:p>
          <a:p>
            <a:pPr lvl="1"/>
            <a:r>
              <a:rPr lang="en-US" dirty="0"/>
              <a:t>Apply generally, but faster in many regions.</a:t>
            </a:r>
          </a:p>
          <a:p>
            <a:pPr lvl="1"/>
            <a:endParaRPr lang="en-US" dirty="0"/>
          </a:p>
          <a:p>
            <a:r>
              <a:rPr lang="en-US" dirty="0"/>
              <a:t>Very important to start incorporating AVs into planning now.</a:t>
            </a:r>
          </a:p>
          <a:p>
            <a:pPr lvl="1"/>
            <a:r>
              <a:rPr lang="en-US" dirty="0"/>
              <a:t>To realize the benefits of AVS.</a:t>
            </a:r>
          </a:p>
          <a:p>
            <a:pPr lvl="1"/>
            <a:r>
              <a:rPr lang="en-US" dirty="0"/>
              <a:t>Sacrifice expansion for maintenance.</a:t>
            </a:r>
          </a:p>
        </p:txBody>
      </p:sp>
    </p:spTree>
    <p:extLst>
      <p:ext uri="{BB962C8B-B14F-4D97-AF65-F5344CB8AC3E}">
        <p14:creationId xmlns:p14="http://schemas.microsoft.com/office/powerpoint/2010/main" val="3314921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normAutofit/>
          </a:bodyPr>
          <a:lstStyle/>
          <a:p>
            <a:r>
              <a:rPr lang="en-US" dirty="0">
                <a:solidFill>
                  <a:schemeClr val="bg1"/>
                </a:solidFill>
              </a:rPr>
              <a:t>Wh</a:t>
            </a:r>
            <a:r>
              <a:rPr lang="en-US" dirty="0"/>
              <a:t>at Changes Will This Bring?</a:t>
            </a:r>
          </a:p>
        </p:txBody>
      </p:sp>
      <p:sp>
        <p:nvSpPr>
          <p:cNvPr id="3" name="Content Placeholder 2"/>
          <p:cNvSpPr>
            <a:spLocks noGrp="1"/>
          </p:cNvSpPr>
          <p:nvPr>
            <p:ph sz="half" idx="1"/>
          </p:nvPr>
        </p:nvSpPr>
        <p:spPr>
          <a:xfrm>
            <a:off x="838200" y="1665980"/>
            <a:ext cx="5181600" cy="3050399"/>
          </a:xfrm>
        </p:spPr>
        <p:txBody>
          <a:bodyPr/>
          <a:lstStyle/>
          <a:p>
            <a:r>
              <a:rPr lang="en-US" dirty="0"/>
              <a:t>Disposable income</a:t>
            </a:r>
          </a:p>
          <a:p>
            <a:r>
              <a:rPr lang="en-US" dirty="0"/>
              <a:t>Government finances</a:t>
            </a:r>
          </a:p>
          <a:p>
            <a:r>
              <a:rPr lang="en-US" dirty="0"/>
              <a:t>Transportation demand</a:t>
            </a:r>
          </a:p>
          <a:p>
            <a:r>
              <a:rPr lang="en-US" dirty="0"/>
              <a:t>Infrastructure</a:t>
            </a:r>
          </a:p>
        </p:txBody>
      </p:sp>
      <p:sp>
        <p:nvSpPr>
          <p:cNvPr id="4" name="Content Placeholder 3"/>
          <p:cNvSpPr>
            <a:spLocks noGrp="1"/>
          </p:cNvSpPr>
          <p:nvPr>
            <p:ph sz="half" idx="2"/>
          </p:nvPr>
        </p:nvSpPr>
        <p:spPr>
          <a:xfrm>
            <a:off x="6172200" y="1665980"/>
            <a:ext cx="5181600" cy="3050399"/>
          </a:xfrm>
        </p:spPr>
        <p:txBody>
          <a:bodyPr/>
          <a:lstStyle/>
          <a:p>
            <a:r>
              <a:rPr lang="en-US" dirty="0"/>
              <a:t>Housing </a:t>
            </a:r>
          </a:p>
          <a:p>
            <a:r>
              <a:rPr lang="en-US" dirty="0"/>
              <a:t>Public transportation</a:t>
            </a:r>
          </a:p>
          <a:p>
            <a:r>
              <a:rPr lang="en-US" dirty="0"/>
              <a:t>Employment</a:t>
            </a:r>
          </a:p>
          <a:p>
            <a:r>
              <a:rPr lang="en-US" dirty="0"/>
              <a:t>Parking</a:t>
            </a:r>
          </a:p>
        </p:txBody>
      </p:sp>
      <p:sp>
        <p:nvSpPr>
          <p:cNvPr id="8" name="Rectangle: Rounded Corners 7">
            <a:extLst>
              <a:ext uri="{FF2B5EF4-FFF2-40B4-BE49-F238E27FC236}">
                <a16:creationId xmlns:a16="http://schemas.microsoft.com/office/drawing/2014/main" id="{25619D25-282E-4C36-8956-631DCC03FE69}"/>
              </a:ext>
            </a:extLst>
          </p:cNvPr>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Potentially dramatic improvements in infrastructure planning and maintenance - Data sharing and integration</a:t>
            </a:r>
          </a:p>
        </p:txBody>
      </p:sp>
    </p:spTree>
    <p:extLst>
      <p:ext uri="{BB962C8B-B14F-4D97-AF65-F5344CB8AC3E}">
        <p14:creationId xmlns:p14="http://schemas.microsoft.com/office/powerpoint/2010/main" val="1729130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10" y="0"/>
            <a:ext cx="10515600" cy="1325563"/>
          </a:xfrm>
        </p:spPr>
        <p:txBody>
          <a:bodyPr/>
          <a:lstStyle/>
          <a:p>
            <a:r>
              <a:rPr lang="en-US" dirty="0">
                <a:solidFill>
                  <a:schemeClr val="bg1"/>
                </a:solidFill>
              </a:rPr>
              <a:t>Dis</a:t>
            </a:r>
            <a:r>
              <a:rPr lang="en-US" dirty="0"/>
              <a:t>posable Income</a:t>
            </a:r>
          </a:p>
        </p:txBody>
      </p:sp>
      <p:sp>
        <p:nvSpPr>
          <p:cNvPr id="3" name="Content Placeholder 2"/>
          <p:cNvSpPr>
            <a:spLocks noGrp="1"/>
          </p:cNvSpPr>
          <p:nvPr>
            <p:ph idx="1"/>
          </p:nvPr>
        </p:nvSpPr>
        <p:spPr>
          <a:xfrm>
            <a:off x="5124450" y="1570730"/>
            <a:ext cx="6229350" cy="4351338"/>
          </a:xfrm>
        </p:spPr>
        <p:txBody>
          <a:bodyPr/>
          <a:lstStyle/>
          <a:p>
            <a:r>
              <a:rPr lang="en-US" dirty="0"/>
              <a:t>Costs $10,728 to own a car</a:t>
            </a:r>
          </a:p>
          <a:p>
            <a:r>
              <a:rPr lang="en-US" dirty="0"/>
              <a:t>Will cost $3,000 to use </a:t>
            </a:r>
            <a:r>
              <a:rPr lang="en-US" dirty="0" err="1"/>
              <a:t>TaaS</a:t>
            </a:r>
            <a:endParaRPr lang="en-US" dirty="0"/>
          </a:p>
          <a:p>
            <a:r>
              <a:rPr lang="en-US" dirty="0"/>
              <a:t>Net increase in disposable income </a:t>
            </a:r>
            <a:br>
              <a:rPr lang="en-US" dirty="0"/>
            </a:br>
            <a:r>
              <a:rPr lang="en-US" dirty="0"/>
              <a:t>of &gt; $7,000</a:t>
            </a:r>
          </a:p>
          <a:p>
            <a:r>
              <a:rPr lang="en-US" dirty="0"/>
              <a:t>Spread across all households: </a:t>
            </a:r>
            <a:br>
              <a:rPr lang="en-US" dirty="0"/>
            </a:br>
            <a:r>
              <a:rPr lang="en-US" dirty="0"/>
              <a:t>more than $1 trillion in new spending in the economy</a:t>
            </a:r>
          </a:p>
          <a:p>
            <a:r>
              <a:rPr lang="en-US" dirty="0"/>
              <a:t>Major boost to economic activity</a:t>
            </a:r>
          </a:p>
          <a:p>
            <a:pPr lvl="1"/>
            <a:r>
              <a:rPr lang="en-US" b="1" dirty="0"/>
              <a:t>CREATING JOBS!</a:t>
            </a:r>
          </a:p>
        </p:txBody>
      </p:sp>
      <p:pic>
        <p:nvPicPr>
          <p:cNvPr id="7" name="Picture 6">
            <a:extLst>
              <a:ext uri="{FF2B5EF4-FFF2-40B4-BE49-F238E27FC236}">
                <a16:creationId xmlns:a16="http://schemas.microsoft.com/office/drawing/2014/main" id="{BDC71B54-4208-4694-8F54-5F7B79FB576D}"/>
              </a:ext>
            </a:extLst>
          </p:cNvPr>
          <p:cNvPicPr>
            <a:picLocks noChangeAspect="1"/>
          </p:cNvPicPr>
          <p:nvPr/>
        </p:nvPicPr>
        <p:blipFill>
          <a:blip r:embed="rId3"/>
          <a:stretch>
            <a:fillRect/>
          </a:stretch>
        </p:blipFill>
        <p:spPr>
          <a:xfrm>
            <a:off x="552450" y="1790700"/>
            <a:ext cx="4257675" cy="283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3E8FEF9-9FDA-4F98-B685-BD4165081AA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3087350" y="1828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43170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30" y="0"/>
            <a:ext cx="10515600" cy="1325563"/>
          </a:xfrm>
        </p:spPr>
        <p:txBody>
          <a:bodyPr/>
          <a:lstStyle/>
          <a:p>
            <a:r>
              <a:rPr lang="en-US" dirty="0">
                <a:solidFill>
                  <a:schemeClr val="bg1"/>
                </a:solidFill>
              </a:rPr>
              <a:t>Go</a:t>
            </a:r>
            <a:r>
              <a:rPr lang="en-US" dirty="0"/>
              <a:t>vernment Finances</a:t>
            </a:r>
          </a:p>
        </p:txBody>
      </p:sp>
      <p:sp>
        <p:nvSpPr>
          <p:cNvPr id="3" name="Content Placeholder 2"/>
          <p:cNvSpPr>
            <a:spLocks noGrp="1"/>
          </p:cNvSpPr>
          <p:nvPr>
            <p:ph idx="1"/>
          </p:nvPr>
        </p:nvSpPr>
        <p:spPr>
          <a:xfrm>
            <a:off x="4626770" y="1325563"/>
            <a:ext cx="6917530" cy="4596505"/>
          </a:xfrm>
        </p:spPr>
        <p:txBody>
          <a:bodyPr>
            <a:normAutofit/>
          </a:bodyPr>
          <a:lstStyle/>
          <a:p>
            <a:r>
              <a:rPr lang="en-US" dirty="0"/>
              <a:t>Government finances thrown for a loop:</a:t>
            </a:r>
          </a:p>
          <a:p>
            <a:pPr lvl="1"/>
            <a:r>
              <a:rPr lang="en-US" dirty="0"/>
              <a:t>Revenues up and down:</a:t>
            </a:r>
          </a:p>
          <a:p>
            <a:pPr lvl="2"/>
            <a:r>
              <a:rPr lang="en-US" sz="2200" dirty="0"/>
              <a:t>Parking revenue, tickets, traffic violation revenues</a:t>
            </a:r>
          </a:p>
          <a:p>
            <a:pPr lvl="2"/>
            <a:r>
              <a:rPr lang="en-US" sz="2200" dirty="0"/>
              <a:t>More commercial, retail and residential space</a:t>
            </a:r>
          </a:p>
          <a:p>
            <a:pPr marL="914400" lvl="2" indent="0">
              <a:buNone/>
            </a:pPr>
            <a:endParaRPr lang="en-US" sz="2200" dirty="0"/>
          </a:p>
          <a:p>
            <a:pPr lvl="1"/>
            <a:r>
              <a:rPr lang="en-US" dirty="0"/>
              <a:t>Less spending on road development</a:t>
            </a:r>
          </a:p>
          <a:p>
            <a:pPr marL="457200" lvl="1" indent="0">
              <a:buNone/>
            </a:pPr>
            <a:endParaRPr lang="en-US" dirty="0"/>
          </a:p>
          <a:p>
            <a:pPr lvl="1"/>
            <a:r>
              <a:rPr lang="en-US" dirty="0"/>
              <a:t>More (maybe less) spent on road maintenance</a:t>
            </a:r>
          </a:p>
          <a:p>
            <a:pPr lvl="2"/>
            <a:r>
              <a:rPr lang="en-US" sz="2200" dirty="0"/>
              <a:t>Fewer road miles</a:t>
            </a:r>
          </a:p>
          <a:p>
            <a:pPr lvl="2"/>
            <a:r>
              <a:rPr lang="en-US" sz="2200" dirty="0"/>
              <a:t>but perhaps more VMT</a:t>
            </a:r>
          </a:p>
        </p:txBody>
      </p:sp>
      <p:pic>
        <p:nvPicPr>
          <p:cNvPr id="7" name="Picture 6">
            <a:extLst>
              <a:ext uri="{FF2B5EF4-FFF2-40B4-BE49-F238E27FC236}">
                <a16:creationId xmlns:a16="http://schemas.microsoft.com/office/drawing/2014/main" id="{F02F5D39-2492-47F9-B11E-20F0BC453390}"/>
              </a:ext>
            </a:extLst>
          </p:cNvPr>
          <p:cNvPicPr>
            <a:picLocks noChangeAspect="1"/>
          </p:cNvPicPr>
          <p:nvPr/>
        </p:nvPicPr>
        <p:blipFill>
          <a:blip r:embed="rId2"/>
          <a:stretch>
            <a:fillRect/>
          </a:stretch>
        </p:blipFill>
        <p:spPr>
          <a:xfrm>
            <a:off x="838200" y="2038349"/>
            <a:ext cx="3788570" cy="2525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84719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nsportation Demand</a:t>
            </a:r>
          </a:p>
        </p:txBody>
      </p:sp>
      <p:sp>
        <p:nvSpPr>
          <p:cNvPr id="3" name="Content Placeholder 2"/>
          <p:cNvSpPr>
            <a:spLocks noGrp="1"/>
          </p:cNvSpPr>
          <p:nvPr>
            <p:ph idx="1"/>
          </p:nvPr>
        </p:nvSpPr>
        <p:spPr>
          <a:xfrm>
            <a:off x="838200" y="1570730"/>
            <a:ext cx="6534150" cy="4351338"/>
          </a:xfrm>
        </p:spPr>
        <p:txBody>
          <a:bodyPr>
            <a:normAutofit lnSpcReduction="10000"/>
          </a:bodyPr>
          <a:lstStyle/>
          <a:p>
            <a:r>
              <a:rPr lang="en-US" dirty="0"/>
              <a:t>Demand for transportation will likely increase significantly: </a:t>
            </a:r>
            <a:br>
              <a:rPr lang="en-US" dirty="0"/>
            </a:br>
            <a:r>
              <a:rPr lang="en-US" dirty="0"/>
              <a:t>price falls, demand rises</a:t>
            </a:r>
          </a:p>
          <a:p>
            <a:pPr lvl="1"/>
            <a:r>
              <a:rPr lang="en-US" dirty="0"/>
              <a:t>Commutes may increase in distance, but </a:t>
            </a:r>
            <a:br>
              <a:rPr lang="en-US" dirty="0"/>
            </a:br>
            <a:r>
              <a:rPr lang="en-US" dirty="0"/>
              <a:t>not necessarily in duration</a:t>
            </a:r>
          </a:p>
          <a:p>
            <a:pPr lvl="1"/>
            <a:r>
              <a:rPr lang="en-US" dirty="0"/>
              <a:t>Zero passenger trips will arise</a:t>
            </a:r>
          </a:p>
          <a:p>
            <a:pPr lvl="2"/>
            <a:r>
              <a:rPr lang="en-US" dirty="0"/>
              <a:t>Deliveries</a:t>
            </a:r>
          </a:p>
          <a:p>
            <a:r>
              <a:rPr lang="en-US" dirty="0"/>
              <a:t>At the same time, demand for roadway lane-miles will likely decrease</a:t>
            </a:r>
          </a:p>
          <a:p>
            <a:pPr lvl="1"/>
            <a:r>
              <a:rPr lang="en-US" dirty="0"/>
              <a:t>AVs make significantly more efficient use of space</a:t>
            </a:r>
          </a:p>
          <a:p>
            <a:pPr lvl="1"/>
            <a:r>
              <a:rPr lang="en-US" dirty="0"/>
              <a:t>Front to back and side to side</a:t>
            </a:r>
          </a:p>
        </p:txBody>
      </p:sp>
      <p:pic>
        <p:nvPicPr>
          <p:cNvPr id="5" name="Picture 4">
            <a:extLst>
              <a:ext uri="{FF2B5EF4-FFF2-40B4-BE49-F238E27FC236}">
                <a16:creationId xmlns:a16="http://schemas.microsoft.com/office/drawing/2014/main" id="{7F19FC4D-E27C-47D1-A900-D48B48356A5D}"/>
              </a:ext>
            </a:extLst>
          </p:cNvPr>
          <p:cNvPicPr>
            <a:picLocks noChangeAspect="1"/>
          </p:cNvPicPr>
          <p:nvPr/>
        </p:nvPicPr>
        <p:blipFill>
          <a:blip r:embed="rId2"/>
          <a:stretch>
            <a:fillRect/>
          </a:stretch>
        </p:blipFill>
        <p:spPr>
          <a:xfrm>
            <a:off x="13125450" y="187553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FC9478C-0C39-4ACA-A3EA-44646AFAFF9C}"/>
              </a:ext>
            </a:extLst>
          </p:cNvPr>
          <p:cNvPicPr>
            <a:picLocks noChangeAspect="1"/>
          </p:cNvPicPr>
          <p:nvPr/>
        </p:nvPicPr>
        <p:blipFill>
          <a:blip r:embed="rId3"/>
          <a:stretch>
            <a:fillRect/>
          </a:stretch>
        </p:blipFill>
        <p:spPr>
          <a:xfrm>
            <a:off x="7137644" y="1875530"/>
            <a:ext cx="4216155" cy="2810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905228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lstStyle/>
          <a:p>
            <a:r>
              <a:rPr lang="en-US" dirty="0">
                <a:solidFill>
                  <a:schemeClr val="bg1"/>
                </a:solidFill>
              </a:rPr>
              <a:t>Infr</a:t>
            </a:r>
            <a:r>
              <a:rPr lang="en-US" dirty="0"/>
              <a:t>astructure</a:t>
            </a:r>
          </a:p>
        </p:txBody>
      </p:sp>
      <p:sp>
        <p:nvSpPr>
          <p:cNvPr id="3" name="Content Placeholder 2"/>
          <p:cNvSpPr>
            <a:spLocks noGrp="1"/>
          </p:cNvSpPr>
          <p:nvPr>
            <p:ph idx="1"/>
          </p:nvPr>
        </p:nvSpPr>
        <p:spPr>
          <a:xfrm>
            <a:off x="838200" y="1391343"/>
            <a:ext cx="4516517" cy="4712574"/>
          </a:xfrm>
        </p:spPr>
        <p:txBody>
          <a:bodyPr>
            <a:normAutofit/>
          </a:bodyPr>
          <a:lstStyle/>
          <a:p>
            <a:r>
              <a:rPr lang="en-US" dirty="0"/>
              <a:t>Focus of transportation infrastructure:</a:t>
            </a:r>
          </a:p>
          <a:p>
            <a:pPr lvl="1"/>
            <a:r>
              <a:rPr lang="en-US" dirty="0"/>
              <a:t>Currently on expansion</a:t>
            </a:r>
          </a:p>
          <a:p>
            <a:pPr lvl="1"/>
            <a:r>
              <a:rPr lang="en-US" dirty="0"/>
              <a:t>Will turn toward:</a:t>
            </a:r>
          </a:p>
          <a:p>
            <a:pPr lvl="2"/>
            <a:r>
              <a:rPr lang="en-US" sz="2200" dirty="0"/>
              <a:t>Maintenance</a:t>
            </a:r>
          </a:p>
          <a:p>
            <a:pPr lvl="3"/>
            <a:r>
              <a:rPr lang="en-US" dirty="0"/>
              <a:t>Signage and striping has to be robust</a:t>
            </a:r>
          </a:p>
          <a:p>
            <a:pPr lvl="3"/>
            <a:r>
              <a:rPr lang="en-US" dirty="0" err="1"/>
              <a:t>TaaS</a:t>
            </a:r>
            <a:r>
              <a:rPr lang="en-US" dirty="0"/>
              <a:t> providers push for fewer potholes?</a:t>
            </a:r>
          </a:p>
          <a:p>
            <a:pPr lvl="2"/>
            <a:r>
              <a:rPr lang="en-US" sz="2200" dirty="0"/>
              <a:t>Adding technology</a:t>
            </a:r>
          </a:p>
          <a:p>
            <a:pPr lvl="3"/>
            <a:r>
              <a:rPr lang="en-US" dirty="0"/>
              <a:t>Stop lights will be digital as well as visual</a:t>
            </a:r>
          </a:p>
          <a:p>
            <a:pPr lvl="1"/>
            <a:r>
              <a:rPr lang="en-US" dirty="0"/>
              <a:t>Some will disappear: Signs!</a:t>
            </a:r>
          </a:p>
          <a:p>
            <a:pPr lvl="1"/>
            <a:endParaRPr lang="en-US" dirty="0"/>
          </a:p>
        </p:txBody>
      </p:sp>
      <p:pic>
        <p:nvPicPr>
          <p:cNvPr id="5" name="Picture 4">
            <a:extLst>
              <a:ext uri="{FF2B5EF4-FFF2-40B4-BE49-F238E27FC236}">
                <a16:creationId xmlns:a16="http://schemas.microsoft.com/office/drawing/2014/main" id="{B7318A86-8DFB-4D8A-ACB2-3D0FE9EED870}"/>
              </a:ext>
            </a:extLst>
          </p:cNvPr>
          <p:cNvPicPr>
            <a:picLocks noChangeAspect="1"/>
          </p:cNvPicPr>
          <p:nvPr/>
        </p:nvPicPr>
        <p:blipFill>
          <a:blip r:embed="rId2"/>
          <a:stretch>
            <a:fillRect/>
          </a:stretch>
        </p:blipFill>
        <p:spPr>
          <a:xfrm>
            <a:off x="5354717" y="1671537"/>
            <a:ext cx="5999083"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457305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23E79-62EF-4C6C-B93C-1B5ACB0F34F1}"/>
              </a:ext>
            </a:extLst>
          </p:cNvPr>
          <p:cNvPicPr>
            <a:picLocks noChangeAspect="1"/>
          </p:cNvPicPr>
          <p:nvPr/>
        </p:nvPicPr>
        <p:blipFill>
          <a:blip r:embed="rId2"/>
          <a:stretch>
            <a:fillRect/>
          </a:stretch>
        </p:blipFill>
        <p:spPr>
          <a:xfrm>
            <a:off x="3390900" y="1173162"/>
            <a:ext cx="7626350" cy="2538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8F18928-A52C-47D8-9829-3489096CEBCD}"/>
              </a:ext>
            </a:extLst>
          </p:cNvPr>
          <p:cNvPicPr>
            <a:picLocks noChangeAspect="1"/>
          </p:cNvPicPr>
          <p:nvPr/>
        </p:nvPicPr>
        <p:blipFill>
          <a:blip r:embed="rId3"/>
          <a:stretch>
            <a:fillRect/>
          </a:stretch>
        </p:blipFill>
        <p:spPr>
          <a:xfrm>
            <a:off x="544652" y="1173162"/>
            <a:ext cx="2630348" cy="3970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934978" y="0"/>
            <a:ext cx="10515600" cy="1325563"/>
          </a:xfrm>
        </p:spPr>
        <p:txBody>
          <a:bodyPr/>
          <a:lstStyle/>
          <a:p>
            <a:r>
              <a:rPr lang="en-US" dirty="0">
                <a:solidFill>
                  <a:schemeClr val="bg1"/>
                </a:solidFill>
              </a:rPr>
              <a:t>Ho</a:t>
            </a:r>
            <a:r>
              <a:rPr lang="en-US" dirty="0"/>
              <a:t>using</a:t>
            </a:r>
          </a:p>
        </p:txBody>
      </p:sp>
      <p:sp>
        <p:nvSpPr>
          <p:cNvPr id="3" name="Content Placeholder 2"/>
          <p:cNvSpPr>
            <a:spLocks noGrp="1"/>
          </p:cNvSpPr>
          <p:nvPr>
            <p:ph idx="1"/>
          </p:nvPr>
        </p:nvSpPr>
        <p:spPr>
          <a:xfrm>
            <a:off x="3390900" y="4324350"/>
            <a:ext cx="7886700" cy="1864418"/>
          </a:xfrm>
        </p:spPr>
        <p:txBody>
          <a:bodyPr>
            <a:normAutofit fontScale="85000" lnSpcReduction="20000"/>
          </a:bodyPr>
          <a:lstStyle/>
          <a:p>
            <a:r>
              <a:rPr lang="en-US" dirty="0"/>
              <a:t>Housing is suddenly easier to build</a:t>
            </a:r>
          </a:p>
          <a:p>
            <a:pPr lvl="1"/>
            <a:r>
              <a:rPr lang="en-US" dirty="0"/>
              <a:t>Issue of traffic congestion is significantly reduced.</a:t>
            </a:r>
          </a:p>
          <a:p>
            <a:pPr lvl="1"/>
            <a:r>
              <a:rPr lang="en-US" dirty="0"/>
              <a:t>Space for new housing is available where parking lots used to be.</a:t>
            </a:r>
          </a:p>
          <a:p>
            <a:pPr lvl="1"/>
            <a:endParaRPr lang="en-US" dirty="0"/>
          </a:p>
          <a:p>
            <a:r>
              <a:rPr lang="en-US" dirty="0"/>
              <a:t>Existing houses can now accommodate more people: </a:t>
            </a:r>
            <a:br>
              <a:rPr lang="en-US" dirty="0"/>
            </a:br>
            <a:r>
              <a:rPr lang="en-US" dirty="0"/>
              <a:t>garage to bedroom conversions.</a:t>
            </a:r>
          </a:p>
        </p:txBody>
      </p:sp>
    </p:spTree>
    <p:extLst>
      <p:ext uri="{BB962C8B-B14F-4D97-AF65-F5344CB8AC3E}">
        <p14:creationId xmlns:p14="http://schemas.microsoft.com/office/powerpoint/2010/main" val="4061572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fontScale="90000"/>
          </a:bodyPr>
          <a:lstStyle/>
          <a:p>
            <a:pPr algn="l"/>
            <a:r>
              <a:rPr lang="en-US" sz="3200" i="1" dirty="0"/>
              <a:t>OLLI – Sonoma State University</a:t>
            </a:r>
            <a:br>
              <a:rPr lang="en-US" sz="3200" i="1" dirty="0"/>
            </a:br>
            <a:br>
              <a:rPr lang="en-US" sz="3200" i="1" dirty="0"/>
            </a:br>
            <a:r>
              <a:rPr lang="en-US" dirty="0"/>
              <a:t>Driving Change – Autonomous Vehicles’ Big Impact</a:t>
            </a:r>
          </a:p>
        </p:txBody>
      </p:sp>
      <p:sp>
        <p:nvSpPr>
          <p:cNvPr id="3" name="Subtitle 2"/>
          <p:cNvSpPr>
            <a:spLocks noGrp="1"/>
          </p:cNvSpPr>
          <p:nvPr>
            <p:ph type="subTitle" idx="1"/>
          </p:nvPr>
        </p:nvSpPr>
        <p:spPr>
          <a:xfrm>
            <a:off x="1524000" y="3602037"/>
            <a:ext cx="9144000" cy="2149057"/>
          </a:xfrm>
        </p:spPr>
        <p:txBody>
          <a:bodyPr>
            <a:noAutofit/>
          </a:bodyPr>
          <a:lstStyle/>
          <a:p>
            <a:pPr algn="l"/>
            <a:endParaRPr lang="en-US" dirty="0">
              <a:solidFill>
                <a:srgbClr val="2B414D"/>
              </a:solidFill>
            </a:endParaRPr>
          </a:p>
          <a:p>
            <a:pPr algn="l"/>
            <a:r>
              <a:rPr lang="en-US" b="1" dirty="0">
                <a:solidFill>
                  <a:srgbClr val="2B414D"/>
                </a:solidFill>
              </a:rPr>
              <a:t>National Economic Education Delegation</a:t>
            </a:r>
          </a:p>
          <a:p>
            <a:pPr algn="l"/>
            <a:r>
              <a:rPr lang="en-US" dirty="0">
                <a:solidFill>
                  <a:srgbClr val="2B414D"/>
                </a:solidFill>
              </a:rPr>
              <a:t>Jon </a:t>
            </a:r>
            <a:r>
              <a:rPr lang="en-US" dirty="0" err="1">
                <a:solidFill>
                  <a:srgbClr val="2B414D"/>
                </a:solidFill>
              </a:rPr>
              <a:t>Haveman</a:t>
            </a:r>
            <a:r>
              <a:rPr lang="en-US" dirty="0">
                <a:solidFill>
                  <a:srgbClr val="2B414D"/>
                </a:solidFill>
              </a:rPr>
              <a:t>, Ph.D.</a:t>
            </a:r>
          </a:p>
          <a:p>
            <a:pPr algn="l"/>
            <a:endParaRPr lang="en-US" dirty="0">
              <a:solidFill>
                <a:srgbClr val="2B414D"/>
              </a:solidFill>
            </a:endParaRPr>
          </a:p>
          <a:p>
            <a:pPr algn="l"/>
            <a:r>
              <a:rPr lang="en-US" sz="1800" b="0" i="1" dirty="0">
                <a:solidFill>
                  <a:srgbClr val="2B414D"/>
                </a:solidFill>
              </a:rPr>
              <a:t>March 8, 2023</a:t>
            </a:r>
          </a:p>
          <a:p>
            <a:pPr algn="l"/>
            <a:endParaRPr lang="en-US" dirty="0">
              <a:solidFill>
                <a:srgbClr val="2B414D"/>
              </a:solidFill>
            </a:endParaRPr>
          </a:p>
        </p:txBody>
      </p:sp>
    </p:spTree>
    <p:extLst>
      <p:ext uri="{BB962C8B-B14F-4D97-AF65-F5344CB8AC3E}">
        <p14:creationId xmlns:p14="http://schemas.microsoft.com/office/powerpoint/2010/main" val="975386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6" y="0"/>
            <a:ext cx="10515600" cy="1325563"/>
          </a:xfrm>
        </p:spPr>
        <p:txBody>
          <a:bodyPr/>
          <a:lstStyle/>
          <a:p>
            <a:r>
              <a:rPr lang="en-US" dirty="0">
                <a:solidFill>
                  <a:schemeClr val="bg1"/>
                </a:solidFill>
              </a:rPr>
              <a:t>Pub</a:t>
            </a:r>
            <a:r>
              <a:rPr lang="en-US" dirty="0"/>
              <a:t>lic Transportation</a:t>
            </a:r>
          </a:p>
        </p:txBody>
      </p:sp>
      <p:sp>
        <p:nvSpPr>
          <p:cNvPr id="3" name="Content Placeholder 2"/>
          <p:cNvSpPr>
            <a:spLocks noGrp="1"/>
          </p:cNvSpPr>
          <p:nvPr>
            <p:ph idx="1"/>
          </p:nvPr>
        </p:nvSpPr>
        <p:spPr>
          <a:xfrm>
            <a:off x="5048250" y="1570730"/>
            <a:ext cx="6305550" cy="4351338"/>
          </a:xfrm>
        </p:spPr>
        <p:txBody>
          <a:bodyPr/>
          <a:lstStyle/>
          <a:p>
            <a:r>
              <a:rPr lang="en-US" dirty="0"/>
              <a:t>Ambiguous implications for public transportation</a:t>
            </a:r>
          </a:p>
          <a:p>
            <a:r>
              <a:rPr lang="en-US" dirty="0"/>
              <a:t>Demand may:</a:t>
            </a:r>
          </a:p>
          <a:p>
            <a:pPr lvl="1"/>
            <a:r>
              <a:rPr lang="en-US" dirty="0"/>
              <a:t>Shrink because of low cost of </a:t>
            </a:r>
            <a:r>
              <a:rPr lang="en-US" dirty="0" err="1"/>
              <a:t>TaaS</a:t>
            </a:r>
            <a:endParaRPr lang="en-US" dirty="0"/>
          </a:p>
          <a:p>
            <a:pPr lvl="1"/>
            <a:r>
              <a:rPr lang="en-US" dirty="0"/>
              <a:t>Grow because last mile problem is solved</a:t>
            </a:r>
          </a:p>
          <a:p>
            <a:r>
              <a:rPr lang="en-US" dirty="0"/>
              <a:t>Extensions may be added through contract with </a:t>
            </a:r>
            <a:r>
              <a:rPr lang="en-US" dirty="0" err="1"/>
              <a:t>TaaS</a:t>
            </a:r>
            <a:r>
              <a:rPr lang="en-US" dirty="0"/>
              <a:t> company</a:t>
            </a:r>
          </a:p>
          <a:p>
            <a:pPr lvl="1"/>
            <a:endParaRPr lang="en-US" dirty="0"/>
          </a:p>
        </p:txBody>
      </p:sp>
      <p:pic>
        <p:nvPicPr>
          <p:cNvPr id="4" name="Picture 3">
            <a:extLst>
              <a:ext uri="{FF2B5EF4-FFF2-40B4-BE49-F238E27FC236}">
                <a16:creationId xmlns:a16="http://schemas.microsoft.com/office/drawing/2014/main" id="{3E4DE7A5-58A7-4EA3-8F74-130A3D23AD9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38200" y="2000249"/>
            <a:ext cx="3988391" cy="2821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394919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80" y="0"/>
            <a:ext cx="10515600" cy="1325563"/>
          </a:xfrm>
        </p:spPr>
        <p:txBody>
          <a:bodyPr/>
          <a:lstStyle/>
          <a:p>
            <a:r>
              <a:rPr lang="en-US" dirty="0"/>
              <a:t> </a:t>
            </a:r>
            <a:r>
              <a:rPr lang="en-US" dirty="0">
                <a:solidFill>
                  <a:schemeClr val="bg1"/>
                </a:solidFill>
              </a:rPr>
              <a:t>Cau</a:t>
            </a:r>
            <a:r>
              <a:rPr lang="en-US" dirty="0"/>
              <a:t>tionary Tale From Long Ago</a:t>
            </a:r>
          </a:p>
        </p:txBody>
      </p:sp>
      <p:sp>
        <p:nvSpPr>
          <p:cNvPr id="3" name="Content Placeholder 2"/>
          <p:cNvSpPr>
            <a:spLocks noGrp="1"/>
          </p:cNvSpPr>
          <p:nvPr>
            <p:ph idx="1"/>
          </p:nvPr>
        </p:nvSpPr>
        <p:spPr>
          <a:xfrm>
            <a:off x="838200" y="1570730"/>
            <a:ext cx="10515600" cy="842270"/>
          </a:xfrm>
        </p:spPr>
        <p:txBody>
          <a:bodyPr/>
          <a:lstStyle/>
          <a:p>
            <a:r>
              <a:rPr lang="en-US" dirty="0"/>
              <a:t>Automobiles impact on rail:</a:t>
            </a:r>
          </a:p>
        </p:txBody>
      </p:sp>
      <p:sp>
        <p:nvSpPr>
          <p:cNvPr id="4" name="Slide Number Placeholder 3"/>
          <p:cNvSpPr>
            <a:spLocks noGrp="1"/>
          </p:cNvSpPr>
          <p:nvPr>
            <p:ph type="sldNum" sz="quarter" idx="12"/>
          </p:nvPr>
        </p:nvSpPr>
        <p:spPr/>
        <p:txBody>
          <a:bodyPr/>
          <a:lstStyle/>
          <a:p>
            <a:fld id="{D9F085D5-EC86-4F6A-B501-C1359CB39116}" type="slidenum">
              <a:rPr lang="en-GB" smtClean="0"/>
              <a:t>51</a:t>
            </a:fld>
            <a:endParaRPr lang="en-GB"/>
          </a:p>
        </p:txBody>
      </p:sp>
      <p:sp>
        <p:nvSpPr>
          <p:cNvPr id="5" name="TextBox 4"/>
          <p:cNvSpPr txBox="1"/>
          <p:nvPr/>
        </p:nvSpPr>
        <p:spPr>
          <a:xfrm>
            <a:off x="1137847" y="2291818"/>
            <a:ext cx="7428470" cy="2862322"/>
          </a:xfrm>
          <a:prstGeom prst="rect">
            <a:avLst/>
          </a:prstGeom>
          <a:noFill/>
        </p:spPr>
        <p:txBody>
          <a:bodyPr wrap="square" rtlCol="0">
            <a:spAutoFit/>
          </a:bodyPr>
          <a:lstStyle/>
          <a:p>
            <a:r>
              <a:rPr lang="en-US" sz="3600" dirty="0"/>
              <a:t>“The increasing dominance of cars was also felt by railway companies, which by June 1894 had to start making </a:t>
            </a:r>
            <a:r>
              <a:rPr lang="en-US" sz="3600" b="1" dirty="0"/>
              <a:t>pricing concessions </a:t>
            </a:r>
            <a:r>
              <a:rPr lang="en-US" sz="3600" dirty="0"/>
              <a:t>for transporting goods, even including free transport.”</a:t>
            </a:r>
          </a:p>
        </p:txBody>
      </p:sp>
      <p:sp>
        <p:nvSpPr>
          <p:cNvPr id="6" name="TextBox 5"/>
          <p:cNvSpPr txBox="1"/>
          <p:nvPr/>
        </p:nvSpPr>
        <p:spPr>
          <a:xfrm>
            <a:off x="4036537" y="5410840"/>
            <a:ext cx="4737194" cy="369332"/>
          </a:xfrm>
          <a:prstGeom prst="rect">
            <a:avLst/>
          </a:prstGeom>
          <a:noFill/>
        </p:spPr>
        <p:txBody>
          <a:bodyPr wrap="none" rtlCol="0">
            <a:spAutoFit/>
          </a:bodyPr>
          <a:lstStyle/>
          <a:p>
            <a:r>
              <a:rPr lang="en-US" dirty="0"/>
              <a:t>- Samuel I. Schwartz, No One at the Wheel, 2018</a:t>
            </a:r>
          </a:p>
        </p:txBody>
      </p:sp>
      <p:pic>
        <p:nvPicPr>
          <p:cNvPr id="7" name="Picture 6">
            <a:extLst>
              <a:ext uri="{FF2B5EF4-FFF2-40B4-BE49-F238E27FC236}">
                <a16:creationId xmlns:a16="http://schemas.microsoft.com/office/drawing/2014/main" id="{46F8D68E-8383-A640-A169-9EA3355BBE56}"/>
              </a:ext>
            </a:extLst>
          </p:cNvPr>
          <p:cNvPicPr>
            <a:picLocks noChangeAspect="1"/>
          </p:cNvPicPr>
          <p:nvPr/>
        </p:nvPicPr>
        <p:blipFill>
          <a:blip r:embed="rId3"/>
          <a:stretch>
            <a:fillRect/>
          </a:stretch>
        </p:blipFill>
        <p:spPr>
          <a:xfrm>
            <a:off x="8355106" y="2783873"/>
            <a:ext cx="3836894" cy="1955105"/>
          </a:xfrm>
          <a:prstGeom prst="rect">
            <a:avLst/>
          </a:prstGeom>
        </p:spPr>
      </p:pic>
      <p:pic>
        <p:nvPicPr>
          <p:cNvPr id="8" name="Picture 7">
            <a:extLst>
              <a:ext uri="{FF2B5EF4-FFF2-40B4-BE49-F238E27FC236}">
                <a16:creationId xmlns:a16="http://schemas.microsoft.com/office/drawing/2014/main" id="{1E5C8454-DA5B-634C-8806-402DB3787DA0}"/>
              </a:ext>
            </a:extLst>
          </p:cNvPr>
          <p:cNvPicPr>
            <a:picLocks noChangeAspect="1"/>
          </p:cNvPicPr>
          <p:nvPr/>
        </p:nvPicPr>
        <p:blipFill>
          <a:blip r:embed="rId4"/>
          <a:stretch>
            <a:fillRect/>
          </a:stretch>
        </p:blipFill>
        <p:spPr>
          <a:xfrm>
            <a:off x="3892776" y="7089589"/>
            <a:ext cx="3670300" cy="2209800"/>
          </a:xfrm>
          <a:prstGeom prst="rect">
            <a:avLst/>
          </a:prstGeom>
        </p:spPr>
      </p:pic>
      <p:pic>
        <p:nvPicPr>
          <p:cNvPr id="9" name="Picture 8">
            <a:extLst>
              <a:ext uri="{FF2B5EF4-FFF2-40B4-BE49-F238E27FC236}">
                <a16:creationId xmlns:a16="http://schemas.microsoft.com/office/drawing/2014/main" id="{7436D2C1-D28C-A14D-A8DF-70754AD895DC}"/>
              </a:ext>
            </a:extLst>
          </p:cNvPr>
          <p:cNvPicPr>
            <a:picLocks noChangeAspect="1"/>
          </p:cNvPicPr>
          <p:nvPr/>
        </p:nvPicPr>
        <p:blipFill>
          <a:blip r:embed="rId5"/>
          <a:stretch>
            <a:fillRect/>
          </a:stretch>
        </p:blipFill>
        <p:spPr>
          <a:xfrm>
            <a:off x="26373" y="7089589"/>
            <a:ext cx="3200400" cy="2540000"/>
          </a:xfrm>
          <a:prstGeom prst="rect">
            <a:avLst/>
          </a:prstGeom>
        </p:spPr>
      </p:pic>
      <p:pic>
        <p:nvPicPr>
          <p:cNvPr id="10" name="Picture 9">
            <a:extLst>
              <a:ext uri="{FF2B5EF4-FFF2-40B4-BE49-F238E27FC236}">
                <a16:creationId xmlns:a16="http://schemas.microsoft.com/office/drawing/2014/main" id="{01E4FF4B-31AF-FE4F-9334-846E2C53D12D}"/>
              </a:ext>
            </a:extLst>
          </p:cNvPr>
          <p:cNvPicPr>
            <a:picLocks noChangeAspect="1"/>
          </p:cNvPicPr>
          <p:nvPr/>
        </p:nvPicPr>
        <p:blipFill>
          <a:blip r:embed="rId6"/>
          <a:stretch>
            <a:fillRect/>
          </a:stretch>
        </p:blipFill>
        <p:spPr>
          <a:xfrm>
            <a:off x="8098118" y="7089589"/>
            <a:ext cx="3454400" cy="2349500"/>
          </a:xfrm>
          <a:prstGeom prst="rect">
            <a:avLst/>
          </a:prstGeom>
        </p:spPr>
      </p:pic>
    </p:spTree>
    <p:extLst>
      <p:ext uri="{BB962C8B-B14F-4D97-AF65-F5344CB8AC3E}">
        <p14:creationId xmlns:p14="http://schemas.microsoft.com/office/powerpoint/2010/main" val="42762462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chemeClr val="bg1"/>
                </a:solidFill>
              </a:rPr>
              <a:t>Em</a:t>
            </a:r>
            <a:r>
              <a:rPr lang="en-US" dirty="0"/>
              <a:t>ployment</a:t>
            </a:r>
          </a:p>
        </p:txBody>
      </p:sp>
      <p:sp>
        <p:nvSpPr>
          <p:cNvPr id="3" name="Content Placeholder 2"/>
          <p:cNvSpPr>
            <a:spLocks noGrp="1"/>
          </p:cNvSpPr>
          <p:nvPr>
            <p:ph idx="1"/>
          </p:nvPr>
        </p:nvSpPr>
        <p:spPr>
          <a:xfrm>
            <a:off x="576942" y="1558855"/>
            <a:ext cx="6773884" cy="4351338"/>
          </a:xfrm>
        </p:spPr>
        <p:txBody>
          <a:bodyPr>
            <a:normAutofit/>
          </a:bodyPr>
          <a:lstStyle/>
          <a:p>
            <a:r>
              <a:rPr lang="en-US" dirty="0"/>
              <a:t>Massive job displacement/relocation (Millions!):</a:t>
            </a:r>
          </a:p>
          <a:p>
            <a:pPr lvl="1"/>
            <a:r>
              <a:rPr lang="en-US" dirty="0"/>
              <a:t>Drivers of all varieties: truck, taxi, delivery…</a:t>
            </a:r>
          </a:p>
          <a:p>
            <a:pPr lvl="1"/>
            <a:r>
              <a:rPr lang="en-US" dirty="0"/>
              <a:t>Car production jobs, car parts production jobs</a:t>
            </a:r>
          </a:p>
          <a:p>
            <a:pPr lvl="1"/>
            <a:r>
              <a:rPr lang="en-US" dirty="0"/>
              <a:t>Gas station, vehicle repair, and body shop</a:t>
            </a:r>
          </a:p>
          <a:p>
            <a:pPr lvl="1"/>
            <a:r>
              <a:rPr lang="en-US" dirty="0"/>
              <a:t>Police and fire</a:t>
            </a:r>
          </a:p>
          <a:p>
            <a:pPr lvl="1"/>
            <a:r>
              <a:rPr lang="en-US" dirty="0"/>
              <a:t>Health care workers</a:t>
            </a:r>
          </a:p>
          <a:p>
            <a:pPr lvl="1"/>
            <a:r>
              <a:rPr lang="en-US" dirty="0"/>
              <a:t>And so on…</a:t>
            </a:r>
          </a:p>
          <a:p>
            <a:endParaRPr lang="en-US" dirty="0"/>
          </a:p>
        </p:txBody>
      </p:sp>
      <p:pic>
        <p:nvPicPr>
          <p:cNvPr id="5" name="Picture 4">
            <a:extLst>
              <a:ext uri="{FF2B5EF4-FFF2-40B4-BE49-F238E27FC236}">
                <a16:creationId xmlns:a16="http://schemas.microsoft.com/office/drawing/2014/main" id="{3B770FE3-4A21-4A5D-9CCA-3DE2CE31550D}"/>
              </a:ext>
            </a:extLst>
          </p:cNvPr>
          <p:cNvPicPr>
            <a:picLocks noChangeAspect="1"/>
          </p:cNvPicPr>
          <p:nvPr/>
        </p:nvPicPr>
        <p:blipFill>
          <a:blip r:embed="rId2"/>
          <a:stretch>
            <a:fillRect/>
          </a:stretch>
        </p:blipFill>
        <p:spPr>
          <a:xfrm>
            <a:off x="7445334" y="2173184"/>
            <a:ext cx="4169724" cy="277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7136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0"/>
            <a:ext cx="10515600" cy="1325563"/>
          </a:xfrm>
        </p:spPr>
        <p:txBody>
          <a:bodyPr/>
          <a:lstStyle/>
          <a:p>
            <a:r>
              <a:rPr lang="en-US" dirty="0">
                <a:solidFill>
                  <a:schemeClr val="bg1"/>
                </a:solidFill>
              </a:rPr>
              <a:t>Em</a:t>
            </a:r>
            <a:r>
              <a:rPr lang="en-US" dirty="0"/>
              <a:t>ployment </a:t>
            </a:r>
            <a:r>
              <a:rPr lang="en-US" b="0" dirty="0"/>
              <a:t>(</a:t>
            </a:r>
            <a:r>
              <a:rPr lang="en-US" b="0" dirty="0" err="1"/>
              <a:t>con’t</a:t>
            </a:r>
            <a:r>
              <a:rPr lang="en-US" b="0" dirty="0"/>
              <a:t>)</a:t>
            </a:r>
          </a:p>
        </p:txBody>
      </p:sp>
      <p:sp>
        <p:nvSpPr>
          <p:cNvPr id="3" name="Content Placeholder 2"/>
          <p:cNvSpPr>
            <a:spLocks noGrp="1"/>
          </p:cNvSpPr>
          <p:nvPr>
            <p:ph idx="1"/>
          </p:nvPr>
        </p:nvSpPr>
        <p:spPr>
          <a:xfrm>
            <a:off x="6076950" y="1570730"/>
            <a:ext cx="5276850" cy="4351338"/>
          </a:xfrm>
        </p:spPr>
        <p:txBody>
          <a:bodyPr>
            <a:normAutofit fontScale="92500" lnSpcReduction="10000"/>
          </a:bodyPr>
          <a:lstStyle/>
          <a:p>
            <a:r>
              <a:rPr lang="en-US" dirty="0"/>
              <a:t>What jobs will be created?</a:t>
            </a:r>
          </a:p>
          <a:p>
            <a:pPr lvl="1"/>
            <a:r>
              <a:rPr lang="en-US" dirty="0"/>
              <a:t>IT jobs</a:t>
            </a:r>
          </a:p>
          <a:p>
            <a:pPr lvl="1"/>
            <a:r>
              <a:rPr lang="en-US" dirty="0"/>
              <a:t>Retail/Production jobs</a:t>
            </a:r>
          </a:p>
          <a:p>
            <a:pPr lvl="1"/>
            <a:r>
              <a:rPr lang="en-US" dirty="0"/>
              <a:t>??</a:t>
            </a:r>
          </a:p>
          <a:p>
            <a:pPr lvl="1"/>
            <a:endParaRPr lang="en-US" dirty="0"/>
          </a:p>
          <a:p>
            <a:r>
              <a:rPr lang="en-US" dirty="0"/>
              <a:t>Always easier to identify things that will go away than to identify what will pop up in its place.</a:t>
            </a:r>
          </a:p>
          <a:p>
            <a:endParaRPr lang="en-US" dirty="0"/>
          </a:p>
          <a:p>
            <a:r>
              <a:rPr lang="en-US" dirty="0"/>
              <a:t>Regardless of where they are created, training programs will be crucial to the transition.</a:t>
            </a:r>
          </a:p>
        </p:txBody>
      </p:sp>
      <p:pic>
        <p:nvPicPr>
          <p:cNvPr id="4" name="Picture 3">
            <a:extLst>
              <a:ext uri="{FF2B5EF4-FFF2-40B4-BE49-F238E27FC236}">
                <a16:creationId xmlns:a16="http://schemas.microsoft.com/office/drawing/2014/main" id="{A0BF5AB4-A94F-45E9-9B82-C7EDC2B82E6D}"/>
              </a:ext>
            </a:extLst>
          </p:cNvPr>
          <p:cNvPicPr>
            <a:picLocks noChangeAspect="1"/>
          </p:cNvPicPr>
          <p:nvPr/>
        </p:nvPicPr>
        <p:blipFill>
          <a:blip r:embed="rId2"/>
          <a:stretch>
            <a:fillRect/>
          </a:stretch>
        </p:blipFill>
        <p:spPr>
          <a:xfrm>
            <a:off x="838200" y="1866900"/>
            <a:ext cx="48641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671199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Par</a:t>
            </a:r>
            <a:r>
              <a:rPr lang="en-US" dirty="0"/>
              <a:t>king</a:t>
            </a:r>
          </a:p>
        </p:txBody>
      </p:sp>
      <p:sp>
        <p:nvSpPr>
          <p:cNvPr id="3" name="Content Placeholder 2"/>
          <p:cNvSpPr>
            <a:spLocks noGrp="1"/>
          </p:cNvSpPr>
          <p:nvPr>
            <p:ph idx="1"/>
          </p:nvPr>
        </p:nvSpPr>
        <p:spPr>
          <a:xfrm>
            <a:off x="838200" y="1570730"/>
            <a:ext cx="6706507" cy="4351338"/>
          </a:xfrm>
        </p:spPr>
        <p:txBody>
          <a:bodyPr>
            <a:normAutofit fontScale="92500"/>
          </a:bodyPr>
          <a:lstStyle/>
          <a:p>
            <a:r>
              <a:rPr lang="en-US" dirty="0"/>
              <a:t>Greatly reduced demand for parking lots.</a:t>
            </a:r>
          </a:p>
          <a:p>
            <a:r>
              <a:rPr lang="en-US" dirty="0"/>
              <a:t>Service providers will own parking lots in strategic places.</a:t>
            </a:r>
          </a:p>
          <a:p>
            <a:pPr lvl="1"/>
            <a:r>
              <a:rPr lang="en-US" dirty="0"/>
              <a:t>Where the cost of land is low.</a:t>
            </a:r>
          </a:p>
          <a:p>
            <a:r>
              <a:rPr lang="en-US" dirty="0"/>
              <a:t>Street parking will largely be a thing of the past.</a:t>
            </a:r>
          </a:p>
          <a:p>
            <a:pPr lvl="1"/>
            <a:r>
              <a:rPr lang="en-US" dirty="0"/>
              <a:t>More green space in cities.</a:t>
            </a:r>
          </a:p>
          <a:p>
            <a:r>
              <a:rPr lang="en-US" dirty="0"/>
              <a:t>Shopping mall parking will be converted to:</a:t>
            </a:r>
          </a:p>
          <a:p>
            <a:pPr lvl="1"/>
            <a:r>
              <a:rPr lang="en-US" dirty="0"/>
              <a:t>More shopping mall? Housing?</a:t>
            </a:r>
          </a:p>
          <a:p>
            <a:r>
              <a:rPr lang="en-US" dirty="0"/>
              <a:t>Apartment complexes will convert parking.</a:t>
            </a:r>
          </a:p>
        </p:txBody>
      </p:sp>
      <p:pic>
        <p:nvPicPr>
          <p:cNvPr id="5" name="Picture 4">
            <a:extLst>
              <a:ext uri="{FF2B5EF4-FFF2-40B4-BE49-F238E27FC236}">
                <a16:creationId xmlns:a16="http://schemas.microsoft.com/office/drawing/2014/main" id="{8AEB4D98-49ED-4A86-A0A5-3A609A20A129}"/>
              </a:ext>
            </a:extLst>
          </p:cNvPr>
          <p:cNvPicPr>
            <a:picLocks noChangeAspect="1"/>
          </p:cNvPicPr>
          <p:nvPr/>
        </p:nvPicPr>
        <p:blipFill>
          <a:blip r:embed="rId2"/>
          <a:stretch>
            <a:fillRect/>
          </a:stretch>
        </p:blipFill>
        <p:spPr>
          <a:xfrm>
            <a:off x="7544707" y="2406529"/>
            <a:ext cx="3809093" cy="254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300134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rgbClr val="FFFFFF"/>
                </a:solidFill>
              </a:rPr>
              <a:t>Fre</a:t>
            </a:r>
            <a:r>
              <a:rPr lang="en-US" dirty="0"/>
              <a:t>eing Up Urban Space from Parking</a:t>
            </a:r>
          </a:p>
        </p:txBody>
      </p:sp>
      <p:sp>
        <p:nvSpPr>
          <p:cNvPr id="3" name="Content Placeholder 2"/>
          <p:cNvSpPr>
            <a:spLocks noGrp="1"/>
          </p:cNvSpPr>
          <p:nvPr>
            <p:ph idx="1"/>
          </p:nvPr>
        </p:nvSpPr>
        <p:spPr/>
        <p:txBody>
          <a:bodyPr>
            <a:normAutofit/>
          </a:bodyPr>
          <a:lstStyle/>
          <a:p>
            <a:r>
              <a:rPr lang="en-US" dirty="0"/>
              <a:t>Los Angeles:  14% of incorporated land area</a:t>
            </a:r>
          </a:p>
          <a:p>
            <a:pPr lvl="1"/>
            <a:r>
              <a:rPr lang="en-US" dirty="0"/>
              <a:t>200 Square miles</a:t>
            </a:r>
          </a:p>
          <a:p>
            <a:r>
              <a:rPr lang="en-US" dirty="0"/>
              <a:t>San Francisco: 275,450 on-street parking spaces</a:t>
            </a:r>
          </a:p>
          <a:p>
            <a:pPr lvl="1"/>
            <a:r>
              <a:rPr lang="en-US" dirty="0"/>
              <a:t>Enough to parallel-park a line of cars 900 miles.</a:t>
            </a:r>
          </a:p>
          <a:p>
            <a:pPr lvl="2"/>
            <a:r>
              <a:rPr lang="en-US" dirty="0"/>
              <a:t>California’s entire coastline is 840-miles.</a:t>
            </a:r>
          </a:p>
          <a:p>
            <a:pPr lvl="1"/>
            <a:r>
              <a:rPr lang="en-US" dirty="0"/>
              <a:t>Enough parking </a:t>
            </a:r>
            <a:r>
              <a:rPr lang="en-US" dirty="0" err="1"/>
              <a:t>tocover</a:t>
            </a:r>
            <a:r>
              <a:rPr lang="en-US" dirty="0"/>
              <a:t> the </a:t>
            </a:r>
            <a:r>
              <a:rPr lang="en-US" b="1" dirty="0"/>
              <a:t>Presidio, Golden Gate Park, and Lake Merced</a:t>
            </a:r>
            <a:r>
              <a:rPr lang="en-US" dirty="0"/>
              <a:t>.</a:t>
            </a:r>
          </a:p>
          <a:p>
            <a:r>
              <a:rPr lang="en-US" dirty="0"/>
              <a:t>Nationwide: (estimate) 500 million spaces</a:t>
            </a:r>
          </a:p>
          <a:p>
            <a:pPr lvl="1"/>
            <a:r>
              <a:rPr lang="en-US" dirty="0"/>
              <a:t>That’s larger than Delaware and Rhode Island combined.</a:t>
            </a:r>
          </a:p>
          <a:p>
            <a:pPr lvl="1"/>
            <a:r>
              <a:rPr lang="en-US" dirty="0"/>
              <a:t>Could be as many as 2 billion (add in Connecticut and Vermont).</a:t>
            </a:r>
          </a:p>
        </p:txBody>
      </p:sp>
      <p:sp>
        <p:nvSpPr>
          <p:cNvPr id="4" name="Slide Number Placeholder 3"/>
          <p:cNvSpPr>
            <a:spLocks noGrp="1"/>
          </p:cNvSpPr>
          <p:nvPr>
            <p:ph type="sldNum" sz="quarter" idx="12"/>
          </p:nvPr>
        </p:nvSpPr>
        <p:spPr/>
        <p:txBody>
          <a:bodyPr/>
          <a:lstStyle/>
          <a:p>
            <a:fld id="{D9F085D5-EC86-4F6A-B501-C1359CB39116}" type="slidenum">
              <a:rPr lang="en-GB" smtClean="0"/>
              <a:t>55</a:t>
            </a:fld>
            <a:endParaRPr lang="en-GB"/>
          </a:p>
        </p:txBody>
      </p:sp>
    </p:spTree>
    <p:extLst>
      <p:ext uri="{BB962C8B-B14F-4D97-AF65-F5344CB8AC3E}">
        <p14:creationId xmlns:p14="http://schemas.microsoft.com/office/powerpoint/2010/main" val="387009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825D-B76C-694D-A5B9-303D2C96D314}"/>
              </a:ext>
            </a:extLst>
          </p:cNvPr>
          <p:cNvSpPr>
            <a:spLocks noGrp="1"/>
          </p:cNvSpPr>
          <p:nvPr>
            <p:ph type="title"/>
          </p:nvPr>
        </p:nvSpPr>
        <p:spPr/>
        <p:txBody>
          <a:bodyPr/>
          <a:lstStyle/>
          <a:p>
            <a:r>
              <a:rPr lang="en-US" dirty="0">
                <a:solidFill>
                  <a:schemeClr val="bg1"/>
                </a:solidFill>
              </a:rPr>
              <a:t>Pot</a:t>
            </a:r>
            <a:r>
              <a:rPr lang="en-US" dirty="0"/>
              <a:t>ential Problems and Concerns</a:t>
            </a:r>
          </a:p>
        </p:txBody>
      </p:sp>
      <p:sp>
        <p:nvSpPr>
          <p:cNvPr id="3" name="Content Placeholder 2">
            <a:extLst>
              <a:ext uri="{FF2B5EF4-FFF2-40B4-BE49-F238E27FC236}">
                <a16:creationId xmlns:a16="http://schemas.microsoft.com/office/drawing/2014/main" id="{5D682DCE-316C-D249-BCA0-18A1ECF2E6E6}"/>
              </a:ext>
            </a:extLst>
          </p:cNvPr>
          <p:cNvSpPr>
            <a:spLocks noGrp="1"/>
          </p:cNvSpPr>
          <p:nvPr>
            <p:ph idx="1"/>
          </p:nvPr>
        </p:nvSpPr>
        <p:spPr/>
        <p:txBody>
          <a:bodyPr/>
          <a:lstStyle/>
          <a:p>
            <a:pPr>
              <a:spcAft>
                <a:spcPts val="1000"/>
              </a:spcAft>
            </a:pPr>
            <a:r>
              <a:rPr lang="en-US" dirty="0"/>
              <a:t>Expansion of the electric grid to provide sufficient capacity.</a:t>
            </a:r>
          </a:p>
          <a:p>
            <a:pPr>
              <a:spcAft>
                <a:spcPts val="1000"/>
              </a:spcAft>
            </a:pPr>
            <a:r>
              <a:rPr lang="en-US" dirty="0"/>
              <a:t>Mining for rare earth minerals for batteries.</a:t>
            </a:r>
          </a:p>
          <a:p>
            <a:pPr>
              <a:spcAft>
                <a:spcPts val="1000"/>
              </a:spcAft>
            </a:pPr>
            <a:r>
              <a:rPr lang="en-US" dirty="0"/>
              <a:t>Hacking of autonomous vehicles for nefarious purposes.</a:t>
            </a:r>
          </a:p>
          <a:p>
            <a:pPr>
              <a:spcAft>
                <a:spcPts val="1000"/>
              </a:spcAft>
            </a:pPr>
            <a:r>
              <a:rPr lang="en-US" dirty="0"/>
              <a:t>Competition in service provision in some markets.</a:t>
            </a:r>
          </a:p>
          <a:p>
            <a:pPr>
              <a:spcAft>
                <a:spcPts val="1000"/>
              </a:spcAft>
            </a:pPr>
            <a:r>
              <a:rPr lang="en-US" dirty="0"/>
              <a:t>And many more…</a:t>
            </a:r>
          </a:p>
        </p:txBody>
      </p:sp>
      <p:sp>
        <p:nvSpPr>
          <p:cNvPr id="4" name="Slide Number Placeholder 3">
            <a:extLst>
              <a:ext uri="{FF2B5EF4-FFF2-40B4-BE49-F238E27FC236}">
                <a16:creationId xmlns:a16="http://schemas.microsoft.com/office/drawing/2014/main" id="{08D36295-1289-DA41-83F1-9801477D4D0E}"/>
              </a:ext>
            </a:extLst>
          </p:cNvPr>
          <p:cNvSpPr>
            <a:spLocks noGrp="1"/>
          </p:cNvSpPr>
          <p:nvPr>
            <p:ph type="sldNum" sz="quarter" idx="12"/>
          </p:nvPr>
        </p:nvSpPr>
        <p:spPr/>
        <p:txBody>
          <a:bodyPr/>
          <a:lstStyle/>
          <a:p>
            <a:fld id="{D9F085D5-EC86-4F6A-B501-C1359CB39116}" type="slidenum">
              <a:rPr lang="en-GB" smtClean="0"/>
              <a:t>56</a:t>
            </a:fld>
            <a:endParaRPr lang="en-GB"/>
          </a:p>
        </p:txBody>
      </p:sp>
    </p:spTree>
    <p:extLst>
      <p:ext uri="{BB962C8B-B14F-4D97-AF65-F5344CB8AC3E}">
        <p14:creationId xmlns:p14="http://schemas.microsoft.com/office/powerpoint/2010/main" val="40931647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Su</a:t>
            </a:r>
            <a:r>
              <a:rPr lang="en-US" dirty="0"/>
              <a:t>mmary of Change</a:t>
            </a:r>
          </a:p>
        </p:txBody>
      </p:sp>
      <p:sp>
        <p:nvSpPr>
          <p:cNvPr id="3" name="Content Placeholder 2"/>
          <p:cNvSpPr>
            <a:spLocks noGrp="1"/>
          </p:cNvSpPr>
          <p:nvPr>
            <p:ph idx="1"/>
          </p:nvPr>
        </p:nvSpPr>
        <p:spPr>
          <a:xfrm>
            <a:off x="838200" y="1094282"/>
            <a:ext cx="10515600" cy="4827786"/>
          </a:xfrm>
        </p:spPr>
        <p:txBody>
          <a:bodyPr>
            <a:normAutofit/>
          </a:bodyPr>
          <a:lstStyle/>
          <a:p>
            <a:pPr>
              <a:spcAft>
                <a:spcPts val="500"/>
              </a:spcAft>
            </a:pPr>
            <a:r>
              <a:rPr lang="en-US" dirty="0"/>
              <a:t>Massive </a:t>
            </a:r>
            <a:r>
              <a:rPr lang="en-US" b="1" dirty="0"/>
              <a:t>employment</a:t>
            </a:r>
            <a:r>
              <a:rPr lang="en-US" dirty="0"/>
              <a:t> upheaval.</a:t>
            </a:r>
          </a:p>
          <a:p>
            <a:pPr>
              <a:spcAft>
                <a:spcPts val="500"/>
              </a:spcAft>
            </a:pPr>
            <a:r>
              <a:rPr lang="en-US" dirty="0"/>
              <a:t>Local government </a:t>
            </a:r>
            <a:r>
              <a:rPr lang="en-US" b="1" dirty="0"/>
              <a:t>finances</a:t>
            </a:r>
            <a:r>
              <a:rPr lang="en-US" dirty="0"/>
              <a:t> will look very different.</a:t>
            </a:r>
          </a:p>
          <a:p>
            <a:pPr>
              <a:spcAft>
                <a:spcPts val="500"/>
              </a:spcAft>
            </a:pPr>
            <a:r>
              <a:rPr lang="en-US" b="1" dirty="0"/>
              <a:t>Housing</a:t>
            </a:r>
            <a:r>
              <a:rPr lang="en-US" dirty="0"/>
              <a:t> will be easier to build and more plentiful.</a:t>
            </a:r>
          </a:p>
          <a:p>
            <a:pPr>
              <a:spcAft>
                <a:spcPts val="500"/>
              </a:spcAft>
            </a:pPr>
            <a:r>
              <a:rPr lang="en-US" b="1" dirty="0"/>
              <a:t>Parking</a:t>
            </a:r>
            <a:r>
              <a:rPr lang="en-US" dirty="0"/>
              <a:t> conversions will be commonplace.</a:t>
            </a:r>
          </a:p>
          <a:p>
            <a:pPr>
              <a:spcAft>
                <a:spcPts val="500"/>
              </a:spcAft>
            </a:pPr>
            <a:r>
              <a:rPr lang="en-US" dirty="0"/>
              <a:t>Demand for </a:t>
            </a:r>
            <a:r>
              <a:rPr lang="en-US" b="1" dirty="0"/>
              <a:t>transportation infrastructure </a:t>
            </a:r>
            <a:r>
              <a:rPr lang="en-US" dirty="0"/>
              <a:t>will likely decline.</a:t>
            </a:r>
          </a:p>
          <a:p>
            <a:pPr lvl="1">
              <a:spcAft>
                <a:spcPts val="500"/>
              </a:spcAft>
            </a:pPr>
            <a:r>
              <a:rPr lang="en-US" dirty="0"/>
              <a:t>Transportation infrastructure technology will be a booming business.</a:t>
            </a:r>
          </a:p>
          <a:p>
            <a:pPr>
              <a:spcAft>
                <a:spcPts val="500"/>
              </a:spcAft>
            </a:pPr>
            <a:r>
              <a:rPr lang="en-US" dirty="0"/>
              <a:t>Demand for </a:t>
            </a:r>
            <a:r>
              <a:rPr lang="en-US" b="1" dirty="0"/>
              <a:t>public transportation </a:t>
            </a:r>
            <a:r>
              <a:rPr lang="en-US" dirty="0"/>
              <a:t>may well decline.</a:t>
            </a:r>
          </a:p>
          <a:p>
            <a:pPr>
              <a:spcAft>
                <a:spcPts val="500"/>
              </a:spcAft>
            </a:pPr>
            <a:r>
              <a:rPr lang="en-US" dirty="0"/>
              <a:t>Coming likely sooner rather than later!</a:t>
            </a:r>
          </a:p>
        </p:txBody>
      </p:sp>
    </p:spTree>
    <p:extLst>
      <p:ext uri="{BB962C8B-B14F-4D97-AF65-F5344CB8AC3E}">
        <p14:creationId xmlns:p14="http://schemas.microsoft.com/office/powerpoint/2010/main" val="146023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51581"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58</a:t>
            </a:fld>
            <a:endParaRPr lang="en-GB" dirty="0"/>
          </a:p>
        </p:txBody>
      </p:sp>
    </p:spTree>
    <p:extLst>
      <p:ext uri="{BB962C8B-B14F-4D97-AF65-F5344CB8AC3E}">
        <p14:creationId xmlns:p14="http://schemas.microsoft.com/office/powerpoint/2010/main" val="4189131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lnSpcReduction="10000"/>
          </a:bodyPr>
          <a:lstStyle/>
          <a:p>
            <a:r>
              <a:rPr lang="en-US" dirty="0"/>
              <a:t>This slide deck was authored by:</a:t>
            </a:r>
          </a:p>
          <a:p>
            <a:pPr lvl="1"/>
            <a:r>
              <a:rPr lang="en-US" dirty="0"/>
              <a:t>Jon </a:t>
            </a:r>
            <a:r>
              <a:rPr lang="en-US" dirty="0" err="1"/>
              <a:t>Haveman</a:t>
            </a:r>
            <a:r>
              <a:rPr lang="en-US" dirty="0"/>
              <a:t>, NEED</a:t>
            </a:r>
          </a:p>
          <a:p>
            <a:r>
              <a:rPr lang="en-US" dirty="0"/>
              <a:t>This slide deck was reviewed by:</a:t>
            </a:r>
          </a:p>
          <a:p>
            <a:pPr lvl="1"/>
            <a:r>
              <a:rPr lang="en-US" dirty="0"/>
              <a:t>Ronald Fisher, Michigan State University</a:t>
            </a:r>
          </a:p>
          <a:p>
            <a:pPr lvl="1"/>
            <a:r>
              <a:rPr lang="en-US" dirty="0"/>
              <a:t>William F. Fox, University of Tennessee, Knoxville</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3253708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890" y="0"/>
            <a:ext cx="10515600" cy="1325563"/>
          </a:xfrm>
        </p:spPr>
        <p:txBody>
          <a:bodyPr/>
          <a:lstStyle/>
          <a:p>
            <a:r>
              <a:rPr lang="en-US" dirty="0">
                <a:solidFill>
                  <a:schemeClr val="bg1"/>
                </a:solidFill>
              </a:rPr>
              <a:t>Out</a:t>
            </a:r>
            <a:r>
              <a:rPr lang="en-US" dirty="0"/>
              <a:t>line</a:t>
            </a:r>
          </a:p>
        </p:txBody>
      </p:sp>
      <p:sp>
        <p:nvSpPr>
          <p:cNvPr id="3" name="Content Placeholder 2"/>
          <p:cNvSpPr>
            <a:spLocks noGrp="1"/>
          </p:cNvSpPr>
          <p:nvPr>
            <p:ph idx="1"/>
          </p:nvPr>
        </p:nvSpPr>
        <p:spPr>
          <a:xfrm>
            <a:off x="1614926" y="1245268"/>
            <a:ext cx="8566490" cy="4367463"/>
          </a:xfrm>
          <a:solidFill>
            <a:schemeClr val="bg1"/>
          </a:solidFill>
          <a:ln w="12700">
            <a:solidFill>
              <a:srgbClr val="0C4C88"/>
            </a:solidFill>
            <a:prstDash val="sysDot"/>
          </a:ln>
        </p:spPr>
        <p:txBody>
          <a:bodyPr>
            <a:normAutofit/>
          </a:bodyPr>
          <a:lstStyle/>
          <a:p>
            <a:pPr marL="914400" indent="-274320">
              <a:lnSpc>
                <a:spcPct val="100000"/>
              </a:lnSpc>
              <a:spcBef>
                <a:spcPts val="0"/>
              </a:spcBef>
            </a:pPr>
            <a:r>
              <a:rPr lang="en-US" dirty="0"/>
              <a:t>Where does the AV path lead?</a:t>
            </a:r>
          </a:p>
          <a:p>
            <a:pPr marL="640080" indent="0">
              <a:lnSpc>
                <a:spcPct val="100000"/>
              </a:lnSpc>
              <a:spcBef>
                <a:spcPts val="0"/>
              </a:spcBef>
              <a:buNone/>
            </a:pPr>
            <a:endParaRPr lang="en-US" dirty="0"/>
          </a:p>
          <a:p>
            <a:pPr marL="914400" indent="-274320">
              <a:lnSpc>
                <a:spcPct val="100000"/>
              </a:lnSpc>
              <a:spcBef>
                <a:spcPts val="0"/>
              </a:spcBef>
            </a:pPr>
            <a:r>
              <a:rPr lang="en-US" dirty="0"/>
              <a:t>Policy/Planning Issues</a:t>
            </a:r>
          </a:p>
          <a:p>
            <a:pPr marL="914400" indent="-274320">
              <a:lnSpc>
                <a:spcPct val="100000"/>
              </a:lnSpc>
              <a:spcBef>
                <a:spcPts val="0"/>
              </a:spcBef>
            </a:pPr>
            <a:endParaRPr lang="en-US" dirty="0"/>
          </a:p>
          <a:p>
            <a:pPr marL="914400" indent="-274320">
              <a:lnSpc>
                <a:spcPct val="100000"/>
              </a:lnSpc>
              <a:spcBef>
                <a:spcPts val="0"/>
              </a:spcBef>
            </a:pPr>
            <a:r>
              <a:rPr lang="en-US" dirty="0"/>
              <a:t>Major Economic/Development Changes</a:t>
            </a:r>
          </a:p>
        </p:txBody>
      </p:sp>
    </p:spTree>
    <p:extLst>
      <p:ext uri="{BB962C8B-B14F-4D97-AF65-F5344CB8AC3E}">
        <p14:creationId xmlns:p14="http://schemas.microsoft.com/office/powerpoint/2010/main" val="2257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A6A5-3B5E-F649-9DAB-F5CED8468322}"/>
              </a:ext>
            </a:extLst>
          </p:cNvPr>
          <p:cNvSpPr>
            <a:spLocks noGrp="1"/>
          </p:cNvSpPr>
          <p:nvPr>
            <p:ph type="title"/>
          </p:nvPr>
        </p:nvSpPr>
        <p:spPr>
          <a:xfrm>
            <a:off x="646176" y="0"/>
            <a:ext cx="10515600" cy="1325563"/>
          </a:xfrm>
        </p:spPr>
        <p:txBody>
          <a:bodyPr/>
          <a:lstStyle/>
          <a:p>
            <a:r>
              <a:rPr lang="en-US" dirty="0">
                <a:solidFill>
                  <a:schemeClr val="bg1"/>
                </a:solidFill>
              </a:rPr>
              <a:t> Aut</a:t>
            </a:r>
            <a:r>
              <a:rPr lang="en-US" dirty="0"/>
              <a:t>onomous Taxonomy</a:t>
            </a:r>
          </a:p>
        </p:txBody>
      </p:sp>
      <p:sp>
        <p:nvSpPr>
          <p:cNvPr id="4" name="Slide Number Placeholder 3">
            <a:extLst>
              <a:ext uri="{FF2B5EF4-FFF2-40B4-BE49-F238E27FC236}">
                <a16:creationId xmlns:a16="http://schemas.microsoft.com/office/drawing/2014/main" id="{83C7B291-3102-AC4B-BDBA-F95172BFAF61}"/>
              </a:ext>
            </a:extLst>
          </p:cNvPr>
          <p:cNvSpPr>
            <a:spLocks noGrp="1"/>
          </p:cNvSpPr>
          <p:nvPr>
            <p:ph type="sldNum" sz="quarter" idx="12"/>
          </p:nvPr>
        </p:nvSpPr>
        <p:spPr/>
        <p:txBody>
          <a:bodyPr/>
          <a:lstStyle/>
          <a:p>
            <a:fld id="{D9F085D5-EC86-4F6A-B501-C1359CB39116}" type="slidenum">
              <a:rPr lang="en-GB" smtClean="0"/>
              <a:t>8</a:t>
            </a:fld>
            <a:endParaRPr lang="en-GB"/>
          </a:p>
        </p:txBody>
      </p:sp>
      <p:pic>
        <p:nvPicPr>
          <p:cNvPr id="5" name="Content Placeholder 3">
            <a:extLst>
              <a:ext uri="{FF2B5EF4-FFF2-40B4-BE49-F238E27FC236}">
                <a16:creationId xmlns:a16="http://schemas.microsoft.com/office/drawing/2014/main" id="{619E45F5-CF86-DE46-A1F6-1E0ED34CAB49}"/>
              </a:ext>
            </a:extLst>
          </p:cNvPr>
          <p:cNvPicPr>
            <a:picLocks noChangeAspect="1"/>
          </p:cNvPicPr>
          <p:nvPr/>
        </p:nvPicPr>
        <p:blipFill>
          <a:blip r:embed="rId2"/>
          <a:stretch>
            <a:fillRect/>
          </a:stretch>
        </p:blipFill>
        <p:spPr>
          <a:xfrm>
            <a:off x="6200653" y="147325"/>
            <a:ext cx="3748638" cy="6265195"/>
          </a:xfrm>
          <a:prstGeom prst="rect">
            <a:avLst/>
          </a:prstGeom>
        </p:spPr>
      </p:pic>
      <p:pic>
        <p:nvPicPr>
          <p:cNvPr id="3" name="Picture 2">
            <a:extLst>
              <a:ext uri="{FF2B5EF4-FFF2-40B4-BE49-F238E27FC236}">
                <a16:creationId xmlns:a16="http://schemas.microsoft.com/office/drawing/2014/main" id="{28C9B42D-DDC6-1742-935C-477C79BDDB6D}"/>
              </a:ext>
            </a:extLst>
          </p:cNvPr>
          <p:cNvPicPr>
            <a:picLocks noChangeAspect="1"/>
          </p:cNvPicPr>
          <p:nvPr/>
        </p:nvPicPr>
        <p:blipFill>
          <a:blip r:embed="rId3"/>
          <a:stretch>
            <a:fillRect/>
          </a:stretch>
        </p:blipFill>
        <p:spPr>
          <a:xfrm>
            <a:off x="2706029" y="3770041"/>
            <a:ext cx="1929092" cy="1617948"/>
          </a:xfrm>
          <a:prstGeom prst="rect">
            <a:avLst/>
          </a:prstGeom>
        </p:spPr>
      </p:pic>
      <p:pic>
        <p:nvPicPr>
          <p:cNvPr id="9" name="Picture 8">
            <a:extLst>
              <a:ext uri="{FF2B5EF4-FFF2-40B4-BE49-F238E27FC236}">
                <a16:creationId xmlns:a16="http://schemas.microsoft.com/office/drawing/2014/main" id="{F6194AE1-9BFB-2340-A91C-C005B6615890}"/>
              </a:ext>
            </a:extLst>
          </p:cNvPr>
          <p:cNvPicPr>
            <a:picLocks noChangeAspect="1"/>
          </p:cNvPicPr>
          <p:nvPr/>
        </p:nvPicPr>
        <p:blipFill>
          <a:blip r:embed="rId4"/>
          <a:stretch>
            <a:fillRect/>
          </a:stretch>
        </p:blipFill>
        <p:spPr>
          <a:xfrm>
            <a:off x="4944476" y="4064665"/>
            <a:ext cx="1358900" cy="1028700"/>
          </a:xfrm>
          <a:prstGeom prst="rect">
            <a:avLst/>
          </a:prstGeom>
        </p:spPr>
      </p:pic>
      <p:pic>
        <p:nvPicPr>
          <p:cNvPr id="6" name="Picture 5">
            <a:extLst>
              <a:ext uri="{FF2B5EF4-FFF2-40B4-BE49-F238E27FC236}">
                <a16:creationId xmlns:a16="http://schemas.microsoft.com/office/drawing/2014/main" id="{2F4B6A6F-181E-5249-B848-87CA345AAD83}"/>
              </a:ext>
            </a:extLst>
          </p:cNvPr>
          <p:cNvPicPr>
            <a:picLocks noChangeAspect="1"/>
          </p:cNvPicPr>
          <p:nvPr/>
        </p:nvPicPr>
        <p:blipFill>
          <a:blip r:embed="rId5"/>
          <a:stretch>
            <a:fillRect/>
          </a:stretch>
        </p:blipFill>
        <p:spPr>
          <a:xfrm>
            <a:off x="10528644" y="3279922"/>
            <a:ext cx="1353647" cy="1325563"/>
          </a:xfrm>
          <a:prstGeom prst="rect">
            <a:avLst/>
          </a:prstGeom>
        </p:spPr>
      </p:pic>
      <p:pic>
        <p:nvPicPr>
          <p:cNvPr id="8" name="Picture 7">
            <a:extLst>
              <a:ext uri="{FF2B5EF4-FFF2-40B4-BE49-F238E27FC236}">
                <a16:creationId xmlns:a16="http://schemas.microsoft.com/office/drawing/2014/main" id="{66BF8BFA-5F42-9C49-8192-84467336B09C}"/>
              </a:ext>
            </a:extLst>
          </p:cNvPr>
          <p:cNvPicPr>
            <a:picLocks noChangeAspect="1"/>
          </p:cNvPicPr>
          <p:nvPr/>
        </p:nvPicPr>
        <p:blipFill>
          <a:blip r:embed="rId4"/>
          <a:stretch>
            <a:fillRect/>
          </a:stretch>
        </p:blipFill>
        <p:spPr>
          <a:xfrm rot="10800000">
            <a:off x="9997804" y="3770041"/>
            <a:ext cx="482326" cy="365125"/>
          </a:xfrm>
          <a:prstGeom prst="rect">
            <a:avLst/>
          </a:prstGeom>
        </p:spPr>
      </p:pic>
    </p:spTree>
    <p:extLst>
      <p:ext uri="{BB962C8B-B14F-4D97-AF65-F5344CB8AC3E}">
        <p14:creationId xmlns:p14="http://schemas.microsoft.com/office/powerpoint/2010/main" val="990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904" y="0"/>
            <a:ext cx="10515600" cy="1325563"/>
          </a:xfrm>
        </p:spPr>
        <p:txBody>
          <a:bodyPr/>
          <a:lstStyle/>
          <a:p>
            <a:r>
              <a:rPr lang="en-US" dirty="0">
                <a:solidFill>
                  <a:schemeClr val="bg1"/>
                </a:solidFill>
              </a:rPr>
              <a:t>Gro</a:t>
            </a:r>
            <a:r>
              <a:rPr lang="en-US" dirty="0"/>
              <a:t>wth Path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476849"/>
            <a:ext cx="8229600" cy="4021546"/>
          </a:xfrm>
        </p:spPr>
      </p:pic>
      <p:sp>
        <p:nvSpPr>
          <p:cNvPr id="5" name="TextBox 4"/>
          <p:cNvSpPr txBox="1"/>
          <p:nvPr/>
        </p:nvSpPr>
        <p:spPr>
          <a:xfrm>
            <a:off x="1981201" y="5596501"/>
            <a:ext cx="1544975" cy="276999"/>
          </a:xfrm>
          <a:prstGeom prst="rect">
            <a:avLst/>
          </a:prstGeom>
          <a:noFill/>
        </p:spPr>
        <p:txBody>
          <a:bodyPr wrap="none" rtlCol="0">
            <a:spAutoFit/>
          </a:bodyPr>
          <a:lstStyle/>
          <a:p>
            <a:r>
              <a:rPr lang="en-US" sz="1200" dirty="0"/>
              <a:t>McKinsey &amp; Company</a:t>
            </a:r>
          </a:p>
        </p:txBody>
      </p:sp>
    </p:spTree>
    <p:extLst>
      <p:ext uri="{BB962C8B-B14F-4D97-AF65-F5344CB8AC3E}">
        <p14:creationId xmlns:p14="http://schemas.microsoft.com/office/powerpoint/2010/main" val="166950834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21581</TotalTime>
  <Words>2584</Words>
  <Application>Microsoft Macintosh PowerPoint</Application>
  <PresentationFormat>Widescreen</PresentationFormat>
  <Paragraphs>452</Paragraphs>
  <Slides>58</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Courier New</vt:lpstr>
      <vt:lpstr>Roboto Condensed</vt:lpstr>
      <vt:lpstr>Wingdings</vt:lpstr>
      <vt:lpstr>Custom Design</vt:lpstr>
      <vt:lpstr>PowerPoint Presentation</vt:lpstr>
      <vt:lpstr> Available NEED Topics Include:</vt:lpstr>
      <vt:lpstr> Course Outline</vt:lpstr>
      <vt:lpstr>Submitting Questions</vt:lpstr>
      <vt:lpstr>OLLI – Sonoma State University  Driving Change – Autonomous Vehicles’ Big Impact</vt:lpstr>
      <vt:lpstr>Credits and Disclaimer</vt:lpstr>
      <vt:lpstr>Outline</vt:lpstr>
      <vt:lpstr> Autonomous Taxonomy</vt:lpstr>
      <vt:lpstr>Growth Path</vt:lpstr>
      <vt:lpstr>McKinsey isn’t Always Spot On</vt:lpstr>
      <vt:lpstr>Three Important Questions:</vt:lpstr>
      <vt:lpstr>WHEN? What do the headlines say?</vt:lpstr>
      <vt:lpstr>40+ Corporations Working On Autonomous Vehicles</vt:lpstr>
      <vt:lpstr>WHEN? What is possible?</vt:lpstr>
      <vt:lpstr>Rate of Technology Adoption – Faster!</vt:lpstr>
      <vt:lpstr>Forecast</vt:lpstr>
      <vt:lpstr>PowerPoint Presentation</vt:lpstr>
      <vt:lpstr>Fee-For-Service Autonomous TaaS</vt:lpstr>
      <vt:lpstr>Waymo is Headed to New York!</vt:lpstr>
      <vt:lpstr>Trucking – Highly Fertile Ground</vt:lpstr>
      <vt:lpstr>TuSimple Current and Future Routes (Level 4)</vt:lpstr>
      <vt:lpstr>Actively Pursuing Autonomous Local Delivery</vt:lpstr>
      <vt:lpstr>What will the future look like?</vt:lpstr>
      <vt:lpstr>This:</vt:lpstr>
      <vt:lpstr>But, will it be:</vt:lpstr>
      <vt:lpstr>Hell</vt:lpstr>
      <vt:lpstr>Two Adults and a Child: Morning Miles</vt:lpstr>
      <vt:lpstr>Heaven</vt:lpstr>
      <vt:lpstr>Why is this Heaven?</vt:lpstr>
      <vt:lpstr>Transition</vt:lpstr>
      <vt:lpstr>Economics Drives Transition: Private</vt:lpstr>
      <vt:lpstr>Economics Drives Transition: Public</vt:lpstr>
      <vt:lpstr>Potential Savings</vt:lpstr>
      <vt:lpstr>Public Policy/Planning Issues</vt:lpstr>
      <vt:lpstr>Planning</vt:lpstr>
      <vt:lpstr>Responding to the coming changes:</vt:lpstr>
      <vt:lpstr>Encourage Change</vt:lpstr>
      <vt:lpstr>Mobility and Equity</vt:lpstr>
      <vt:lpstr>Safety and Productivity</vt:lpstr>
      <vt:lpstr>Environment</vt:lpstr>
      <vt:lpstr>Environmental Implications Depends: Heaven or Hell </vt:lpstr>
      <vt:lpstr>Incentives Through Policy and Planning</vt:lpstr>
      <vt:lpstr>Interim Summary</vt:lpstr>
      <vt:lpstr>What Changes Will This Bring?</vt:lpstr>
      <vt:lpstr>Disposable Income</vt:lpstr>
      <vt:lpstr>Government Finances</vt:lpstr>
      <vt:lpstr>Transportation Demand</vt:lpstr>
      <vt:lpstr>Infrastructure</vt:lpstr>
      <vt:lpstr>Housing</vt:lpstr>
      <vt:lpstr>Public Transportation</vt:lpstr>
      <vt:lpstr> Cautionary Tale From Long Ago</vt:lpstr>
      <vt:lpstr>Employment</vt:lpstr>
      <vt:lpstr>Employment (con’t)</vt:lpstr>
      <vt:lpstr>Parking</vt:lpstr>
      <vt:lpstr>Freeing Up Urban Space from Parking</vt:lpstr>
      <vt:lpstr>Potential Problems and Concerns</vt:lpstr>
      <vt:lpstr> Summary of Change</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 Haveman</cp:lastModifiedBy>
  <cp:revision>286</cp:revision>
  <cp:lastPrinted>2022-04-12T21:06:47Z</cp:lastPrinted>
  <dcterms:created xsi:type="dcterms:W3CDTF">2017-05-03T22:30:38Z</dcterms:created>
  <dcterms:modified xsi:type="dcterms:W3CDTF">2023-03-08T19:21:17Z</dcterms:modified>
</cp:coreProperties>
</file>