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5"/>
  </p:notesMasterIdLst>
  <p:sldIdLst>
    <p:sldId id="4194" r:id="rId2"/>
    <p:sldId id="4200" r:id="rId3"/>
    <p:sldId id="4182" r:id="rId4"/>
    <p:sldId id="974" r:id="rId5"/>
    <p:sldId id="327" r:id="rId6"/>
    <p:sldId id="1059" r:id="rId7"/>
    <p:sldId id="4186" r:id="rId8"/>
    <p:sldId id="1060" r:id="rId9"/>
    <p:sldId id="1101" r:id="rId10"/>
    <p:sldId id="1102" r:id="rId11"/>
    <p:sldId id="1093" r:id="rId12"/>
    <p:sldId id="4104" r:id="rId13"/>
    <p:sldId id="1105" r:id="rId14"/>
    <p:sldId id="1122" r:id="rId15"/>
    <p:sldId id="1125" r:id="rId16"/>
    <p:sldId id="1107" r:id="rId17"/>
    <p:sldId id="4101" r:id="rId18"/>
    <p:sldId id="1123" r:id="rId19"/>
    <p:sldId id="4102" r:id="rId20"/>
    <p:sldId id="4103" r:id="rId21"/>
    <p:sldId id="1061" r:id="rId22"/>
    <p:sldId id="1062" r:id="rId23"/>
    <p:sldId id="1076" r:id="rId24"/>
    <p:sldId id="1077" r:id="rId25"/>
    <p:sldId id="1116" r:id="rId26"/>
    <p:sldId id="1075" r:id="rId27"/>
    <p:sldId id="1108" r:id="rId28"/>
    <p:sldId id="1063" r:id="rId29"/>
    <p:sldId id="4105" r:id="rId30"/>
    <p:sldId id="1131" r:id="rId31"/>
    <p:sldId id="1110" r:id="rId32"/>
    <p:sldId id="1067" r:id="rId33"/>
    <p:sldId id="1069" r:id="rId34"/>
    <p:sldId id="1070" r:id="rId35"/>
    <p:sldId id="1098" r:id="rId36"/>
    <p:sldId id="1111" r:id="rId37"/>
    <p:sldId id="1072" r:id="rId38"/>
    <p:sldId id="1128" r:id="rId39"/>
    <p:sldId id="1071" r:id="rId40"/>
    <p:sldId id="1022" r:id="rId41"/>
    <p:sldId id="1121" r:id="rId42"/>
    <p:sldId id="1087" r:id="rId43"/>
    <p:sldId id="1112" r:id="rId44"/>
    <p:sldId id="1084" r:id="rId45"/>
    <p:sldId id="1119" r:id="rId46"/>
    <p:sldId id="1085" r:id="rId47"/>
    <p:sldId id="1113" r:id="rId48"/>
    <p:sldId id="1126" r:id="rId49"/>
    <p:sldId id="1090" r:id="rId50"/>
    <p:sldId id="1088" r:id="rId51"/>
    <p:sldId id="1120" r:id="rId52"/>
    <p:sldId id="1127" r:id="rId53"/>
    <p:sldId id="1201" r:id="rId54"/>
    <p:sldId id="1132" r:id="rId55"/>
    <p:sldId id="3970" r:id="rId56"/>
    <p:sldId id="4216" r:id="rId57"/>
    <p:sldId id="4099" r:id="rId58"/>
    <p:sldId id="1631" r:id="rId59"/>
    <p:sldId id="3974" r:id="rId60"/>
    <p:sldId id="1204" r:id="rId61"/>
    <p:sldId id="4094" r:id="rId62"/>
    <p:sldId id="4001" r:id="rId63"/>
    <p:sldId id="120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Allison Roehling" initials="A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51" autoAdjust="0"/>
    <p:restoredTop sz="95374" autoAdjust="0"/>
  </p:normalViewPr>
  <p:slideViewPr>
    <p:cSldViewPr snapToGrid="0" snapToObjects="1">
      <p:cViewPr varScale="1">
        <p:scale>
          <a:sx n="123" d="100"/>
          <a:sy n="123" d="100"/>
        </p:scale>
        <p:origin x="464" y="184"/>
      </p:cViewPr>
      <p:guideLst>
        <p:guide orient="horz" pos="2160"/>
        <p:guide pos="3840"/>
      </p:guideLst>
    </p:cSldViewPr>
  </p:slideViewPr>
  <p:notesTextViewPr>
    <p:cViewPr>
      <p:scale>
        <a:sx n="1" d="1"/>
        <a:sy n="1" d="1"/>
      </p:scale>
      <p:origin x="0" y="0"/>
    </p:cViewPr>
  </p:notesTextViewPr>
  <p:sorterViewPr>
    <p:cViewPr varScale="1">
      <p:scale>
        <a:sx n="200" d="100"/>
        <a:sy n="200" d="100"/>
      </p:scale>
      <p:origin x="0" y="45632"/>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8/22/22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a:t>
            </a:fld>
            <a:endParaRPr lang="en-US"/>
          </a:p>
        </p:txBody>
      </p:sp>
    </p:spTree>
    <p:extLst>
      <p:ext uri="{BB962C8B-B14F-4D97-AF65-F5344CB8AC3E}">
        <p14:creationId xmlns:p14="http://schemas.microsoft.com/office/powerpoint/2010/main" val="1353521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303229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8</a:t>
            </a:fld>
            <a:endParaRPr lang="en-US" dirty="0"/>
          </a:p>
        </p:txBody>
      </p:sp>
    </p:spTree>
    <p:extLst>
      <p:ext uri="{BB962C8B-B14F-4D97-AF65-F5344CB8AC3E}">
        <p14:creationId xmlns:p14="http://schemas.microsoft.com/office/powerpoint/2010/main" val="2476801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358176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3542216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569935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29</a:t>
            </a:fld>
            <a:endParaRPr lang="en-US" dirty="0"/>
          </a:p>
        </p:txBody>
      </p:sp>
    </p:spTree>
    <p:extLst>
      <p:ext uri="{BB962C8B-B14F-4D97-AF65-F5344CB8AC3E}">
        <p14:creationId xmlns:p14="http://schemas.microsoft.com/office/powerpoint/2010/main" val="3031117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34</a:t>
            </a:fld>
            <a:endParaRPr lang="en-US" dirty="0"/>
          </a:p>
        </p:txBody>
      </p:sp>
    </p:spTree>
    <p:extLst>
      <p:ext uri="{BB962C8B-B14F-4D97-AF65-F5344CB8AC3E}">
        <p14:creationId xmlns:p14="http://schemas.microsoft.com/office/powerpoint/2010/main" val="192412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37</a:t>
            </a:fld>
            <a:endParaRPr lang="en-US" dirty="0"/>
          </a:p>
        </p:txBody>
      </p:sp>
    </p:spTree>
    <p:extLst>
      <p:ext uri="{BB962C8B-B14F-4D97-AF65-F5344CB8AC3E}">
        <p14:creationId xmlns:p14="http://schemas.microsoft.com/office/powerpoint/2010/main" val="3837581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38</a:t>
            </a:fld>
            <a:endParaRPr lang="en-US" dirty="0"/>
          </a:p>
        </p:txBody>
      </p:sp>
    </p:spTree>
    <p:extLst>
      <p:ext uri="{BB962C8B-B14F-4D97-AF65-F5344CB8AC3E}">
        <p14:creationId xmlns:p14="http://schemas.microsoft.com/office/powerpoint/2010/main" val="2438985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pn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6.jpg"/><Relationship Id="rId2" Type="http://schemas.openxmlformats.org/officeDocument/2006/relationships/image" Target="../media/image13.jpg"/><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28" Type="http://schemas.openxmlformats.org/officeDocument/2006/relationships/image" Target="../media/image6.pn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 Id="rId27"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tiff"/><Relationship Id="rId7" Type="http://schemas.openxmlformats.org/officeDocument/2006/relationships/image" Target="../media/image56.jpg"/><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5.tiff"/><Relationship Id="rId11" Type="http://schemas.openxmlformats.org/officeDocument/2006/relationships/image" Target="../media/image60.jpg"/><Relationship Id="rId5" Type="http://schemas.openxmlformats.org/officeDocument/2006/relationships/image" Target="../media/image54.tiff"/><Relationship Id="rId10" Type="http://schemas.openxmlformats.org/officeDocument/2006/relationships/image" Target="../media/image59.jpg"/><Relationship Id="rId4" Type="http://schemas.openxmlformats.org/officeDocument/2006/relationships/image" Target="../media/image53.tiff"/><Relationship Id="rId9" Type="http://schemas.openxmlformats.org/officeDocument/2006/relationships/image" Target="../media/image58.jpg"/></Relationships>
</file>

<file path=ppt/slides/_rels/slide2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3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2.tiff"/><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3.tiff"/><Relationship Id="rId5" Type="http://schemas.openxmlformats.org/officeDocument/2006/relationships/image" Target="../media/image92.tiff"/><Relationship Id="rId4" Type="http://schemas.openxmlformats.org/officeDocument/2006/relationships/image" Target="../media/image91.tiff"/></Relationships>
</file>

<file path=ppt/slides/_rels/slide4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file:////Users/Jon/NEED%20Dropbox/Presentations/Inequality/Programs/incshr.png" TargetMode="External"/><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https://cms.qz.com/wp-content/uploads/2017/10/wine-growing-regions-europe-usa.png?w=940&amp;strip=all&amp;quality=75" TargetMode="External"/><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tiff"/><Relationship Id="rId7" Type="http://schemas.openxmlformats.org/officeDocument/2006/relationships/image" Target="../media/image56.jpg"/><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5.tiff"/><Relationship Id="rId11" Type="http://schemas.openxmlformats.org/officeDocument/2006/relationships/image" Target="../media/image60.jpg"/><Relationship Id="rId5" Type="http://schemas.openxmlformats.org/officeDocument/2006/relationships/image" Target="../media/image54.tiff"/><Relationship Id="rId10" Type="http://schemas.openxmlformats.org/officeDocument/2006/relationships/image" Target="../media/image59.jpg"/><Relationship Id="rId4" Type="http://schemas.openxmlformats.org/officeDocument/2006/relationships/image" Target="../media/image53.tiff"/><Relationship Id="rId9" Type="http://schemas.openxmlformats.org/officeDocument/2006/relationships/image" Target="../media/image58.jpg"/></Relationships>
</file>

<file path=ppt/slides/_rels/slide61.xml.rels><?xml version="1.0" encoding="UTF-8" standalone="yes"?>
<Relationships xmlns="http://schemas.openxmlformats.org/package/2006/relationships"><Relationship Id="rId3" Type="http://schemas.openxmlformats.org/officeDocument/2006/relationships/image" Target="file:////Users/Jon/NEED%20Dropbox/Presentations/RacialWealth/Charts/wealthgap.png" TargetMode="External"/><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Summe</a:t>
            </a:r>
            <a:r>
              <a:rPr lang="en-US" sz="3600" b="1" i="1" dirty="0"/>
              <a:t>r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Rochester Institute </a:t>
            </a:r>
            <a:r>
              <a:rPr lang="en-US" sz="3100">
                <a:solidFill>
                  <a:schemeClr val="tx2"/>
                </a:solidFill>
              </a:rPr>
              <a:t>of Technology</a:t>
            </a:r>
            <a:endParaRPr lang="en-US" sz="3100" dirty="0">
              <a:solidFill>
                <a:schemeClr val="tx2"/>
              </a:solidFill>
            </a:endParaRPr>
          </a:p>
          <a:p>
            <a:pPr>
              <a:lnSpc>
                <a:spcPct val="100000"/>
              </a:lnSpc>
              <a:spcBef>
                <a:spcPts val="0"/>
              </a:spcBef>
            </a:pPr>
            <a:r>
              <a:rPr lang="en-US" sz="3100" dirty="0">
                <a:solidFill>
                  <a:schemeClr val="tx2"/>
                </a:solidFill>
              </a:rPr>
              <a:t>July-Aug,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882900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23037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32690" y="267962"/>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84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57571"/>
            <a:ext cx="10515600" cy="1325563"/>
          </a:xfrm>
        </p:spPr>
        <p:txBody>
          <a:bodyPr>
            <a:normAutofit/>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12</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6" name="Picture 25" descr="toyota-1024x83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pic>
        <p:nvPicPr>
          <p:cNvPr id="28" name="Picture 27" descr="valeo-1024x44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8"/>
          <a:stretch>
            <a:fillRect/>
          </a:stretch>
        </p:blipFill>
        <p:spPr>
          <a:xfrm>
            <a:off x="6929999" y="4662176"/>
            <a:ext cx="1353647" cy="1325563"/>
          </a:xfrm>
          <a:prstGeom prst="rect">
            <a:avLst/>
          </a:prstGeom>
        </p:spPr>
      </p:pic>
    </p:spTree>
    <p:extLst>
      <p:ext uri="{BB962C8B-B14F-4D97-AF65-F5344CB8AC3E}">
        <p14:creationId xmlns:p14="http://schemas.microsoft.com/office/powerpoint/2010/main" val="2303349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4" y="291344"/>
            <a:ext cx="10515600" cy="1325563"/>
          </a:xfrm>
        </p:spPr>
        <p:txBody>
          <a:bodyPr>
            <a:noAutofit/>
          </a:bodyPr>
          <a:lstStyle/>
          <a:p>
            <a:r>
              <a:rPr lang="en-US" dirty="0">
                <a:solidFill>
                  <a:schemeClr val="bg1"/>
                </a:solidFill>
              </a:rPr>
              <a:t>WH</a:t>
            </a:r>
            <a:r>
              <a:rPr lang="en-US" dirty="0"/>
              <a:t>EN?     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r>
              <a:rPr lang="en-US" dirty="0"/>
              <a:t>Last 5% is going to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4252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a:xfrm>
            <a:off x="807027" y="0"/>
            <a:ext cx="10515600" cy="1325563"/>
          </a:xfrm>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1986962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15</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3844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16</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descr="Screen Shot 2019-10-27 at 11.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357" y="1518935"/>
            <a:ext cx="8126220" cy="97474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tretch>
            <a:fillRect/>
          </a:stretch>
        </p:blipFill>
        <p:spPr>
          <a:xfrm>
            <a:off x="1915563" y="4652749"/>
            <a:ext cx="10100388" cy="1229198"/>
          </a:xfrm>
          <a:prstGeom prst="rect">
            <a:avLst/>
          </a:prstGeom>
        </p:spPr>
      </p:pic>
    </p:spTree>
    <p:extLst>
      <p:ext uri="{BB962C8B-B14F-4D97-AF65-F5344CB8AC3E}">
        <p14:creationId xmlns:p14="http://schemas.microsoft.com/office/powerpoint/2010/main" val="25608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in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17</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1269003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the first place we are seeing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t>
            </a:r>
            <a:r>
              <a:rPr lang="en-US"/>
              <a:t>a long-haul </a:t>
            </a:r>
            <a:r>
              <a:rPr lang="en-US" dirty="0"/>
              <a:t>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3510487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19</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899583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r>
              <a:rPr lang="en-US" dirty="0"/>
              <a:t>Contemporary Economic Policy</a:t>
            </a:r>
          </a:p>
          <a:p>
            <a:pPr lvl="1"/>
            <a:r>
              <a:rPr lang="en-US" dirty="0"/>
              <a:t>Week 1 (7/11): 	Economic Update (Jon </a:t>
            </a:r>
            <a:r>
              <a:rPr lang="en-US" dirty="0" err="1"/>
              <a:t>Haveman</a:t>
            </a:r>
            <a:r>
              <a:rPr lang="en-US" dirty="0"/>
              <a:t>, NEED)</a:t>
            </a:r>
          </a:p>
          <a:p>
            <a:pPr lvl="1"/>
            <a:r>
              <a:rPr lang="en-US" dirty="0"/>
              <a:t>Week 2 (7/18): 	Economic Inequality (Christopher Herrington </a:t>
            </a:r>
            <a:r>
              <a:rPr lang="en-US" i="1" dirty="0"/>
              <a:t>VCU</a:t>
            </a:r>
            <a:r>
              <a:rPr lang="en-US" dirty="0"/>
              <a:t>)</a:t>
            </a:r>
          </a:p>
          <a:p>
            <a:pPr lvl="1"/>
            <a:r>
              <a:rPr lang="en-US" dirty="0"/>
              <a:t>Week 3 (7/25): 	Trade and Globalization (Alan Deardorff, University of Michigan)</a:t>
            </a:r>
          </a:p>
          <a:p>
            <a:pPr lvl="1"/>
            <a:r>
              <a:rPr lang="en-US" i="1" strike="sngStrike" dirty="0"/>
              <a:t>Week 4 (8/1): 	The Black-White Wealth Gap (Mike Shor, UConn)</a:t>
            </a:r>
          </a:p>
          <a:p>
            <a:pPr lvl="1"/>
            <a:r>
              <a:rPr lang="en-US" dirty="0"/>
              <a:t>Week 5 (8/8):	Economic Mobility (Jon </a:t>
            </a:r>
            <a:r>
              <a:rPr lang="en-US" dirty="0" err="1"/>
              <a:t>Haveman</a:t>
            </a:r>
            <a:r>
              <a:rPr lang="en-US" dirty="0"/>
              <a:t>, NEED)</a:t>
            </a:r>
          </a:p>
          <a:p>
            <a:pPr lvl="1"/>
            <a:r>
              <a:rPr lang="en-US" b="1" dirty="0"/>
              <a:t>Week 6 (8/15):	Climate Change Economics (Jon </a:t>
            </a:r>
            <a:r>
              <a:rPr lang="en-US" b="1" dirty="0" err="1"/>
              <a:t>Haveman</a:t>
            </a:r>
            <a:r>
              <a:rPr lang="en-US" b="1" dirty="0"/>
              <a:t>, NEED) </a:t>
            </a:r>
          </a:p>
          <a:p>
            <a:pPr lvl="1"/>
            <a:r>
              <a:rPr lang="en-US" dirty="0"/>
              <a:t>Week 7 (8/22):	Autonomous Vehicles (Jon </a:t>
            </a:r>
            <a:r>
              <a:rPr lang="en-US" dirty="0" err="1"/>
              <a:t>Haveman</a:t>
            </a:r>
            <a:r>
              <a:rPr lang="en-US" dirty="0"/>
              <a:t>, NEED)</a:t>
            </a:r>
          </a:p>
          <a:p>
            <a:pPr lvl="1"/>
            <a:r>
              <a:rPr lang="en-US" dirty="0"/>
              <a:t>Week 8 (8/29):	The Black-White Wealth Gap (Mike Shor, </a:t>
            </a:r>
            <a:r>
              <a:rPr lang="en-US" dirty="0" err="1"/>
              <a:t>Uconn</a:t>
            </a:r>
            <a:r>
              <a:rPr lang="en-US" dirty="0"/>
              <a:t>)</a:t>
            </a:r>
          </a:p>
          <a:p>
            <a:pPr lvl="1"/>
            <a:endParaRPr lang="en-US" dirty="0"/>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364756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Postmates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20</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3770455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3744168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7"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6225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75854"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546986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20782"/>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5355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a:xfrm>
            <a:off x="910937" y="0"/>
            <a:ext cx="10515600" cy="1325563"/>
          </a:xfrm>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79055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9016"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665980"/>
            <a:ext cx="5181600" cy="4189162"/>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r>
              <a:rPr lang="en-US" dirty="0"/>
              <a:t>Insurance: product liability</a:t>
            </a:r>
          </a:p>
          <a:p>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3847731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7791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235874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36" y="236789"/>
            <a:ext cx="10515600" cy="1325563"/>
          </a:xfrm>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$9,666 (2021)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San Francisco Bay area workforce has a commute in excess of 30 minutes.</a:t>
            </a:r>
          </a:p>
          <a:p>
            <a:pPr marL="457200" lvl="1" indent="0">
              <a:buNone/>
            </a:pPr>
            <a:endParaRPr lang="en-US" dirty="0"/>
          </a:p>
        </p:txBody>
      </p:sp>
      <p:pic>
        <p:nvPicPr>
          <p:cNvPr id="4" name="Picture 3" descr="Table, calendar&#10;&#10;Description automatically generated">
            <a:extLst>
              <a:ext uri="{FF2B5EF4-FFF2-40B4-BE49-F238E27FC236}">
                <a16:creationId xmlns:a16="http://schemas.microsoft.com/office/drawing/2014/main" id="{EE8C4EA9-ACA6-324C-9D7D-129B2779A516}"/>
              </a:ext>
            </a:extLst>
          </p:cNvPr>
          <p:cNvPicPr>
            <a:picLocks noChangeAspect="1"/>
          </p:cNvPicPr>
          <p:nvPr/>
        </p:nvPicPr>
        <p:blipFill>
          <a:blip r:embed="rId3" r:link="rId4"/>
          <a:stretch>
            <a:fillRect/>
          </a:stretch>
        </p:blipFill>
        <p:spPr>
          <a:xfrm>
            <a:off x="7424748" y="2802570"/>
            <a:ext cx="3929052" cy="1492045"/>
          </a:xfrm>
          <a:prstGeom prst="rect">
            <a:avLst/>
          </a:prstGeom>
        </p:spPr>
      </p:pic>
    </p:spTree>
    <p:extLst>
      <p:ext uri="{BB962C8B-B14F-4D97-AF65-F5344CB8AC3E}">
        <p14:creationId xmlns:p14="http://schemas.microsoft.com/office/powerpoint/2010/main" val="127597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r>
              <a:rPr lang="en-US" dirty="0"/>
              <a:t>We will do a verbal Q&amp;A once the material has been presented.</a:t>
            </a:r>
          </a:p>
          <a:p>
            <a:r>
              <a:rPr lang="en-US" dirty="0"/>
              <a:t>OLLI allowing, we can stay beyond the end of class to have further discussion.</a:t>
            </a:r>
          </a:p>
          <a:p>
            <a:r>
              <a:rPr lang="en-US" dirty="0"/>
              <a:t>Slides will be available from the NEED website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365112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36" y="216007"/>
            <a:ext cx="10515600" cy="1325563"/>
          </a:xfrm>
        </p:spPr>
        <p:txBody>
          <a:bodyPr>
            <a:normAutofit/>
          </a:bodyPr>
          <a:lstStyle/>
          <a:p>
            <a:pPr>
              <a:lnSpc>
                <a:spcPts val="5200"/>
              </a:lnSpc>
              <a:tabLst>
                <a:tab pos="2693988" algn="l"/>
              </a:tabLst>
            </a:pPr>
            <a:r>
              <a:rPr lang="en-US" dirty="0">
                <a:solidFill>
                  <a:schemeClr val="bg1"/>
                </a:solidFill>
              </a:rPr>
              <a:t>Eco</a:t>
            </a:r>
            <a:r>
              <a:rPr lang="en-US" dirty="0"/>
              <a:t>nomics Drives Transition: Public</a:t>
            </a:r>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664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418" y="0"/>
            <a:ext cx="10515600" cy="1325563"/>
          </a:xfrm>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63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4674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7140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6"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2694342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770"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150881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6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23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4291401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322203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Rochester Institute of Technology</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August 22, 2022</a:t>
            </a:r>
          </a:p>
          <a:p>
            <a:pPr algn="l"/>
            <a:endParaRPr lang="en-US" dirty="0">
              <a:solidFill>
                <a:srgbClr val="2B414D"/>
              </a:solidFill>
            </a:endParaRPr>
          </a:p>
        </p:txBody>
      </p:sp>
    </p:spTree>
    <p:extLst>
      <p:ext uri="{BB962C8B-B14F-4D97-AF65-F5344CB8AC3E}">
        <p14:creationId xmlns:p14="http://schemas.microsoft.com/office/powerpoint/2010/main" val="10169193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611" y="-10391"/>
            <a:ext cx="10515600" cy="1325563"/>
          </a:xfrm>
        </p:spPr>
        <p:txBody>
          <a:bodyPr>
            <a:normAutofit/>
          </a:bodyPr>
          <a:lstStyle/>
          <a:p>
            <a:r>
              <a:rPr lang="en-US" sz="3800" dirty="0">
                <a:solidFill>
                  <a:schemeClr val="bg1"/>
                </a:solidFill>
              </a:rPr>
              <a:t>Inte</a:t>
            </a:r>
            <a:r>
              <a:rPr lang="en-US" sz="3800" dirty="0"/>
              <a:t>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79473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28"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a:t>Public transportation</a:t>
            </a:r>
            <a:endParaRPr lang="en-US" dirty="0"/>
          </a:p>
          <a:p>
            <a:r>
              <a:rPr lang="en-US" dirty="0"/>
              <a:t>Employment</a:t>
            </a:r>
          </a:p>
          <a:p>
            <a:r>
              <a:rPr lang="en-US" dirty="0"/>
              <a:t>Housing</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2986430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$9,666 to own a car.</a:t>
            </a:r>
          </a:p>
          <a:p>
            <a:r>
              <a:rPr lang="en-US" dirty="0"/>
              <a:t>Will cost $3,000 to use </a:t>
            </a:r>
            <a:r>
              <a:rPr lang="en-US" dirty="0" err="1"/>
              <a:t>TaaS</a:t>
            </a:r>
            <a:r>
              <a:rPr lang="en-US" dirty="0"/>
              <a:t>.</a:t>
            </a:r>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51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292" y="0"/>
            <a:ext cx="10515600" cy="1325563"/>
          </a:xfrm>
        </p:spPr>
        <p:txBody>
          <a:bodyPr>
            <a:normAutofit/>
          </a:bodyPr>
          <a:lstStyle/>
          <a:p>
            <a:r>
              <a:rPr lang="en-US" sz="3800" dirty="0">
                <a:solidFill>
                  <a:schemeClr val="bg1"/>
                </a:solidFill>
              </a:rPr>
              <a:t>Gov</a:t>
            </a:r>
            <a:r>
              <a:rPr lang="en-US" sz="3800" dirty="0"/>
              <a:t>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0810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6642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229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1634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47</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322901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385"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7970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349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2575369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06376" y="0"/>
            <a:ext cx="10515600" cy="1325563"/>
          </a:xfrm>
        </p:spPr>
        <p:txBody>
          <a:bodyPr/>
          <a:lstStyle/>
          <a:p>
            <a:r>
              <a:rPr lang="en-US" dirty="0">
                <a:solidFill>
                  <a:schemeClr val="bg1"/>
                </a:solidFill>
              </a:rPr>
              <a:t>Ho</a:t>
            </a:r>
            <a:r>
              <a:rPr lang="en-US" sz="3800" dirty="0">
                <a:solidFill>
                  <a:schemeClr val="bg1"/>
                </a:solidFill>
              </a:rPr>
              <a:t>u</a:t>
            </a:r>
            <a:r>
              <a:rPr lang="en-US" dirty="0"/>
              <a:t>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3348067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8901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fill parking lots that would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6306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a:xfrm>
            <a:off x="817418" y="0"/>
            <a:ext cx="10515600" cy="1325563"/>
          </a:xfrm>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3067712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9" y="0"/>
            <a:ext cx="10515600" cy="1325563"/>
          </a:xfrm>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21687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2991515"/>
            <a:ext cx="10219508" cy="874970"/>
          </a:xfrm>
        </p:spPr>
        <p:txBody>
          <a:bodyPr anchor="ctr" anchorCtr="0">
            <a:noAutofit/>
          </a:bodyPr>
          <a:lstStyle/>
          <a:p>
            <a:pPr>
              <a:lnSpc>
                <a:spcPct val="100000"/>
              </a:lnSpc>
              <a:spcBef>
                <a:spcPts val="0"/>
              </a:spcBef>
            </a:pPr>
            <a:r>
              <a:rPr lang="en-US" sz="4800" dirty="0"/>
              <a:t>US Economic Update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55</a:t>
            </a:fld>
            <a:endParaRPr lang="en-US" dirty="0"/>
          </a:p>
        </p:txBody>
      </p:sp>
      <p:pic>
        <p:nvPicPr>
          <p:cNvPr id="6" name="Picture 5">
            <a:extLst>
              <a:ext uri="{FF2B5EF4-FFF2-40B4-BE49-F238E27FC236}">
                <a16:creationId xmlns:a16="http://schemas.microsoft.com/office/drawing/2014/main" id="{D34B71A9-3273-A54A-BF95-D7C55A140174}"/>
              </a:ext>
            </a:extLst>
          </p:cNvPr>
          <p:cNvPicPr>
            <a:picLocks noChangeAspect="1"/>
          </p:cNvPicPr>
          <p:nvPr/>
        </p:nvPicPr>
        <p:blipFill>
          <a:blip r:embed="rId2"/>
          <a:stretch>
            <a:fillRect/>
          </a:stretch>
        </p:blipFill>
        <p:spPr>
          <a:xfrm>
            <a:off x="364800" y="266919"/>
            <a:ext cx="2808532" cy="2011048"/>
          </a:xfrm>
          <a:prstGeom prst="rect">
            <a:avLst/>
          </a:prstGeom>
        </p:spPr>
      </p:pic>
      <p:pic>
        <p:nvPicPr>
          <p:cNvPr id="2" name="Picture 1">
            <a:extLst>
              <a:ext uri="{FF2B5EF4-FFF2-40B4-BE49-F238E27FC236}">
                <a16:creationId xmlns:a16="http://schemas.microsoft.com/office/drawing/2014/main" id="{6E016D1B-7F0F-FF4C-957B-C5DDDACB1FE7}"/>
              </a:ext>
            </a:extLst>
          </p:cNvPr>
          <p:cNvPicPr>
            <a:picLocks noChangeAspect="1"/>
          </p:cNvPicPr>
          <p:nvPr/>
        </p:nvPicPr>
        <p:blipFill>
          <a:blip r:embed="rId3"/>
          <a:stretch>
            <a:fillRect/>
          </a:stretch>
        </p:blipFill>
        <p:spPr>
          <a:xfrm>
            <a:off x="8802191" y="4429126"/>
            <a:ext cx="3380020" cy="1892811"/>
          </a:xfrm>
          <a:prstGeom prst="rect">
            <a:avLst/>
          </a:prstGeom>
        </p:spPr>
      </p:pic>
    </p:spTree>
    <p:extLst>
      <p:ext uri="{BB962C8B-B14F-4D97-AF65-F5344CB8AC3E}">
        <p14:creationId xmlns:p14="http://schemas.microsoft.com/office/powerpoint/2010/main" val="14511003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Chart, line chart&#10;&#10;Description automatically generated">
            <a:extLst>
              <a:ext uri="{FF2B5EF4-FFF2-40B4-BE49-F238E27FC236}">
                <a16:creationId xmlns:a16="http://schemas.microsoft.com/office/drawing/2014/main" id="{60AAD2E0-F2B3-B94D-A37B-FD662AAA65BB}"/>
              </a:ext>
            </a:extLst>
          </p:cNvPr>
          <p:cNvPicPr>
            <a:picLocks noGrp="1" noChangeAspect="1"/>
          </p:cNvPicPr>
          <p:nvPr>
            <p:ph idx="1"/>
          </p:nvPr>
        </p:nvPicPr>
        <p:blipFill>
          <a:blip r:embed="rId2" r:link="rId3"/>
          <a:stretch>
            <a:fillRect/>
          </a:stretch>
        </p:blipFill>
        <p:spPr>
          <a:xfrm>
            <a:off x="1237478" y="1260089"/>
            <a:ext cx="9940273" cy="4970137"/>
          </a:xfrm>
        </p:spPr>
      </p:pic>
      <p:sp>
        <p:nvSpPr>
          <p:cNvPr id="2" name="Title 1">
            <a:extLst>
              <a:ext uri="{FF2B5EF4-FFF2-40B4-BE49-F238E27FC236}">
                <a16:creationId xmlns:a16="http://schemas.microsoft.com/office/drawing/2014/main" id="{54957F75-F5DA-8C44-8501-67551F3CC854}"/>
              </a:ext>
            </a:extLst>
          </p:cNvPr>
          <p:cNvSpPr>
            <a:spLocks noGrp="1"/>
          </p:cNvSpPr>
          <p:nvPr>
            <p:ph type="title"/>
          </p:nvPr>
        </p:nvSpPr>
        <p:spPr>
          <a:xfrm>
            <a:off x="905106" y="0"/>
            <a:ext cx="10515600" cy="1325563"/>
          </a:xfrm>
        </p:spPr>
        <p:txBody>
          <a:bodyPr/>
          <a:lstStyle/>
          <a:p>
            <a:r>
              <a:rPr lang="en-US" dirty="0">
                <a:solidFill>
                  <a:schemeClr val="bg1"/>
                </a:solidFill>
              </a:rPr>
              <a:t>Inc</a:t>
            </a:r>
            <a:r>
              <a:rPr lang="en-US" dirty="0"/>
              <a:t>ome Inequality: Share of Top 10%</a:t>
            </a:r>
          </a:p>
        </p:txBody>
      </p:sp>
      <p:sp>
        <p:nvSpPr>
          <p:cNvPr id="4" name="Slide Number Placeholder 3">
            <a:extLst>
              <a:ext uri="{FF2B5EF4-FFF2-40B4-BE49-F238E27FC236}">
                <a16:creationId xmlns:a16="http://schemas.microsoft.com/office/drawing/2014/main" id="{84FEF569-E87E-1C45-A389-3D60AB3971C2}"/>
              </a:ext>
            </a:extLst>
          </p:cNvPr>
          <p:cNvSpPr>
            <a:spLocks noGrp="1"/>
          </p:cNvSpPr>
          <p:nvPr>
            <p:ph type="sldNum" sz="quarter" idx="12"/>
          </p:nvPr>
        </p:nvSpPr>
        <p:spPr/>
        <p:txBody>
          <a:bodyPr/>
          <a:lstStyle/>
          <a:p>
            <a:fld id="{D9F085D5-EC86-4F6A-B501-C1359CB39116}" type="slidenum">
              <a:rPr lang="en-GB" smtClean="0"/>
              <a:t>56</a:t>
            </a:fld>
            <a:endParaRPr lang="en-GB"/>
          </a:p>
        </p:txBody>
      </p:sp>
      <p:cxnSp>
        <p:nvCxnSpPr>
          <p:cNvPr id="7" name="Straight Connector 6">
            <a:extLst>
              <a:ext uri="{FF2B5EF4-FFF2-40B4-BE49-F238E27FC236}">
                <a16:creationId xmlns:a16="http://schemas.microsoft.com/office/drawing/2014/main" id="{D47C5B47-B721-774B-9F7E-995ED5E83EA8}"/>
              </a:ext>
            </a:extLst>
          </p:cNvPr>
          <p:cNvCxnSpPr/>
          <p:nvPr/>
        </p:nvCxnSpPr>
        <p:spPr>
          <a:xfrm>
            <a:off x="9368927" y="2690870"/>
            <a:ext cx="243058" cy="86806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BECA3B-4BCB-8647-8F08-0667663652B3}"/>
              </a:ext>
            </a:extLst>
          </p:cNvPr>
          <p:cNvSpPr txBox="1"/>
          <p:nvPr/>
        </p:nvSpPr>
        <p:spPr>
          <a:xfrm>
            <a:off x="8777489" y="3628042"/>
            <a:ext cx="2069838" cy="430887"/>
          </a:xfrm>
          <a:prstGeom prst="rect">
            <a:avLst/>
          </a:prstGeom>
          <a:noFill/>
        </p:spPr>
        <p:txBody>
          <a:bodyPr wrap="square" rtlCol="0">
            <a:spAutoFit/>
          </a:bodyPr>
          <a:lstStyle/>
          <a:p>
            <a:r>
              <a:rPr lang="en-US" sz="2200" dirty="0">
                <a:solidFill>
                  <a:srgbClr val="0C4C88"/>
                </a:solidFill>
              </a:rPr>
              <a:t>Dot-com Bubble</a:t>
            </a:r>
          </a:p>
        </p:txBody>
      </p:sp>
      <p:cxnSp>
        <p:nvCxnSpPr>
          <p:cNvPr id="9" name="Straight Connector 8">
            <a:extLst>
              <a:ext uri="{FF2B5EF4-FFF2-40B4-BE49-F238E27FC236}">
                <a16:creationId xmlns:a16="http://schemas.microsoft.com/office/drawing/2014/main" id="{D7F3719D-C579-484E-9CC7-B1113C764FDF}"/>
              </a:ext>
            </a:extLst>
          </p:cNvPr>
          <p:cNvCxnSpPr>
            <a:cxnSpLocks/>
          </p:cNvCxnSpPr>
          <p:nvPr/>
        </p:nvCxnSpPr>
        <p:spPr>
          <a:xfrm>
            <a:off x="9979755" y="2272312"/>
            <a:ext cx="664596" cy="786625"/>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A136734-DA4E-C745-945D-EA4862CE8C5E}"/>
              </a:ext>
            </a:extLst>
          </p:cNvPr>
          <p:cNvSpPr txBox="1"/>
          <p:nvPr/>
        </p:nvSpPr>
        <p:spPr>
          <a:xfrm>
            <a:off x="9734575" y="3058937"/>
            <a:ext cx="1987738" cy="430887"/>
          </a:xfrm>
          <a:prstGeom prst="rect">
            <a:avLst/>
          </a:prstGeom>
          <a:noFill/>
        </p:spPr>
        <p:txBody>
          <a:bodyPr wrap="square" rtlCol="0">
            <a:spAutoFit/>
          </a:bodyPr>
          <a:lstStyle/>
          <a:p>
            <a:r>
              <a:rPr lang="en-US" sz="2200" dirty="0">
                <a:solidFill>
                  <a:srgbClr val="0C4C88"/>
                </a:solidFill>
              </a:rPr>
              <a:t>Housing Bubble</a:t>
            </a:r>
          </a:p>
        </p:txBody>
      </p:sp>
      <p:cxnSp>
        <p:nvCxnSpPr>
          <p:cNvPr id="11" name="Straight Connector 10">
            <a:extLst>
              <a:ext uri="{FF2B5EF4-FFF2-40B4-BE49-F238E27FC236}">
                <a16:creationId xmlns:a16="http://schemas.microsoft.com/office/drawing/2014/main" id="{2B91A105-2ADE-1742-A9CD-67E580826EDE}"/>
              </a:ext>
            </a:extLst>
          </p:cNvPr>
          <p:cNvCxnSpPr>
            <a:cxnSpLocks/>
          </p:cNvCxnSpPr>
          <p:nvPr/>
        </p:nvCxnSpPr>
        <p:spPr>
          <a:xfrm flipV="1">
            <a:off x="3457487" y="1843487"/>
            <a:ext cx="540423" cy="207738"/>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3561DA-ACEE-2545-BEDE-B0F11182A83F}"/>
              </a:ext>
            </a:extLst>
          </p:cNvPr>
          <p:cNvSpPr txBox="1"/>
          <p:nvPr/>
        </p:nvSpPr>
        <p:spPr>
          <a:xfrm>
            <a:off x="4473566" y="3058937"/>
            <a:ext cx="829073" cy="430887"/>
          </a:xfrm>
          <a:prstGeom prst="rect">
            <a:avLst/>
          </a:prstGeom>
          <a:noFill/>
        </p:spPr>
        <p:txBody>
          <a:bodyPr wrap="none" rtlCol="0">
            <a:spAutoFit/>
          </a:bodyPr>
          <a:lstStyle/>
          <a:p>
            <a:r>
              <a:rPr lang="en-US" sz="2200" dirty="0">
                <a:solidFill>
                  <a:srgbClr val="0C4C88"/>
                </a:solidFill>
              </a:rPr>
              <a:t>WWII</a:t>
            </a:r>
          </a:p>
        </p:txBody>
      </p:sp>
      <p:sp>
        <p:nvSpPr>
          <p:cNvPr id="13" name="TextBox 12">
            <a:extLst>
              <a:ext uri="{FF2B5EF4-FFF2-40B4-BE49-F238E27FC236}">
                <a16:creationId xmlns:a16="http://schemas.microsoft.com/office/drawing/2014/main" id="{6D33D7A2-240F-8945-9179-285069379291}"/>
              </a:ext>
            </a:extLst>
          </p:cNvPr>
          <p:cNvSpPr txBox="1"/>
          <p:nvPr/>
        </p:nvSpPr>
        <p:spPr>
          <a:xfrm>
            <a:off x="4124011" y="1652596"/>
            <a:ext cx="2392065" cy="430887"/>
          </a:xfrm>
          <a:prstGeom prst="rect">
            <a:avLst/>
          </a:prstGeom>
          <a:noFill/>
        </p:spPr>
        <p:txBody>
          <a:bodyPr wrap="none" rtlCol="0">
            <a:spAutoFit/>
          </a:bodyPr>
          <a:lstStyle/>
          <a:p>
            <a:r>
              <a:rPr lang="en-US" sz="2200" dirty="0">
                <a:solidFill>
                  <a:srgbClr val="0C4C88"/>
                </a:solidFill>
              </a:rPr>
              <a:t>Stock Market Crash</a:t>
            </a:r>
          </a:p>
        </p:txBody>
      </p:sp>
    </p:spTree>
    <p:extLst>
      <p:ext uri="{BB962C8B-B14F-4D97-AF65-F5344CB8AC3E}">
        <p14:creationId xmlns:p14="http://schemas.microsoft.com/office/powerpoint/2010/main" val="513710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1D1F9-7BF0-AD4B-A069-2C298A4322CC}"/>
              </a:ext>
            </a:extLst>
          </p:cNvPr>
          <p:cNvSpPr>
            <a:spLocks noGrp="1"/>
          </p:cNvSpPr>
          <p:nvPr>
            <p:ph type="title"/>
          </p:nvPr>
        </p:nvSpPr>
        <p:spPr>
          <a:xfrm>
            <a:off x="881232" y="0"/>
            <a:ext cx="10515600" cy="1325563"/>
          </a:xfrm>
        </p:spPr>
        <p:txBody>
          <a:bodyPr/>
          <a:lstStyle/>
          <a:p>
            <a:r>
              <a:rPr lang="en-US" dirty="0">
                <a:solidFill>
                  <a:schemeClr val="bg1"/>
                </a:solidFill>
              </a:rPr>
              <a:t>Tra</a:t>
            </a:r>
            <a:r>
              <a:rPr lang="en-US" dirty="0"/>
              <a:t>de: Bicycle Supply Chain</a:t>
            </a:r>
          </a:p>
        </p:txBody>
      </p:sp>
      <p:sp>
        <p:nvSpPr>
          <p:cNvPr id="3" name="Content Placeholder 2">
            <a:extLst>
              <a:ext uri="{FF2B5EF4-FFF2-40B4-BE49-F238E27FC236}">
                <a16:creationId xmlns:a16="http://schemas.microsoft.com/office/drawing/2014/main" id="{71B50833-6E43-B940-B895-3B959191E4C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4DEEF06-B51E-A347-BE47-E83AEC2E3A89}"/>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5" name="TextBox 4">
            <a:extLst>
              <a:ext uri="{FF2B5EF4-FFF2-40B4-BE49-F238E27FC236}">
                <a16:creationId xmlns:a16="http://schemas.microsoft.com/office/drawing/2014/main" id="{EA4FD983-DF47-2A49-82FA-0E5FFF9E2820}"/>
              </a:ext>
            </a:extLst>
          </p:cNvPr>
          <p:cNvSpPr txBox="1"/>
          <p:nvPr/>
        </p:nvSpPr>
        <p:spPr>
          <a:xfrm>
            <a:off x="8680525" y="6510508"/>
            <a:ext cx="3013038" cy="276999"/>
          </a:xfrm>
          <a:prstGeom prst="rect">
            <a:avLst/>
          </a:prstGeom>
          <a:solidFill>
            <a:schemeClr val="bg1"/>
          </a:solidFill>
        </p:spPr>
        <p:txBody>
          <a:bodyPr wrap="square" rtlCol="0">
            <a:spAutoFit/>
          </a:bodyPr>
          <a:lstStyle/>
          <a:p>
            <a:r>
              <a:rPr lang="en-US" sz="1200" dirty="0"/>
              <a:t>Source:  World Development Report 2020</a:t>
            </a:r>
          </a:p>
        </p:txBody>
      </p:sp>
      <p:pic>
        <p:nvPicPr>
          <p:cNvPr id="6" name="Picture 5">
            <a:extLst>
              <a:ext uri="{FF2B5EF4-FFF2-40B4-BE49-F238E27FC236}">
                <a16:creationId xmlns:a16="http://schemas.microsoft.com/office/drawing/2014/main" id="{9F97258B-6534-C04C-9514-85EB5477E265}"/>
              </a:ext>
            </a:extLst>
          </p:cNvPr>
          <p:cNvPicPr>
            <a:picLocks noChangeAspect="1"/>
          </p:cNvPicPr>
          <p:nvPr/>
        </p:nvPicPr>
        <p:blipFill>
          <a:blip r:embed="rId2"/>
          <a:stretch>
            <a:fillRect/>
          </a:stretch>
        </p:blipFill>
        <p:spPr>
          <a:xfrm>
            <a:off x="3195025" y="921081"/>
            <a:ext cx="6298754" cy="5403797"/>
          </a:xfrm>
          <a:prstGeom prst="rect">
            <a:avLst/>
          </a:prstGeom>
        </p:spPr>
      </p:pic>
    </p:spTree>
    <p:extLst>
      <p:ext uri="{BB962C8B-B14F-4D97-AF65-F5344CB8AC3E}">
        <p14:creationId xmlns:p14="http://schemas.microsoft.com/office/powerpoint/2010/main" val="2980797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D93436-3375-AE4D-9441-E1D77BDB35AD}"/>
              </a:ext>
            </a:extLst>
          </p:cNvPr>
          <p:cNvSpPr>
            <a:spLocks noGrp="1"/>
          </p:cNvSpPr>
          <p:nvPr>
            <p:ph type="sldNum" sz="quarter" idx="12"/>
          </p:nvPr>
        </p:nvSpPr>
        <p:spPr/>
        <p:txBody>
          <a:bodyPr/>
          <a:lstStyle/>
          <a:p>
            <a:fld id="{D9F085D5-EC86-4F6A-B501-C1359CB39116}" type="slidenum">
              <a:rPr lang="en-GB" smtClean="0"/>
              <a:t>58</a:t>
            </a:fld>
            <a:endParaRPr lang="en-GB"/>
          </a:p>
        </p:txBody>
      </p:sp>
      <p:pic>
        <p:nvPicPr>
          <p:cNvPr id="3" name="Picture 2">
            <a:extLst>
              <a:ext uri="{FF2B5EF4-FFF2-40B4-BE49-F238E27FC236}">
                <a16:creationId xmlns:a16="http://schemas.microsoft.com/office/drawing/2014/main" id="{74BFC1F8-820B-6F4F-8F2A-F6554421B041}"/>
              </a:ext>
            </a:extLst>
          </p:cNvPr>
          <p:cNvPicPr>
            <a:picLocks noChangeAspect="1"/>
          </p:cNvPicPr>
          <p:nvPr/>
        </p:nvPicPr>
        <p:blipFill>
          <a:blip r:embed="rId2"/>
          <a:stretch>
            <a:fillRect/>
          </a:stretch>
        </p:blipFill>
        <p:spPr>
          <a:xfrm>
            <a:off x="1756335" y="274109"/>
            <a:ext cx="8679329" cy="5956117"/>
          </a:xfrm>
          <a:prstGeom prst="rect">
            <a:avLst/>
          </a:prstGeom>
        </p:spPr>
      </p:pic>
      <p:sp>
        <p:nvSpPr>
          <p:cNvPr id="4" name="Rectangle 3">
            <a:extLst>
              <a:ext uri="{FF2B5EF4-FFF2-40B4-BE49-F238E27FC236}">
                <a16:creationId xmlns:a16="http://schemas.microsoft.com/office/drawing/2014/main" id="{2D40E987-3E98-FE4A-B25F-544F79AD213D}"/>
              </a:ext>
            </a:extLst>
          </p:cNvPr>
          <p:cNvSpPr/>
          <p:nvPr/>
        </p:nvSpPr>
        <p:spPr>
          <a:xfrm>
            <a:off x="4394389" y="1159895"/>
            <a:ext cx="4554279" cy="646331"/>
          </a:xfrm>
          <a:prstGeom prst="rect">
            <a:avLst/>
          </a:prstGeom>
        </p:spPr>
        <p:txBody>
          <a:bodyPr wrap="square">
            <a:spAutoFit/>
          </a:bodyPr>
          <a:lstStyle/>
          <a:p>
            <a:r>
              <a:rPr lang="en-US" b="1" dirty="0"/>
              <a:t>9 out of 10 </a:t>
            </a:r>
            <a:r>
              <a:rPr lang="en-US" dirty="0"/>
              <a:t>of those born in the early 1940s could expect to earn more than their parents</a:t>
            </a:r>
          </a:p>
        </p:txBody>
      </p:sp>
      <p:cxnSp>
        <p:nvCxnSpPr>
          <p:cNvPr id="5" name="Straight Arrow Connector 4">
            <a:extLst>
              <a:ext uri="{FF2B5EF4-FFF2-40B4-BE49-F238E27FC236}">
                <a16:creationId xmlns:a16="http://schemas.microsoft.com/office/drawing/2014/main" id="{7DCD50CE-FC38-B844-872E-80FAD672C532}"/>
              </a:ext>
            </a:extLst>
          </p:cNvPr>
          <p:cNvCxnSpPr>
            <a:cxnSpLocks/>
          </p:cNvCxnSpPr>
          <p:nvPr/>
        </p:nvCxnSpPr>
        <p:spPr>
          <a:xfrm flipH="1">
            <a:off x="3603812" y="1416424"/>
            <a:ext cx="790578" cy="358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3F60861-AB60-B64E-9677-EB31D36878C2}"/>
              </a:ext>
            </a:extLst>
          </p:cNvPr>
          <p:cNvSpPr/>
          <p:nvPr/>
        </p:nvSpPr>
        <p:spPr>
          <a:xfrm>
            <a:off x="6895071" y="2431477"/>
            <a:ext cx="4260610" cy="646331"/>
          </a:xfrm>
          <a:prstGeom prst="rect">
            <a:avLst/>
          </a:prstGeom>
        </p:spPr>
        <p:txBody>
          <a:bodyPr wrap="square">
            <a:spAutoFit/>
          </a:bodyPr>
          <a:lstStyle/>
          <a:p>
            <a:pPr lvl="1"/>
            <a:r>
              <a:rPr lang="en-US" b="1" dirty="0"/>
              <a:t>1 in 2 </a:t>
            </a:r>
            <a:r>
              <a:rPr lang="en-US" dirty="0"/>
              <a:t>Millennials (born after 1980) earn more than their parents.</a:t>
            </a:r>
          </a:p>
        </p:txBody>
      </p:sp>
      <p:cxnSp>
        <p:nvCxnSpPr>
          <p:cNvPr id="7" name="Straight Arrow Connector 6">
            <a:extLst>
              <a:ext uri="{FF2B5EF4-FFF2-40B4-BE49-F238E27FC236}">
                <a16:creationId xmlns:a16="http://schemas.microsoft.com/office/drawing/2014/main" id="{D7660861-5314-D34B-ABE0-B2EBF5B94F76}"/>
              </a:ext>
            </a:extLst>
          </p:cNvPr>
          <p:cNvCxnSpPr>
            <a:cxnSpLocks/>
          </p:cNvCxnSpPr>
          <p:nvPr/>
        </p:nvCxnSpPr>
        <p:spPr>
          <a:xfrm flipH="1">
            <a:off x="9663953" y="3429000"/>
            <a:ext cx="162218" cy="51547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C69E68-4168-0249-9187-542FECDE3E44}"/>
              </a:ext>
            </a:extLst>
          </p:cNvPr>
          <p:cNvSpPr txBox="1"/>
          <p:nvPr/>
        </p:nvSpPr>
        <p:spPr>
          <a:xfrm>
            <a:off x="357353" y="189187"/>
            <a:ext cx="1805302" cy="646331"/>
          </a:xfrm>
          <a:prstGeom prst="rect">
            <a:avLst/>
          </a:prstGeom>
          <a:noFill/>
        </p:spPr>
        <p:txBody>
          <a:bodyPr wrap="none" rtlCol="0">
            <a:spAutoFit/>
          </a:bodyPr>
          <a:lstStyle/>
          <a:p>
            <a:r>
              <a:rPr lang="en-US" sz="3600" b="1" dirty="0"/>
              <a:t>Mobility</a:t>
            </a:r>
          </a:p>
        </p:txBody>
      </p:sp>
    </p:spTree>
    <p:extLst>
      <p:ext uri="{BB962C8B-B14F-4D97-AF65-F5344CB8AC3E}">
        <p14:creationId xmlns:p14="http://schemas.microsoft.com/office/powerpoint/2010/main" val="2792264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B7A5-C183-1E4B-835E-496C32B582E7}"/>
              </a:ext>
            </a:extLst>
          </p:cNvPr>
          <p:cNvSpPr>
            <a:spLocks noGrp="1"/>
          </p:cNvSpPr>
          <p:nvPr>
            <p:ph type="title"/>
          </p:nvPr>
        </p:nvSpPr>
        <p:spPr>
          <a:xfrm>
            <a:off x="994065" y="0"/>
            <a:ext cx="10515600" cy="1325563"/>
          </a:xfrm>
        </p:spPr>
        <p:txBody>
          <a:bodyPr/>
          <a:lstStyle/>
          <a:p>
            <a:r>
              <a:rPr lang="en-US" dirty="0">
                <a:solidFill>
                  <a:schemeClr val="bg1"/>
                </a:solidFill>
              </a:rPr>
              <a:t>Cli</a:t>
            </a:r>
            <a:r>
              <a:rPr lang="en-US" dirty="0"/>
              <a:t>mate Change Economics</a:t>
            </a:r>
          </a:p>
        </p:txBody>
      </p:sp>
      <p:sp>
        <p:nvSpPr>
          <p:cNvPr id="4" name="Slide Number Placeholder 3">
            <a:extLst>
              <a:ext uri="{FF2B5EF4-FFF2-40B4-BE49-F238E27FC236}">
                <a16:creationId xmlns:a16="http://schemas.microsoft.com/office/drawing/2014/main" id="{D9853CE2-8E16-E944-B319-A7551E7AD2F4}"/>
              </a:ext>
            </a:extLst>
          </p:cNvPr>
          <p:cNvSpPr>
            <a:spLocks noGrp="1"/>
          </p:cNvSpPr>
          <p:nvPr>
            <p:ph type="sldNum" sz="quarter" idx="12"/>
          </p:nvPr>
        </p:nvSpPr>
        <p:spPr/>
        <p:txBody>
          <a:bodyPr/>
          <a:lstStyle/>
          <a:p>
            <a:fld id="{D9F085D5-EC86-4F6A-B501-C1359CB39116}" type="slidenum">
              <a:rPr lang="en-GB" smtClean="0"/>
              <a:t>59</a:t>
            </a:fld>
            <a:endParaRPr lang="en-GB"/>
          </a:p>
        </p:txBody>
      </p:sp>
      <p:sp>
        <p:nvSpPr>
          <p:cNvPr id="5" name="TextBox 4">
            <a:extLst>
              <a:ext uri="{FF2B5EF4-FFF2-40B4-BE49-F238E27FC236}">
                <a16:creationId xmlns:a16="http://schemas.microsoft.com/office/drawing/2014/main" id="{78717093-2A8E-4843-98F7-85D4C9C2B7D9}"/>
              </a:ext>
            </a:extLst>
          </p:cNvPr>
          <p:cNvSpPr txBox="1"/>
          <p:nvPr/>
        </p:nvSpPr>
        <p:spPr>
          <a:xfrm>
            <a:off x="2682654" y="1094730"/>
            <a:ext cx="7079374" cy="461665"/>
          </a:xfrm>
          <a:prstGeom prst="rect">
            <a:avLst/>
          </a:prstGeom>
          <a:noFill/>
        </p:spPr>
        <p:txBody>
          <a:bodyPr wrap="none" rtlCol="0">
            <a:spAutoFit/>
          </a:bodyPr>
          <a:lstStyle/>
          <a:p>
            <a:pPr algn="ctr"/>
            <a:r>
              <a:rPr lang="en-US" sz="2400" dirty="0">
                <a:highlight>
                  <a:srgbClr val="FFFFFF"/>
                </a:highlight>
              </a:rPr>
              <a:t>The changing map of the world’s wine-growing regions.</a:t>
            </a:r>
          </a:p>
        </p:txBody>
      </p:sp>
      <p:pic>
        <p:nvPicPr>
          <p:cNvPr id="6" name="Picture 1" descr="https://cms.qz.com/wp-content/uploads/2017/10/wine-growing-regions-europe-usa.png?w=940&amp;strip=all&amp;quality=75">
            <a:extLst>
              <a:ext uri="{FF2B5EF4-FFF2-40B4-BE49-F238E27FC236}">
                <a16:creationId xmlns:a16="http://schemas.microsoft.com/office/drawing/2014/main" id="{FF8C78DD-43CA-7447-9CED-BA642D13807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20042" y="1569413"/>
            <a:ext cx="9833757" cy="481969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95936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290"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1624257" y="1419727"/>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a:p>
            <a:pPr marL="914400" indent="-274320">
              <a:lnSpc>
                <a:spcPct val="100000"/>
              </a:lnSpc>
              <a:spcBef>
                <a:spcPts val="0"/>
              </a:spcBef>
            </a:pPr>
            <a:endParaRPr lang="en-US" dirty="0"/>
          </a:p>
          <a:p>
            <a:pPr marL="914400" indent="-274320">
              <a:lnSpc>
                <a:spcPct val="100000"/>
              </a:lnSpc>
              <a:spcBef>
                <a:spcPts val="0"/>
              </a:spcBef>
            </a:pPr>
            <a:r>
              <a:rPr lang="en-US" dirty="0"/>
              <a:t>Environmental Implications</a:t>
            </a:r>
          </a:p>
        </p:txBody>
      </p:sp>
    </p:spTree>
    <p:extLst>
      <p:ext uri="{BB962C8B-B14F-4D97-AF65-F5344CB8AC3E}">
        <p14:creationId xmlns:p14="http://schemas.microsoft.com/office/powerpoint/2010/main" val="2234898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931" y="0"/>
            <a:ext cx="10515600" cy="1325563"/>
          </a:xfrm>
        </p:spPr>
        <p:txBody>
          <a:bodyPr/>
          <a:lstStyle/>
          <a:p>
            <a:r>
              <a:rPr lang="en-US" dirty="0">
                <a:solidFill>
                  <a:schemeClr val="bg1"/>
                </a:solidFill>
              </a:rPr>
              <a:t>Aut</a:t>
            </a:r>
            <a:r>
              <a:rPr lang="en-US" dirty="0"/>
              <a:t>onomous Vehicles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35687065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649B3-AE45-4A46-B8E1-6A7B28F93EE0}"/>
              </a:ext>
            </a:extLst>
          </p:cNvPr>
          <p:cNvSpPr>
            <a:spLocks noGrp="1"/>
          </p:cNvSpPr>
          <p:nvPr>
            <p:ph type="title"/>
          </p:nvPr>
        </p:nvSpPr>
        <p:spPr>
          <a:xfrm>
            <a:off x="752994" y="0"/>
            <a:ext cx="10515600" cy="1325563"/>
          </a:xfrm>
        </p:spPr>
        <p:txBody>
          <a:bodyPr/>
          <a:lstStyle/>
          <a:p>
            <a:r>
              <a:rPr lang="en-US" dirty="0">
                <a:solidFill>
                  <a:schemeClr val="bg1"/>
                </a:solidFill>
              </a:rPr>
              <a:t>The </a:t>
            </a:r>
            <a:r>
              <a:rPr lang="en-US" dirty="0"/>
              <a:t>B-W Wealth Gap: Mike Shor</a:t>
            </a:r>
          </a:p>
        </p:txBody>
      </p:sp>
      <p:sp>
        <p:nvSpPr>
          <p:cNvPr id="4" name="Slide Number Placeholder 3">
            <a:extLst>
              <a:ext uri="{FF2B5EF4-FFF2-40B4-BE49-F238E27FC236}">
                <a16:creationId xmlns:a16="http://schemas.microsoft.com/office/drawing/2014/main" id="{16B25B3A-BAB7-BD46-B857-EA0D73C58856}"/>
              </a:ext>
            </a:extLst>
          </p:cNvPr>
          <p:cNvSpPr>
            <a:spLocks noGrp="1"/>
          </p:cNvSpPr>
          <p:nvPr>
            <p:ph type="sldNum" sz="quarter" idx="12"/>
          </p:nvPr>
        </p:nvSpPr>
        <p:spPr/>
        <p:txBody>
          <a:bodyPr/>
          <a:lstStyle/>
          <a:p>
            <a:fld id="{D9F085D5-EC86-4F6A-B501-C1359CB39116}" type="slidenum">
              <a:rPr lang="en-GB" smtClean="0"/>
              <a:t>61</a:t>
            </a:fld>
            <a:endParaRPr lang="en-GB"/>
          </a:p>
        </p:txBody>
      </p:sp>
      <p:pic>
        <p:nvPicPr>
          <p:cNvPr id="8" name="Content Placeholder 7">
            <a:extLst>
              <a:ext uri="{FF2B5EF4-FFF2-40B4-BE49-F238E27FC236}">
                <a16:creationId xmlns:a16="http://schemas.microsoft.com/office/drawing/2014/main" id="{5E438174-F778-754D-833A-7855B2B7283D}"/>
              </a:ext>
            </a:extLst>
          </p:cNvPr>
          <p:cNvPicPr>
            <a:picLocks noGrp="1" noChangeAspect="1"/>
          </p:cNvPicPr>
          <p:nvPr>
            <p:ph idx="1"/>
          </p:nvPr>
        </p:nvPicPr>
        <p:blipFill>
          <a:blip r:embed="rId2" r:link="rId3"/>
          <a:srcRect/>
          <a:stretch>
            <a:fillRect/>
          </a:stretch>
        </p:blipFill>
        <p:spPr>
          <a:xfrm>
            <a:off x="2196023" y="909633"/>
            <a:ext cx="7982836" cy="5320592"/>
          </a:xfrm>
        </p:spPr>
      </p:pic>
      <p:sp>
        <p:nvSpPr>
          <p:cNvPr id="3" name="TextBox 2">
            <a:extLst>
              <a:ext uri="{FF2B5EF4-FFF2-40B4-BE49-F238E27FC236}">
                <a16:creationId xmlns:a16="http://schemas.microsoft.com/office/drawing/2014/main" id="{970FF120-C09C-5C45-9746-E81691BCCA32}"/>
              </a:ext>
            </a:extLst>
          </p:cNvPr>
          <p:cNvSpPr txBox="1"/>
          <p:nvPr/>
        </p:nvSpPr>
        <p:spPr>
          <a:xfrm flipH="1">
            <a:off x="5488053" y="2277267"/>
            <a:ext cx="1215894" cy="646331"/>
          </a:xfrm>
          <a:prstGeom prst="rect">
            <a:avLst/>
          </a:prstGeom>
          <a:noFill/>
        </p:spPr>
        <p:txBody>
          <a:bodyPr wrap="square" rtlCol="0">
            <a:spAutoFit/>
          </a:bodyPr>
          <a:lstStyle/>
          <a:p>
            <a:r>
              <a:rPr lang="en-US" dirty="0"/>
              <a:t>Mean is</a:t>
            </a:r>
          </a:p>
          <a:p>
            <a:r>
              <a:rPr lang="en-US" dirty="0"/>
              <a:t>7x Greater</a:t>
            </a:r>
          </a:p>
        </p:txBody>
      </p:sp>
      <p:sp>
        <p:nvSpPr>
          <p:cNvPr id="9" name="TextBox 8">
            <a:extLst>
              <a:ext uri="{FF2B5EF4-FFF2-40B4-BE49-F238E27FC236}">
                <a16:creationId xmlns:a16="http://schemas.microsoft.com/office/drawing/2014/main" id="{029E6A05-055C-D74C-8D88-A6C5EBC2D47E}"/>
              </a:ext>
            </a:extLst>
          </p:cNvPr>
          <p:cNvSpPr txBox="1"/>
          <p:nvPr/>
        </p:nvSpPr>
        <p:spPr>
          <a:xfrm flipH="1">
            <a:off x="7862246" y="3131562"/>
            <a:ext cx="1215894" cy="646331"/>
          </a:xfrm>
          <a:prstGeom prst="rect">
            <a:avLst/>
          </a:prstGeom>
          <a:noFill/>
        </p:spPr>
        <p:txBody>
          <a:bodyPr wrap="square" rtlCol="0">
            <a:spAutoFit/>
          </a:bodyPr>
          <a:lstStyle/>
          <a:p>
            <a:r>
              <a:rPr lang="en-US" dirty="0"/>
              <a:t>Median is 8x Greater</a:t>
            </a:r>
          </a:p>
        </p:txBody>
      </p:sp>
    </p:spTree>
    <p:extLst>
      <p:ext uri="{BB962C8B-B14F-4D97-AF65-F5344CB8AC3E}">
        <p14:creationId xmlns:p14="http://schemas.microsoft.com/office/powerpoint/2010/main" val="1058038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a:t>Healthcare </a:t>
            </a:r>
            <a:r>
              <a:rPr lang="en-US" dirty="0"/>
              <a:t>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3911942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63</a:t>
            </a:fld>
            <a:endParaRPr lang="en-GB" dirty="0"/>
          </a:p>
        </p:txBody>
      </p:sp>
    </p:spTree>
    <p:extLst>
      <p:ext uri="{BB962C8B-B14F-4D97-AF65-F5344CB8AC3E}">
        <p14:creationId xmlns:p14="http://schemas.microsoft.com/office/powerpoint/2010/main" val="260812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7</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354527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0"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5909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9</a:t>
            </a:fld>
            <a:endParaRPr lang="en-GB"/>
          </a:p>
        </p:txBody>
      </p:sp>
    </p:spTree>
    <p:extLst>
      <p:ext uri="{BB962C8B-B14F-4D97-AF65-F5344CB8AC3E}">
        <p14:creationId xmlns:p14="http://schemas.microsoft.com/office/powerpoint/2010/main" val="11581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86998</TotalTime>
  <Words>2620</Words>
  <Application>Microsoft Macintosh PowerPoint</Application>
  <PresentationFormat>Widescreen</PresentationFormat>
  <Paragraphs>461</Paragraphs>
  <Slides>63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Courier New</vt:lpstr>
      <vt:lpstr>Roboto Condensed</vt:lpstr>
      <vt:lpstr>Wingdings</vt:lpstr>
      <vt:lpstr>Custom Design</vt:lpstr>
      <vt:lpstr>PowerPoint Presentation</vt:lpstr>
      <vt:lpstr> Course Outline</vt:lpstr>
      <vt:lpstr>Submitting Questions</vt:lpstr>
      <vt:lpstr>OLLI – Rochester Institute of Technology  Driving Change – Autonomous Vehicles’ Big Impact</vt:lpstr>
      <vt:lpstr>Credits and Disclaimer</vt:lpstr>
      <vt:lpstr>Outline</vt:lpstr>
      <vt:lpstr> Autonomous Taxonomy</vt:lpstr>
      <vt:lpstr>Growth Path</vt:lpstr>
      <vt:lpstr>McKinsey isn’t Always Spot On</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Waymo is in New York!</vt:lpstr>
      <vt:lpstr>Trucking – Highly Fertile Ground</vt:lpstr>
      <vt:lpstr>TuSimple Current and Future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Employment (con’t)</vt:lpstr>
      <vt:lpstr>Housing</vt:lpstr>
      <vt:lpstr>Parking</vt:lpstr>
      <vt:lpstr>Freeing Up Urban Space from Parking</vt:lpstr>
      <vt:lpstr>Potential Problems and Concerns</vt:lpstr>
      <vt:lpstr> Summary of Change</vt:lpstr>
      <vt:lpstr>PowerPoint Presentation</vt:lpstr>
      <vt:lpstr>Income Inequality: Share of Top 10%</vt:lpstr>
      <vt:lpstr>Trade: Bicycle Supply Chain</vt:lpstr>
      <vt:lpstr>PowerPoint Presentation</vt:lpstr>
      <vt:lpstr>Climate Change Economics</vt:lpstr>
      <vt:lpstr>Autonomous Vehicles</vt:lpstr>
      <vt:lpstr>The B-W Wealth Gap: Mike Shor</vt:lpstr>
      <vt:lpstr> Available NEED Topics Include:</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776</cp:revision>
  <cp:lastPrinted>2022-08-22T19:03:39Z</cp:lastPrinted>
  <dcterms:created xsi:type="dcterms:W3CDTF">2017-05-03T22:30:38Z</dcterms:created>
  <dcterms:modified xsi:type="dcterms:W3CDTF">2022-08-22T19:04:47Z</dcterms:modified>
</cp:coreProperties>
</file>