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8"/>
  </p:notesMasterIdLst>
  <p:sldIdLst>
    <p:sldId id="4194" r:id="rId2"/>
    <p:sldId id="4158" r:id="rId3"/>
    <p:sldId id="436" r:id="rId4"/>
    <p:sldId id="4182" r:id="rId5"/>
    <p:sldId id="974" r:id="rId6"/>
    <p:sldId id="327" r:id="rId7"/>
    <p:sldId id="1059" r:id="rId8"/>
    <p:sldId id="4186" r:id="rId9"/>
    <p:sldId id="1060" r:id="rId10"/>
    <p:sldId id="1101" r:id="rId11"/>
    <p:sldId id="1102" r:id="rId12"/>
    <p:sldId id="1093" r:id="rId13"/>
    <p:sldId id="4104" r:id="rId14"/>
    <p:sldId id="1105" r:id="rId15"/>
    <p:sldId id="1122" r:id="rId16"/>
    <p:sldId id="1125" r:id="rId17"/>
    <p:sldId id="1107" r:id="rId18"/>
    <p:sldId id="4101" r:id="rId19"/>
    <p:sldId id="1123" r:id="rId20"/>
    <p:sldId id="4102" r:id="rId21"/>
    <p:sldId id="1061" r:id="rId22"/>
    <p:sldId id="1062" r:id="rId23"/>
    <p:sldId id="1076" r:id="rId24"/>
    <p:sldId id="1077" r:id="rId25"/>
    <p:sldId id="1116" r:id="rId26"/>
    <p:sldId id="1075" r:id="rId27"/>
    <p:sldId id="1108" r:id="rId28"/>
    <p:sldId id="1063" r:id="rId29"/>
    <p:sldId id="4105" r:id="rId30"/>
    <p:sldId id="1131" r:id="rId31"/>
    <p:sldId id="1110" r:id="rId32"/>
    <p:sldId id="1067" r:id="rId33"/>
    <p:sldId id="1069" r:id="rId34"/>
    <p:sldId id="1070" r:id="rId35"/>
    <p:sldId id="1098" r:id="rId36"/>
    <p:sldId id="1111" r:id="rId37"/>
    <p:sldId id="1072" r:id="rId38"/>
    <p:sldId id="1128" r:id="rId39"/>
    <p:sldId id="1071" r:id="rId40"/>
    <p:sldId id="1022" r:id="rId41"/>
    <p:sldId id="1121" r:id="rId42"/>
    <p:sldId id="1087" r:id="rId43"/>
    <p:sldId id="1112" r:id="rId44"/>
    <p:sldId id="1084" r:id="rId45"/>
    <p:sldId id="1119" r:id="rId46"/>
    <p:sldId id="1085" r:id="rId47"/>
    <p:sldId id="1113" r:id="rId48"/>
    <p:sldId id="1126" r:id="rId49"/>
    <p:sldId id="1090" r:id="rId50"/>
    <p:sldId id="1088" r:id="rId51"/>
    <p:sldId id="1120" r:id="rId52"/>
    <p:sldId id="1127" r:id="rId53"/>
    <p:sldId id="1201" r:id="rId54"/>
    <p:sldId id="1132" r:id="rId55"/>
    <p:sldId id="4070" r:id="rId56"/>
    <p:sldId id="120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95374" autoAdjust="0"/>
  </p:normalViewPr>
  <p:slideViewPr>
    <p:cSldViewPr snapToGrid="0" snapToObjects="1">
      <p:cViewPr varScale="1">
        <p:scale>
          <a:sx n="121" d="100"/>
          <a:sy n="121" d="100"/>
        </p:scale>
        <p:origin x="176" y="192"/>
      </p:cViewPr>
      <p:guideLst>
        <p:guide orient="horz" pos="2160"/>
        <p:guide pos="3840"/>
      </p:guideLst>
    </p:cSldViewPr>
  </p:slideViewPr>
  <p:notesTextViewPr>
    <p:cViewPr>
      <p:scale>
        <a:sx n="1" d="1"/>
        <a:sy n="1" d="1"/>
      </p:scale>
      <p:origin x="0" y="0"/>
    </p:cViewPr>
  </p:notesTextViewPr>
  <p:sorterViewPr>
    <p:cViewPr varScale="1">
      <p:scale>
        <a:sx n="200" d="100"/>
        <a:sy n="200"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7/29/22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135352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303111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2438985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03229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jpg"/><Relationship Id="rId5" Type="http://schemas.openxmlformats.org/officeDocument/2006/relationships/image" Target="../media/image53.tiff"/><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tiff"/></Relationships>
</file>

<file path=ppt/slides/_rels/slide4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Summe</a:t>
            </a:r>
            <a:r>
              <a:rPr lang="en-US" sz="3600" b="1" i="1" dirty="0"/>
              <a:t>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Hawaii, Manoa</a:t>
            </a:r>
          </a:p>
          <a:p>
            <a:pPr>
              <a:lnSpc>
                <a:spcPct val="100000"/>
              </a:lnSpc>
              <a:spcBef>
                <a:spcPts val="0"/>
              </a:spcBef>
            </a:pPr>
            <a:r>
              <a:rPr lang="en-US" sz="3100" dirty="0">
                <a:solidFill>
                  <a:schemeClr val="tx2"/>
                </a:solidFill>
              </a:rPr>
              <a:t>July-Aug,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230334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301735"/>
            <a:ext cx="10515600" cy="1325563"/>
          </a:xfrm>
        </p:spPr>
        <p:txBody>
          <a:bodyPr>
            <a:noAutofit/>
          </a:bodyPr>
          <a:lstStyle/>
          <a:p>
            <a:r>
              <a:rPr lang="en-US" dirty="0">
                <a:solidFill>
                  <a:schemeClr val="bg1"/>
                </a:solidFill>
              </a:rPr>
              <a:t>WH</a:t>
            </a:r>
            <a:r>
              <a:rPr lang="en-US" dirty="0"/>
              <a:t>EN?     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986962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17</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51048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Healthcare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695615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20</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San Francisco Bay area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27597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r>
              <a:rPr lang="en-US" dirty="0"/>
              <a:t>Contemporary Economic Policy</a:t>
            </a:r>
          </a:p>
          <a:p>
            <a:pPr lvl="1"/>
            <a:r>
              <a:rPr lang="en-US" dirty="0"/>
              <a:t>Week 1 (7/8): 	Economic Update (Geoffrey </a:t>
            </a:r>
            <a:r>
              <a:rPr lang="en-US" dirty="0" err="1"/>
              <a:t>Woglom</a:t>
            </a:r>
            <a:r>
              <a:rPr lang="en-US" dirty="0"/>
              <a:t>, Amherst College)</a:t>
            </a:r>
          </a:p>
          <a:p>
            <a:pPr lvl="1"/>
            <a:r>
              <a:rPr lang="en-US" dirty="0"/>
              <a:t>Week 2 (7/15): 	The Black-White Wealth Gap (Jon </a:t>
            </a:r>
            <a:r>
              <a:rPr lang="en-US" dirty="0" err="1"/>
              <a:t>Haveman</a:t>
            </a:r>
            <a:r>
              <a:rPr lang="en-US" dirty="0"/>
              <a:t>, NEED)</a:t>
            </a:r>
          </a:p>
          <a:p>
            <a:pPr lvl="1"/>
            <a:r>
              <a:rPr lang="en-US" dirty="0"/>
              <a:t>Week 3 (7/22): 	Cryptocurrencies (Geoffrey </a:t>
            </a:r>
            <a:r>
              <a:rPr lang="en-US" dirty="0" err="1"/>
              <a:t>Woglom</a:t>
            </a:r>
            <a:r>
              <a:rPr lang="en-US" dirty="0"/>
              <a:t>, Amherst College)</a:t>
            </a:r>
          </a:p>
          <a:p>
            <a:pPr lvl="1"/>
            <a:r>
              <a:rPr lang="en-US" b="1" dirty="0"/>
              <a:t>Week 4 (7/29): 	Autonomous Vehicles (Jon </a:t>
            </a:r>
            <a:r>
              <a:rPr lang="en-US" b="1" dirty="0" err="1"/>
              <a:t>Haveman</a:t>
            </a:r>
            <a:r>
              <a:rPr lang="en-US" b="1" dirty="0"/>
              <a:t>, NEED)</a:t>
            </a:r>
          </a:p>
          <a:p>
            <a:pPr lvl="1"/>
            <a:r>
              <a:rPr lang="en-US" dirty="0"/>
              <a:t>Week 5 (8/5):	Federal Debt (Joseph Carolan, Oakland University)</a:t>
            </a:r>
          </a:p>
          <a:p>
            <a:pPr lvl="1"/>
            <a:r>
              <a:rPr lang="en-US" dirty="0"/>
              <a:t>Week 6 (8/12):	Gender Pay Gap (Jon </a:t>
            </a:r>
            <a:r>
              <a:rPr lang="en-US" dirty="0" err="1"/>
              <a:t>Haveman</a:t>
            </a:r>
            <a:r>
              <a:rPr lang="en-US"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841921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do a verbal Q&amp;A once the material has been presented.</a:t>
            </a:r>
          </a:p>
          <a:p>
            <a:r>
              <a:rPr lang="en-US" dirty="0"/>
              <a:t>OLLI allowing, we can stay beyond the end of class to have further discussion.</a:t>
            </a:r>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365112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r>
              <a:rPr lang="en-US" dirty="0"/>
              <a:t>.</a:t>
            </a:r>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University of Hawaii, Manoa</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July 29, 2022</a:t>
            </a:r>
          </a:p>
          <a:p>
            <a:pPr algn="l"/>
            <a:endParaRPr lang="en-US" dirty="0">
              <a:solidFill>
                <a:srgbClr val="2B414D"/>
              </a:solidFill>
            </a:endParaRPr>
          </a:p>
        </p:txBody>
      </p:sp>
    </p:spTree>
    <p:extLst>
      <p:ext uri="{BB962C8B-B14F-4D97-AF65-F5344CB8AC3E}">
        <p14:creationId xmlns:p14="http://schemas.microsoft.com/office/powerpoint/2010/main" val="1016919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067712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ED39B-96D3-8846-B034-A9E8CA396AAD}"/>
              </a:ext>
            </a:extLst>
          </p:cNvPr>
          <p:cNvSpPr>
            <a:spLocks noGrp="1"/>
          </p:cNvSpPr>
          <p:nvPr>
            <p:ph type="title"/>
          </p:nvPr>
        </p:nvSpPr>
        <p:spPr>
          <a:xfrm>
            <a:off x="731875" y="0"/>
            <a:ext cx="10515600" cy="1325563"/>
          </a:xfrm>
        </p:spPr>
        <p:txBody>
          <a:bodyPr/>
          <a:lstStyle/>
          <a:p>
            <a:r>
              <a:rPr lang="en-US" dirty="0">
                <a:solidFill>
                  <a:schemeClr val="bg1"/>
                </a:solidFill>
              </a:rPr>
              <a:t>The</a:t>
            </a:r>
            <a:r>
              <a:rPr lang="en-US" dirty="0"/>
              <a:t> Federal Debt: Joe Carolan</a:t>
            </a:r>
            <a:r>
              <a:rPr lang="en-US"/>
              <a:t>, UConn</a:t>
            </a:r>
            <a:endParaRPr lang="en-US" dirty="0"/>
          </a:p>
        </p:txBody>
      </p:sp>
      <p:pic>
        <p:nvPicPr>
          <p:cNvPr id="6" name="Content Placeholder 5" descr="Chart, histogram&#10;&#10;Description automatically generated">
            <a:extLst>
              <a:ext uri="{FF2B5EF4-FFF2-40B4-BE49-F238E27FC236}">
                <a16:creationId xmlns:a16="http://schemas.microsoft.com/office/drawing/2014/main" id="{737F0F35-4226-3E4B-964F-A0346784E06A}"/>
              </a:ext>
            </a:extLst>
          </p:cNvPr>
          <p:cNvPicPr>
            <a:picLocks noGrp="1" noChangeAspect="1"/>
          </p:cNvPicPr>
          <p:nvPr>
            <p:ph idx="1"/>
          </p:nvPr>
        </p:nvPicPr>
        <p:blipFill>
          <a:blip r:embed="rId2"/>
          <a:stretch>
            <a:fillRect/>
          </a:stretch>
        </p:blipFill>
        <p:spPr>
          <a:xfrm>
            <a:off x="2477742" y="840163"/>
            <a:ext cx="7236515" cy="5427387"/>
          </a:xfrm>
        </p:spPr>
      </p:pic>
      <p:sp>
        <p:nvSpPr>
          <p:cNvPr id="4" name="Slide Number Placeholder 3">
            <a:extLst>
              <a:ext uri="{FF2B5EF4-FFF2-40B4-BE49-F238E27FC236}">
                <a16:creationId xmlns:a16="http://schemas.microsoft.com/office/drawing/2014/main" id="{63BD8A32-F0A3-084B-BFA2-1B38AE33D2DA}"/>
              </a:ext>
            </a:extLst>
          </p:cNvPr>
          <p:cNvSpPr>
            <a:spLocks noGrp="1"/>
          </p:cNvSpPr>
          <p:nvPr>
            <p:ph type="sldNum" sz="quarter" idx="12"/>
          </p:nvPr>
        </p:nvSpPr>
        <p:spPr/>
        <p:txBody>
          <a:bodyPr/>
          <a:lstStyle/>
          <a:p>
            <a:fld id="{D9F085D5-EC86-4F6A-B501-C1359CB39116}" type="slidenum">
              <a:rPr lang="en-GB" smtClean="0"/>
              <a:t>55</a:t>
            </a:fld>
            <a:endParaRPr lang="en-GB" dirty="0"/>
          </a:p>
        </p:txBody>
      </p:sp>
    </p:spTree>
    <p:extLst>
      <p:ext uri="{BB962C8B-B14F-4D97-AF65-F5344CB8AC3E}">
        <p14:creationId xmlns:p14="http://schemas.microsoft.com/office/powerpoint/2010/main" val="4276263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56</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5753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35452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86878</TotalTime>
  <Words>2478</Words>
  <Application>Microsoft Macintosh PowerPoint</Application>
  <PresentationFormat>Widescreen</PresentationFormat>
  <Paragraphs>426</Paragraphs>
  <Slides>56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University of Hawaii, Manoa  Driving Change – Autonomous Vehicles’ Big Impact</vt:lpstr>
      <vt:lpstr>Credits and Disclaimer</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The Federal Debt: Joe Carolan, UConn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772</cp:revision>
  <cp:lastPrinted>2022-03-01T02:48:20Z</cp:lastPrinted>
  <dcterms:created xsi:type="dcterms:W3CDTF">2017-05-03T22:30:38Z</dcterms:created>
  <dcterms:modified xsi:type="dcterms:W3CDTF">2022-07-29T20:36:27Z</dcterms:modified>
</cp:coreProperties>
</file>