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8"/>
  </p:notesMasterIdLst>
  <p:sldIdLst>
    <p:sldId id="4157" r:id="rId2"/>
    <p:sldId id="4158" r:id="rId3"/>
    <p:sldId id="4084" r:id="rId4"/>
    <p:sldId id="1199" r:id="rId5"/>
    <p:sldId id="974" r:id="rId6"/>
    <p:sldId id="327" r:id="rId7"/>
    <p:sldId id="1059" r:id="rId8"/>
    <p:sldId id="4186" r:id="rId9"/>
    <p:sldId id="1060" r:id="rId10"/>
    <p:sldId id="1101" r:id="rId11"/>
    <p:sldId id="1102" r:id="rId12"/>
    <p:sldId id="1093" r:id="rId13"/>
    <p:sldId id="4104" r:id="rId14"/>
    <p:sldId id="1105" r:id="rId15"/>
    <p:sldId id="1122" r:id="rId16"/>
    <p:sldId id="1125" r:id="rId17"/>
    <p:sldId id="1107" r:id="rId18"/>
    <p:sldId id="4101" r:id="rId19"/>
    <p:sldId id="1123" r:id="rId20"/>
    <p:sldId id="4102" r:id="rId21"/>
    <p:sldId id="1061" r:id="rId22"/>
    <p:sldId id="1062" r:id="rId23"/>
    <p:sldId id="1076" r:id="rId24"/>
    <p:sldId id="1077" r:id="rId25"/>
    <p:sldId id="1116" r:id="rId26"/>
    <p:sldId id="1075" r:id="rId27"/>
    <p:sldId id="1108" r:id="rId28"/>
    <p:sldId id="1063" r:id="rId29"/>
    <p:sldId id="4105" r:id="rId30"/>
    <p:sldId id="1131" r:id="rId31"/>
    <p:sldId id="1110" r:id="rId32"/>
    <p:sldId id="1067" r:id="rId33"/>
    <p:sldId id="1069" r:id="rId34"/>
    <p:sldId id="1070" r:id="rId35"/>
    <p:sldId id="1098" r:id="rId36"/>
    <p:sldId id="1111" r:id="rId37"/>
    <p:sldId id="1072" r:id="rId38"/>
    <p:sldId id="1128" r:id="rId39"/>
    <p:sldId id="1071" r:id="rId40"/>
    <p:sldId id="1022" r:id="rId41"/>
    <p:sldId id="1121" r:id="rId42"/>
    <p:sldId id="1087" r:id="rId43"/>
    <p:sldId id="1112" r:id="rId44"/>
    <p:sldId id="1084" r:id="rId45"/>
    <p:sldId id="1119" r:id="rId46"/>
    <p:sldId id="1085" r:id="rId47"/>
    <p:sldId id="1113" r:id="rId48"/>
    <p:sldId id="1126" r:id="rId49"/>
    <p:sldId id="1090" r:id="rId50"/>
    <p:sldId id="1088" r:id="rId51"/>
    <p:sldId id="1120" r:id="rId52"/>
    <p:sldId id="1127" r:id="rId53"/>
    <p:sldId id="1201" r:id="rId54"/>
    <p:sldId id="1132" r:id="rId55"/>
    <p:sldId id="4094" r:id="rId56"/>
    <p:sldId id="120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Allison Roehling" initials="A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60" autoAdjust="0"/>
    <p:restoredTop sz="95352" autoAdjust="0"/>
  </p:normalViewPr>
  <p:slideViewPr>
    <p:cSldViewPr snapToGrid="0" snapToObjects="1">
      <p:cViewPr varScale="1">
        <p:scale>
          <a:sx n="108" d="100"/>
          <a:sy n="108" d="100"/>
        </p:scale>
        <p:origin x="232" y="392"/>
      </p:cViewPr>
      <p:guideLst>
        <p:guide orient="horz" pos="2160"/>
        <p:guide pos="3840"/>
      </p:guideLst>
    </p:cSldViewPr>
  </p:slideViewPr>
  <p:notesTextViewPr>
    <p:cViewPr>
      <p:scale>
        <a:sx n="1" d="1"/>
        <a:sy n="1" d="1"/>
      </p:scale>
      <p:origin x="0" y="0"/>
    </p:cViewPr>
  </p:notesTextViewPr>
  <p:sorterViewPr>
    <p:cViewPr varScale="1">
      <p:scale>
        <a:sx n="176" d="100"/>
        <a:sy n="176" d="100"/>
      </p:scale>
      <p:origin x="0" y="45632"/>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7/28/22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9</a:t>
            </a:fld>
            <a:endParaRPr lang="en-US" dirty="0"/>
          </a:p>
        </p:txBody>
      </p:sp>
    </p:spTree>
    <p:extLst>
      <p:ext uri="{BB962C8B-B14F-4D97-AF65-F5344CB8AC3E}">
        <p14:creationId xmlns:p14="http://schemas.microsoft.com/office/powerpoint/2010/main" val="2476801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3581763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56993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29</a:t>
            </a:fld>
            <a:endParaRPr lang="en-US" dirty="0"/>
          </a:p>
        </p:txBody>
      </p:sp>
    </p:spTree>
    <p:extLst>
      <p:ext uri="{BB962C8B-B14F-4D97-AF65-F5344CB8AC3E}">
        <p14:creationId xmlns:p14="http://schemas.microsoft.com/office/powerpoint/2010/main" val="3031117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34</a:t>
            </a:fld>
            <a:endParaRPr lang="en-US" dirty="0"/>
          </a:p>
        </p:txBody>
      </p:sp>
    </p:spTree>
    <p:extLst>
      <p:ext uri="{BB962C8B-B14F-4D97-AF65-F5344CB8AC3E}">
        <p14:creationId xmlns:p14="http://schemas.microsoft.com/office/powerpoint/2010/main" val="1924123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37</a:t>
            </a:fld>
            <a:endParaRPr lang="en-US" dirty="0"/>
          </a:p>
        </p:txBody>
      </p:sp>
    </p:spTree>
    <p:extLst>
      <p:ext uri="{BB962C8B-B14F-4D97-AF65-F5344CB8AC3E}">
        <p14:creationId xmlns:p14="http://schemas.microsoft.com/office/powerpoint/2010/main" val="383758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38</a:t>
            </a:fld>
            <a:endParaRPr lang="en-US" dirty="0"/>
          </a:p>
        </p:txBody>
      </p:sp>
    </p:spTree>
    <p:extLst>
      <p:ext uri="{BB962C8B-B14F-4D97-AF65-F5344CB8AC3E}">
        <p14:creationId xmlns:p14="http://schemas.microsoft.com/office/powerpoint/2010/main" val="2438985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3032296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pn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6.jpg"/><Relationship Id="rId2" Type="http://schemas.openxmlformats.org/officeDocument/2006/relationships/image" Target="../media/image13.jpg"/><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28" Type="http://schemas.openxmlformats.org/officeDocument/2006/relationships/image" Target="../media/image6.pn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 Id="rId27"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tiff"/><Relationship Id="rId7" Type="http://schemas.openxmlformats.org/officeDocument/2006/relationships/image" Target="../media/image55.jpg"/><Relationship Id="rId2" Type="http://schemas.openxmlformats.org/officeDocument/2006/relationships/image" Target="../media/image50.tiff"/><Relationship Id="rId1" Type="http://schemas.openxmlformats.org/officeDocument/2006/relationships/slideLayout" Target="../slideLayouts/slideLayout2.xml"/><Relationship Id="rId6" Type="http://schemas.openxmlformats.org/officeDocument/2006/relationships/image" Target="../media/image54.tiff"/><Relationship Id="rId11" Type="http://schemas.openxmlformats.org/officeDocument/2006/relationships/image" Target="../media/image59.jpg"/><Relationship Id="rId5" Type="http://schemas.openxmlformats.org/officeDocument/2006/relationships/image" Target="../media/image53.tiff"/><Relationship Id="rId10" Type="http://schemas.openxmlformats.org/officeDocument/2006/relationships/image" Target="../media/image58.jpg"/><Relationship Id="rId4" Type="http://schemas.openxmlformats.org/officeDocument/2006/relationships/image" Target="../media/image52.tiff"/><Relationship Id="rId9"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1.tiff"/><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2.tiff"/><Relationship Id="rId5" Type="http://schemas.openxmlformats.org/officeDocument/2006/relationships/image" Target="../media/image91.tiff"/><Relationship Id="rId4" Type="http://schemas.openxmlformats.org/officeDocument/2006/relationships/image" Target="../media/image90.tiff"/></Relationships>
</file>

<file path=ppt/slides/_rels/slide4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file:////Users/Jon/NEED%20Dropbox/Presentations/RacialWealth/Charts/wealthgap.png"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Summer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Emory University</a:t>
            </a:r>
          </a:p>
          <a:p>
            <a:pPr>
              <a:lnSpc>
                <a:spcPct val="100000"/>
              </a:lnSpc>
              <a:spcBef>
                <a:spcPts val="0"/>
              </a:spcBef>
            </a:pPr>
            <a:r>
              <a:rPr lang="en-US" sz="3100" dirty="0">
                <a:solidFill>
                  <a:schemeClr val="tx2"/>
                </a:solidFill>
              </a:rPr>
              <a:t>June-July,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2940047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11581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23037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32690"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84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13</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6" name="Picture 25" descr="toyota-1024x83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pic>
        <p:nvPicPr>
          <p:cNvPr id="28" name="Picture 27" descr="valeo-1024x44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8"/>
          <a:stretch>
            <a:fillRect/>
          </a:stretch>
        </p:blipFill>
        <p:spPr>
          <a:xfrm>
            <a:off x="6929999" y="4662176"/>
            <a:ext cx="1353647" cy="1325563"/>
          </a:xfrm>
          <a:prstGeom prst="rect">
            <a:avLst/>
          </a:prstGeom>
        </p:spPr>
      </p:pic>
    </p:spTree>
    <p:extLst>
      <p:ext uri="{BB962C8B-B14F-4D97-AF65-F5344CB8AC3E}">
        <p14:creationId xmlns:p14="http://schemas.microsoft.com/office/powerpoint/2010/main" val="2303349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4" y="301735"/>
            <a:ext cx="10515600" cy="1325563"/>
          </a:xfrm>
        </p:spPr>
        <p:txBody>
          <a:bodyPr>
            <a:noAutofit/>
          </a:bodyPr>
          <a:lstStyle/>
          <a:p>
            <a:r>
              <a:rPr lang="en-US" dirty="0">
                <a:solidFill>
                  <a:schemeClr val="bg1"/>
                </a:solidFill>
              </a:rPr>
              <a:t>WH</a:t>
            </a:r>
            <a:r>
              <a:rPr lang="en-US" dirty="0"/>
              <a:t>EN?     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r>
              <a:rPr lang="en-US" dirty="0"/>
              <a:t>Last 5% is going to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4252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1986962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16</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3844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17</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descr="Screen Shot 2019-10-27 at 11.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357" y="1518935"/>
            <a:ext cx="8126220" cy="97474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tretch>
            <a:fillRect/>
          </a:stretch>
        </p:blipFill>
        <p:spPr>
          <a:xfrm>
            <a:off x="1915563" y="4652749"/>
            <a:ext cx="10100388" cy="1229198"/>
          </a:xfrm>
          <a:prstGeom prst="rect">
            <a:avLst/>
          </a:prstGeom>
        </p:spPr>
      </p:pic>
    </p:spTree>
    <p:extLst>
      <p:ext uri="{BB962C8B-B14F-4D97-AF65-F5344CB8AC3E}">
        <p14:creationId xmlns:p14="http://schemas.microsoft.com/office/powerpoint/2010/main" val="25608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in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18</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126900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351048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695615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20</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899583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3744168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7"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6225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75854"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546986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5355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79055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9016"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665980"/>
            <a:ext cx="5181600" cy="4189162"/>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r>
              <a:rPr lang="en-US" dirty="0"/>
              <a:t>Insurance: product liability</a:t>
            </a:r>
          </a:p>
          <a:p>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3847731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7791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235874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$9,666 (2021)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King County workforce has a commute in excess of 30 minutes.</a:t>
            </a:r>
          </a:p>
          <a:p>
            <a:pPr marL="457200" lvl="1" indent="0">
              <a:buNone/>
            </a:pPr>
            <a:endParaRPr lang="en-US" dirty="0"/>
          </a:p>
        </p:txBody>
      </p:sp>
      <p:pic>
        <p:nvPicPr>
          <p:cNvPr id="4" name="Picture 3" descr="Table, calendar&#10;&#10;Description automatically generated">
            <a:extLst>
              <a:ext uri="{FF2B5EF4-FFF2-40B4-BE49-F238E27FC236}">
                <a16:creationId xmlns:a16="http://schemas.microsoft.com/office/drawing/2014/main" id="{EE8C4EA9-ACA6-324C-9D7D-129B2779A516}"/>
              </a:ext>
            </a:extLst>
          </p:cNvPr>
          <p:cNvPicPr>
            <a:picLocks noChangeAspect="1"/>
          </p:cNvPicPr>
          <p:nvPr/>
        </p:nvPicPr>
        <p:blipFill>
          <a:blip r:embed="rId3" r:link="rId4"/>
          <a:stretch>
            <a:fillRect/>
          </a:stretch>
        </p:blipFill>
        <p:spPr>
          <a:xfrm>
            <a:off x="7424748" y="2802570"/>
            <a:ext cx="3929052" cy="1492045"/>
          </a:xfrm>
          <a:prstGeom prst="rect">
            <a:avLst/>
          </a:prstGeom>
        </p:spPr>
      </p:pic>
    </p:spTree>
    <p:extLst>
      <p:ext uri="{BB962C8B-B14F-4D97-AF65-F5344CB8AC3E}">
        <p14:creationId xmlns:p14="http://schemas.microsoft.com/office/powerpoint/2010/main" val="127597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838200" y="1253331"/>
            <a:ext cx="10930666" cy="4351338"/>
          </a:xfrm>
        </p:spPr>
        <p:txBody>
          <a:bodyPr>
            <a:normAutofit fontScale="92500" lnSpcReduction="10000"/>
          </a:bodyPr>
          <a:lstStyle/>
          <a:p>
            <a:pPr>
              <a:spcAft>
                <a:spcPts val="1000"/>
              </a:spcAft>
            </a:pPr>
            <a:r>
              <a:rPr lang="en-US" dirty="0"/>
              <a:t>Contemporary Economic Policy</a:t>
            </a:r>
          </a:p>
          <a:p>
            <a:pPr lvl="1">
              <a:spcAft>
                <a:spcPts val="1000"/>
              </a:spcAft>
            </a:pPr>
            <a:r>
              <a:rPr lang="en-US" dirty="0"/>
              <a:t>Week 1 (6/30): 	US Economic Update</a:t>
            </a:r>
          </a:p>
          <a:p>
            <a:pPr lvl="1">
              <a:spcAft>
                <a:spcPts val="1000"/>
              </a:spcAft>
            </a:pPr>
            <a:r>
              <a:rPr lang="en-US" dirty="0"/>
              <a:t>Week 2 (7/7): 	The U.S. Federal Debt (Geoffrey </a:t>
            </a:r>
            <a:r>
              <a:rPr lang="en-US" dirty="0" err="1"/>
              <a:t>Woglom</a:t>
            </a:r>
            <a:r>
              <a:rPr lang="en-US" dirty="0"/>
              <a:t>, Amherst College)</a:t>
            </a:r>
          </a:p>
          <a:p>
            <a:pPr lvl="1">
              <a:spcAft>
                <a:spcPts val="1000"/>
              </a:spcAft>
            </a:pPr>
            <a:r>
              <a:rPr lang="en-US" dirty="0"/>
              <a:t>Week 3 (7/14): 	Climate Change </a:t>
            </a:r>
          </a:p>
          <a:p>
            <a:pPr lvl="1">
              <a:spcAft>
                <a:spcPts val="1000"/>
              </a:spcAft>
            </a:pPr>
            <a:r>
              <a:rPr lang="en-US" dirty="0"/>
              <a:t>Week 4 (7/21): 	Economic Inequality</a:t>
            </a:r>
          </a:p>
          <a:p>
            <a:pPr lvl="1">
              <a:spcAft>
                <a:spcPts val="1000"/>
              </a:spcAft>
            </a:pPr>
            <a:r>
              <a:rPr lang="en-US" b="1" dirty="0"/>
              <a:t>Week 5 (7/28):	Autonomous Vehicles – New!</a:t>
            </a:r>
          </a:p>
          <a:p>
            <a:pPr lvl="1">
              <a:spcAft>
                <a:spcPts val="1000"/>
              </a:spcAft>
            </a:pPr>
            <a:r>
              <a:rPr lang="en-US" dirty="0"/>
              <a:t>Week 6 (8/4):	The Black-White Wealth Gap</a:t>
            </a:r>
          </a:p>
          <a:p>
            <a:pPr lvl="1">
              <a:spcAft>
                <a:spcPts val="1000"/>
              </a:spcAft>
            </a:pPr>
            <a:r>
              <a:rPr lang="en-US" dirty="0"/>
              <a:t>Week 7 (8/11):	Discriminatory Policies</a:t>
            </a:r>
          </a:p>
          <a:p>
            <a:pPr lvl="1">
              <a:spcAft>
                <a:spcPts val="1000"/>
              </a:spcAft>
            </a:pPr>
            <a:r>
              <a:rPr lang="en-US" dirty="0"/>
              <a:t>Week 8 (8/18):	Cryptocurrencies</a:t>
            </a:r>
          </a:p>
          <a:p>
            <a:pPr lvl="1">
              <a:spcAft>
                <a:spcPts val="1000"/>
              </a:spcAft>
            </a:pPr>
            <a:endParaRPr lang="en-US" dirty="0"/>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3748177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664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63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4674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7140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6"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2694342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150881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6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23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4291401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322203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in the chat.</a:t>
            </a:r>
          </a:p>
          <a:p>
            <a:pPr lvl="1"/>
            <a:r>
              <a:rPr lang="en-US" dirty="0"/>
              <a:t>I will try to handle them as they come up, but may take them in a bunch as time permits.</a:t>
            </a:r>
          </a:p>
          <a:p>
            <a:r>
              <a:rPr lang="en-US" dirty="0"/>
              <a:t>We will do a verbal Q&amp;A once the material has been presented.</a:t>
            </a:r>
          </a:p>
          <a:p>
            <a:pPr lvl="1"/>
            <a:r>
              <a:rPr lang="en-US" dirty="0"/>
              <a:t>And the questions in the chat have been addressed.</a:t>
            </a:r>
          </a:p>
          <a:p>
            <a:r>
              <a:rPr lang="en-US" dirty="0"/>
              <a:t>OLLI allowing, we can stay beyond the end of class to have further discussion.</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3633274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79473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28"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a:t>Public transportation</a:t>
            </a:r>
            <a:endParaRPr lang="en-US" dirty="0"/>
          </a:p>
          <a:p>
            <a:r>
              <a:rPr lang="en-US" dirty="0"/>
              <a:t>Employment</a:t>
            </a:r>
          </a:p>
          <a:p>
            <a:r>
              <a:rPr lang="en-US" dirty="0"/>
              <a:t>Housing</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2986430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$9,666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51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0810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6642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229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1634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47</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322901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7970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349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Emory University</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July 28, 2022</a:t>
            </a:r>
          </a:p>
          <a:p>
            <a:pPr algn="l"/>
            <a:endParaRPr lang="en-US" dirty="0">
              <a:solidFill>
                <a:srgbClr val="2B414D"/>
              </a:solidFill>
            </a:endParaRPr>
          </a:p>
        </p:txBody>
      </p:sp>
    </p:spTree>
    <p:extLst>
      <p:ext uri="{BB962C8B-B14F-4D97-AF65-F5344CB8AC3E}">
        <p14:creationId xmlns:p14="http://schemas.microsoft.com/office/powerpoint/2010/main" val="1016919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3348067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8901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fill parking lots that would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6306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3067712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9" y="0"/>
            <a:ext cx="10515600" cy="1325563"/>
          </a:xfrm>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21687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649B3-AE45-4A46-B8E1-6A7B28F93EE0}"/>
              </a:ext>
            </a:extLst>
          </p:cNvPr>
          <p:cNvSpPr>
            <a:spLocks noGrp="1"/>
          </p:cNvSpPr>
          <p:nvPr>
            <p:ph type="title"/>
          </p:nvPr>
        </p:nvSpPr>
        <p:spPr>
          <a:xfrm>
            <a:off x="763389" y="0"/>
            <a:ext cx="10515600" cy="1325563"/>
          </a:xfrm>
        </p:spPr>
        <p:txBody>
          <a:bodyPr/>
          <a:lstStyle/>
          <a:p>
            <a:r>
              <a:rPr lang="en-US" dirty="0">
                <a:solidFill>
                  <a:schemeClr val="bg1"/>
                </a:solidFill>
              </a:rPr>
              <a:t>The</a:t>
            </a:r>
            <a:r>
              <a:rPr lang="en-US" dirty="0"/>
              <a:t> B-W Wealth Gap</a:t>
            </a:r>
          </a:p>
        </p:txBody>
      </p:sp>
      <p:sp>
        <p:nvSpPr>
          <p:cNvPr id="4" name="Slide Number Placeholder 3">
            <a:extLst>
              <a:ext uri="{FF2B5EF4-FFF2-40B4-BE49-F238E27FC236}">
                <a16:creationId xmlns:a16="http://schemas.microsoft.com/office/drawing/2014/main" id="{16B25B3A-BAB7-BD46-B857-EA0D73C58856}"/>
              </a:ext>
            </a:extLst>
          </p:cNvPr>
          <p:cNvSpPr>
            <a:spLocks noGrp="1"/>
          </p:cNvSpPr>
          <p:nvPr>
            <p:ph type="sldNum" sz="quarter" idx="12"/>
          </p:nvPr>
        </p:nvSpPr>
        <p:spPr/>
        <p:txBody>
          <a:bodyPr/>
          <a:lstStyle/>
          <a:p>
            <a:fld id="{D9F085D5-EC86-4F6A-B501-C1359CB39116}" type="slidenum">
              <a:rPr lang="en-GB" smtClean="0"/>
              <a:t>55</a:t>
            </a:fld>
            <a:endParaRPr lang="en-GB"/>
          </a:p>
        </p:txBody>
      </p:sp>
      <p:pic>
        <p:nvPicPr>
          <p:cNvPr id="8" name="Content Placeholder 7">
            <a:extLst>
              <a:ext uri="{FF2B5EF4-FFF2-40B4-BE49-F238E27FC236}">
                <a16:creationId xmlns:a16="http://schemas.microsoft.com/office/drawing/2014/main" id="{5E438174-F778-754D-833A-7855B2B7283D}"/>
              </a:ext>
            </a:extLst>
          </p:cNvPr>
          <p:cNvPicPr>
            <a:picLocks noGrp="1" noChangeAspect="1"/>
          </p:cNvPicPr>
          <p:nvPr>
            <p:ph idx="1"/>
          </p:nvPr>
        </p:nvPicPr>
        <p:blipFill>
          <a:blip r:embed="rId2" r:link="rId3"/>
          <a:srcRect/>
          <a:stretch>
            <a:fillRect/>
          </a:stretch>
        </p:blipFill>
        <p:spPr>
          <a:xfrm>
            <a:off x="2196023" y="909633"/>
            <a:ext cx="7982836" cy="5320592"/>
          </a:xfrm>
        </p:spPr>
      </p:pic>
      <p:sp>
        <p:nvSpPr>
          <p:cNvPr id="3" name="TextBox 2">
            <a:extLst>
              <a:ext uri="{FF2B5EF4-FFF2-40B4-BE49-F238E27FC236}">
                <a16:creationId xmlns:a16="http://schemas.microsoft.com/office/drawing/2014/main" id="{970FF120-C09C-5C45-9746-E81691BCCA32}"/>
              </a:ext>
            </a:extLst>
          </p:cNvPr>
          <p:cNvSpPr txBox="1"/>
          <p:nvPr/>
        </p:nvSpPr>
        <p:spPr>
          <a:xfrm flipH="1">
            <a:off x="5488053" y="2277267"/>
            <a:ext cx="1215894" cy="646331"/>
          </a:xfrm>
          <a:prstGeom prst="rect">
            <a:avLst/>
          </a:prstGeom>
          <a:noFill/>
        </p:spPr>
        <p:txBody>
          <a:bodyPr wrap="square" rtlCol="0">
            <a:spAutoFit/>
          </a:bodyPr>
          <a:lstStyle/>
          <a:p>
            <a:r>
              <a:rPr lang="en-US" dirty="0"/>
              <a:t>Mean is</a:t>
            </a:r>
          </a:p>
          <a:p>
            <a:r>
              <a:rPr lang="en-US" dirty="0"/>
              <a:t>7x Greater</a:t>
            </a:r>
          </a:p>
        </p:txBody>
      </p:sp>
      <p:sp>
        <p:nvSpPr>
          <p:cNvPr id="9" name="TextBox 8">
            <a:extLst>
              <a:ext uri="{FF2B5EF4-FFF2-40B4-BE49-F238E27FC236}">
                <a16:creationId xmlns:a16="http://schemas.microsoft.com/office/drawing/2014/main" id="{029E6A05-055C-D74C-8D88-A6C5EBC2D47E}"/>
              </a:ext>
            </a:extLst>
          </p:cNvPr>
          <p:cNvSpPr txBox="1"/>
          <p:nvPr/>
        </p:nvSpPr>
        <p:spPr>
          <a:xfrm flipH="1">
            <a:off x="7862246" y="3131562"/>
            <a:ext cx="1215894" cy="646331"/>
          </a:xfrm>
          <a:prstGeom prst="rect">
            <a:avLst/>
          </a:prstGeom>
          <a:noFill/>
        </p:spPr>
        <p:txBody>
          <a:bodyPr wrap="square" rtlCol="0">
            <a:spAutoFit/>
          </a:bodyPr>
          <a:lstStyle/>
          <a:p>
            <a:r>
              <a:rPr lang="en-US" dirty="0"/>
              <a:t>Median is 8x Greater</a:t>
            </a:r>
          </a:p>
        </p:txBody>
      </p:sp>
    </p:spTree>
    <p:extLst>
      <p:ext uri="{BB962C8B-B14F-4D97-AF65-F5344CB8AC3E}">
        <p14:creationId xmlns:p14="http://schemas.microsoft.com/office/powerpoint/2010/main" val="1375811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56</a:t>
            </a:fld>
            <a:endParaRPr lang="en-GB" dirty="0"/>
          </a:p>
        </p:txBody>
      </p:sp>
    </p:spTree>
    <p:extLst>
      <p:ext uri="{BB962C8B-B14F-4D97-AF65-F5344CB8AC3E}">
        <p14:creationId xmlns:p14="http://schemas.microsoft.com/office/powerpoint/2010/main" val="26081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257536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6"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1624257" y="1419727"/>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a:p>
            <a:pPr marL="914400" indent="-274320">
              <a:lnSpc>
                <a:spcPct val="100000"/>
              </a:lnSpc>
              <a:spcBef>
                <a:spcPts val="0"/>
              </a:spcBef>
            </a:pPr>
            <a:endParaRPr lang="en-US" dirty="0"/>
          </a:p>
          <a:p>
            <a:pPr marL="914400" indent="-274320">
              <a:lnSpc>
                <a:spcPct val="100000"/>
              </a:lnSpc>
              <a:spcBef>
                <a:spcPts val="0"/>
              </a:spcBef>
            </a:pPr>
            <a:r>
              <a:rPr lang="en-US" dirty="0"/>
              <a:t>Environmental Implications</a:t>
            </a:r>
          </a:p>
        </p:txBody>
      </p:sp>
    </p:spTree>
    <p:extLst>
      <p:ext uri="{BB962C8B-B14F-4D97-AF65-F5344CB8AC3E}">
        <p14:creationId xmlns:p14="http://schemas.microsoft.com/office/powerpoint/2010/main" val="2234898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354527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0"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5909299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86667</TotalTime>
  <Words>2452</Words>
  <Application>Microsoft Macintosh PowerPoint</Application>
  <PresentationFormat>Widescreen</PresentationFormat>
  <Paragraphs>430</Paragraphs>
  <Slides>56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Courier New</vt:lpstr>
      <vt:lpstr>Roboto Condensed</vt:lpstr>
      <vt:lpstr>Wingdings</vt:lpstr>
      <vt:lpstr>Custom Design</vt:lpstr>
      <vt:lpstr>PowerPoint Presentation</vt:lpstr>
      <vt:lpstr> Available NEED Topics Include:</vt:lpstr>
      <vt:lpstr> Course Outline</vt:lpstr>
      <vt:lpstr>Submitting Questions</vt:lpstr>
      <vt:lpstr>OLLI – Emory University  Driving Change – Autonomous Vehicles’ Big Impact</vt:lpstr>
      <vt:lpstr>Credits and Disclaimer</vt:lpstr>
      <vt:lpstr>Outline</vt:lpstr>
      <vt:lpstr> Autonomous Taxonomy</vt:lpstr>
      <vt:lpstr>Growth Path</vt:lpstr>
      <vt:lpstr>McKinsey isn’t Always Spot On</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Waymo is in New York!</vt:lpstr>
      <vt:lpstr>Trucking – Highly Fertile Ground</vt:lpstr>
      <vt:lpstr>TuSimple Current and Future Routes (Level 4)</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Employment (con’t)</vt:lpstr>
      <vt:lpstr>Housing</vt:lpstr>
      <vt:lpstr>Parking</vt:lpstr>
      <vt:lpstr>Freeing Up Urban Space from Parking</vt:lpstr>
      <vt:lpstr>Potential Problems and Concerns</vt:lpstr>
      <vt:lpstr> Summary of Change</vt:lpstr>
      <vt:lpstr>The B-W Wealth Gap</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768</cp:revision>
  <cp:lastPrinted>2022-03-01T02:48:20Z</cp:lastPrinted>
  <dcterms:created xsi:type="dcterms:W3CDTF">2017-05-03T22:30:38Z</dcterms:created>
  <dcterms:modified xsi:type="dcterms:W3CDTF">2022-07-28T12:55:38Z</dcterms:modified>
</cp:coreProperties>
</file>