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1"/>
  </p:notesMasterIdLst>
  <p:sldIdLst>
    <p:sldId id="1026" r:id="rId2"/>
    <p:sldId id="1088" r:id="rId3"/>
    <p:sldId id="4084" r:id="rId4"/>
    <p:sldId id="4130" r:id="rId5"/>
    <p:sldId id="974" r:id="rId6"/>
    <p:sldId id="327" r:id="rId7"/>
    <p:sldId id="1059" r:id="rId8"/>
    <p:sldId id="1130" r:id="rId9"/>
    <p:sldId id="1060" r:id="rId10"/>
    <p:sldId id="1093" r:id="rId11"/>
    <p:sldId id="4104" r:id="rId12"/>
    <p:sldId id="1105" r:id="rId13"/>
    <p:sldId id="1122" r:id="rId14"/>
    <p:sldId id="1125" r:id="rId15"/>
    <p:sldId id="1200" r:id="rId16"/>
    <p:sldId id="4101" r:id="rId17"/>
    <p:sldId id="1123" r:id="rId18"/>
    <p:sldId id="4102" r:id="rId19"/>
    <p:sldId id="4103" r:id="rId20"/>
    <p:sldId id="1061" r:id="rId21"/>
    <p:sldId id="1062" r:id="rId22"/>
    <p:sldId id="1076" r:id="rId23"/>
    <p:sldId id="1077" r:id="rId24"/>
    <p:sldId id="1116" r:id="rId25"/>
    <p:sldId id="1075" r:id="rId26"/>
    <p:sldId id="1108" r:id="rId27"/>
    <p:sldId id="1065" r:id="rId28"/>
    <p:sldId id="1109" r:id="rId29"/>
    <p:sldId id="1110" r:id="rId30"/>
    <p:sldId id="1070" r:id="rId31"/>
    <p:sldId id="1098" r:id="rId32"/>
    <p:sldId id="1111" r:id="rId33"/>
    <p:sldId id="1072" r:id="rId34"/>
    <p:sldId id="1128" r:id="rId35"/>
    <p:sldId id="1199" r:id="rId36"/>
    <p:sldId id="1087" r:id="rId37"/>
    <p:sldId id="1112" r:id="rId38"/>
    <p:sldId id="1084" r:id="rId39"/>
    <p:sldId id="1119" r:id="rId40"/>
    <p:sldId id="4169" r:id="rId41"/>
    <p:sldId id="1113" r:id="rId42"/>
    <p:sldId id="1082" r:id="rId43"/>
    <p:sldId id="1120" r:id="rId44"/>
    <p:sldId id="1115" r:id="rId45"/>
    <p:sldId id="1203" r:id="rId46"/>
    <p:sldId id="1201" r:id="rId47"/>
    <p:sldId id="1202" r:id="rId48"/>
    <p:sldId id="4168" r:id="rId49"/>
    <p:sldId id="119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094" autoAdjust="0"/>
    <p:restoredTop sz="91429"/>
  </p:normalViewPr>
  <p:slideViewPr>
    <p:cSldViewPr snapToGrid="0" snapToObjects="1">
      <p:cViewPr varScale="1">
        <p:scale>
          <a:sx n="111" d="100"/>
          <a:sy n="111" d="100"/>
        </p:scale>
        <p:origin x="248" y="32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10/17/22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3353693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27</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30</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33</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861882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41</a:t>
            </a:fld>
            <a:endParaRPr lang="en-US"/>
          </a:p>
        </p:txBody>
      </p:sp>
    </p:spTree>
    <p:extLst>
      <p:ext uri="{BB962C8B-B14F-4D97-AF65-F5344CB8AC3E}">
        <p14:creationId xmlns:p14="http://schemas.microsoft.com/office/powerpoint/2010/main" val="297508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pn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jp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6.pn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38.jp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tiff"/><Relationship Id="rId7" Type="http://schemas.openxmlformats.org/officeDocument/2006/relationships/image" Target="../media/image56.jpg"/><Relationship Id="rId2" Type="http://schemas.openxmlformats.org/officeDocument/2006/relationships/image" Target="../media/image51.tiff"/><Relationship Id="rId1" Type="http://schemas.openxmlformats.org/officeDocument/2006/relationships/slideLayout" Target="../slideLayouts/slideLayout2.xml"/><Relationship Id="rId6" Type="http://schemas.openxmlformats.org/officeDocument/2006/relationships/image" Target="../media/image55.tiff"/><Relationship Id="rId11" Type="http://schemas.openxmlformats.org/officeDocument/2006/relationships/image" Target="../media/image60.jpg"/><Relationship Id="rId5" Type="http://schemas.openxmlformats.org/officeDocument/2006/relationships/image" Target="../media/image54.tiff"/><Relationship Id="rId10" Type="http://schemas.openxmlformats.org/officeDocument/2006/relationships/image" Target="../media/image59.jpg"/><Relationship Id="rId4" Type="http://schemas.openxmlformats.org/officeDocument/2006/relationships/image" Target="../media/image53.tiff"/><Relationship Id="rId9" Type="http://schemas.openxmlformats.org/officeDocument/2006/relationships/image" Target="../media/image58.jp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4.xml"/><Relationship Id="rId4" Type="http://schemas.openxmlformats.org/officeDocument/2006/relationships/image" Target="../media/image63.jpg"/></Relationships>
</file>

<file path=ppt/slides/_rels/slide2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9.tiff"/><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0.tiff"/><Relationship Id="rId5" Type="http://schemas.openxmlformats.org/officeDocument/2006/relationships/image" Target="../media/image89.tiff"/><Relationship Id="rId4" Type="http://schemas.openxmlformats.org/officeDocument/2006/relationships/image" Target="../media/image88.tiff"/></Relationships>
</file>

<file path=ppt/slides/_rels/slide42.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Fall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Duke University</a:t>
            </a:r>
          </a:p>
          <a:p>
            <a:pPr>
              <a:lnSpc>
                <a:spcPct val="100000"/>
              </a:lnSpc>
              <a:spcBef>
                <a:spcPts val="0"/>
              </a:spcBef>
            </a:pPr>
            <a:r>
              <a:rPr lang="en-US" sz="3100" dirty="0">
                <a:solidFill>
                  <a:schemeClr val="tx2"/>
                </a:solidFill>
              </a:rPr>
              <a:t>September-October, 2022</a:t>
            </a:r>
          </a:p>
          <a:p>
            <a:pPr>
              <a:lnSpc>
                <a:spcPct val="100000"/>
              </a:lnSpc>
              <a:spcBef>
                <a:spcPts val="0"/>
              </a:spcBef>
            </a:pPr>
            <a:endParaRPr lang="en-US" sz="3100" dirty="0">
              <a:solidFill>
                <a:schemeClr val="tx2"/>
              </a:solidFill>
            </a:endParaRP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6" name="Picture 25" descr="toyota-1024x83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pic>
        <p:nvPicPr>
          <p:cNvPr id="28" name="Picture 27" descr="valeo-1024x44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8"/>
          <a:stretch>
            <a:fillRect/>
          </a:stretch>
        </p:blipFill>
        <p:spPr>
          <a:xfrm>
            <a:off x="6929999" y="4662176"/>
            <a:ext cx="1353647" cy="1325563"/>
          </a:xfrm>
          <a:prstGeom prst="rect">
            <a:avLst/>
          </a:prstGeom>
        </p:spPr>
      </p:pic>
    </p:spTree>
    <p:extLst>
      <p:ext uri="{BB962C8B-B14F-4D97-AF65-F5344CB8AC3E}">
        <p14:creationId xmlns:p14="http://schemas.microsoft.com/office/powerpoint/2010/main" val="326264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13</a:t>
            </a:fld>
            <a:endParaRPr lang="en-GB"/>
          </a:p>
        </p:txBody>
      </p:sp>
    </p:spTree>
    <p:extLst>
      <p:ext uri="{BB962C8B-B14F-4D97-AF65-F5344CB8AC3E}">
        <p14:creationId xmlns:p14="http://schemas.microsoft.com/office/powerpoint/2010/main" val="41074767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14</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8289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15</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spTree>
    <p:extLst>
      <p:ext uri="{BB962C8B-B14F-4D97-AF65-F5344CB8AC3E}">
        <p14:creationId xmlns:p14="http://schemas.microsoft.com/office/powerpoint/2010/main" val="148307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16</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18731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18</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1437029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477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6033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24</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168311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$9,666 (2021)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the </a:t>
            </a:r>
            <a:r>
              <a:rPr lang="en-US" sz="2600"/>
              <a:t>Bay Area workforce </a:t>
            </a:r>
            <a:r>
              <a:rPr lang="en-US" sz="2600" dirty="0"/>
              <a:t>has a commute in excess of 30 minutes.</a:t>
            </a:r>
          </a:p>
          <a:p>
            <a:pPr marL="457200" lvl="1" indent="0">
              <a:buNone/>
            </a:pPr>
            <a:endParaRPr lang="en-US" dirty="0"/>
          </a:p>
        </p:txBody>
      </p:sp>
      <p:pic>
        <p:nvPicPr>
          <p:cNvPr id="4" name="Picture 3" descr="Table, calendar&#10;&#10;Description automatically generated">
            <a:extLst>
              <a:ext uri="{FF2B5EF4-FFF2-40B4-BE49-F238E27FC236}">
                <a16:creationId xmlns:a16="http://schemas.microsoft.com/office/drawing/2014/main" id="{EE8C4EA9-ACA6-324C-9D7D-129B2779A516}"/>
              </a:ext>
            </a:extLst>
          </p:cNvPr>
          <p:cNvPicPr>
            <a:picLocks noChangeAspect="1"/>
          </p:cNvPicPr>
          <p:nvPr/>
        </p:nvPicPr>
        <p:blipFill>
          <a:blip r:embed="rId3" r:link="rId4"/>
          <a:stretch>
            <a:fillRect/>
          </a:stretch>
        </p:blipFill>
        <p:spPr>
          <a:xfrm>
            <a:off x="7424748" y="2802570"/>
            <a:ext cx="3929052" cy="1492045"/>
          </a:xfrm>
          <a:prstGeom prst="rect">
            <a:avLst/>
          </a:prstGeom>
        </p:spPr>
      </p:pic>
    </p:spTree>
    <p:extLst>
      <p:ext uri="{BB962C8B-B14F-4D97-AF65-F5344CB8AC3E}">
        <p14:creationId xmlns:p14="http://schemas.microsoft.com/office/powerpoint/2010/main" val="1091238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dirty="0"/>
              <a:t>Week 1 (9/19): 	US Economy (Geoffrey </a:t>
            </a:r>
            <a:r>
              <a:rPr lang="en-US" dirty="0" err="1"/>
              <a:t>Woglom</a:t>
            </a:r>
            <a:r>
              <a:rPr lang="en-US" dirty="0"/>
              <a:t>, Amherst College)</a:t>
            </a:r>
          </a:p>
          <a:p>
            <a:pPr lvl="1">
              <a:spcAft>
                <a:spcPts val="1000"/>
              </a:spcAft>
            </a:pPr>
            <a:r>
              <a:rPr lang="en-US" dirty="0"/>
              <a:t>Week 2 (10/3): 	Trade and Globalization (Alan Deardorff, Univ. of Michigan)</a:t>
            </a:r>
          </a:p>
          <a:p>
            <a:pPr lvl="1">
              <a:spcAft>
                <a:spcPts val="1000"/>
              </a:spcAft>
            </a:pPr>
            <a:r>
              <a:rPr lang="en-US" dirty="0"/>
              <a:t>Week 3 (10/10): Economics of Immigration (Roger White, Whittier College)</a:t>
            </a:r>
          </a:p>
          <a:p>
            <a:pPr lvl="1">
              <a:spcAft>
                <a:spcPts val="1000"/>
              </a:spcAft>
            </a:pPr>
            <a:r>
              <a:rPr lang="en-US" b="1" dirty="0"/>
              <a:t>Week 4 (10/17): Autonomous Vehicles (Jon </a:t>
            </a:r>
            <a:r>
              <a:rPr lang="en-US" b="1" dirty="0" err="1"/>
              <a:t>Haveman</a:t>
            </a:r>
            <a:r>
              <a:rPr lang="en-US" b="1" dirty="0"/>
              <a:t>, NEED)</a:t>
            </a:r>
          </a:p>
          <a:p>
            <a:pPr lvl="1">
              <a:spcAft>
                <a:spcPts val="1000"/>
              </a:spcAft>
            </a:pPr>
            <a:r>
              <a:rPr lang="en-US" dirty="0"/>
              <a:t>Week 5 (10/24):	Trade Deficit and Exchange Rates (Alan Deardorff)</a:t>
            </a:r>
          </a:p>
          <a:p>
            <a:pPr lvl="1">
              <a:spcAft>
                <a:spcPts val="1000"/>
              </a:spcAft>
            </a:pPr>
            <a:r>
              <a:rPr lang="en-US" dirty="0"/>
              <a:t>Week 6 (10/31): Cryptocurrencies (Geoffrey </a:t>
            </a:r>
            <a:r>
              <a:rPr lang="en-US" dirty="0" err="1"/>
              <a:t>Woglom</a:t>
            </a:r>
            <a:r>
              <a:rPr lang="en-US" dirty="0"/>
              <a:t>, Amherst College)</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6403387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39075905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5784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$9,561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79562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7559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68997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291691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pPr marL="457200" lvl="1" indent="0">
              <a:buNone/>
            </a:pPr>
            <a:endParaRPr lang="en-US" dirty="0"/>
          </a:p>
          <a:p>
            <a:r>
              <a:rPr lang="en-US" dirty="0"/>
              <a:t>We will do a verbal Q&amp;A once the material has been presented.</a:t>
            </a:r>
          </a:p>
          <a:p>
            <a:pPr marL="0" indent="0">
              <a:buNone/>
            </a:pPr>
            <a:endParaRPr lang="en-US" dirty="0"/>
          </a:p>
          <a:p>
            <a:r>
              <a:rPr lang="en-US" dirty="0"/>
              <a:t>Slides will be available from the NEED website tomorrow (https://needelegation.org/delivered_presentations.php)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1173384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31759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41</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2536981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838200" y="1570730"/>
            <a:ext cx="5657850" cy="4351338"/>
          </a:xfrm>
        </p:spPr>
        <p:txBody>
          <a:bodyPr>
            <a:normAutofit lnSpcReduction="10000"/>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6496050" y="19050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011003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a:bodyPr>
          <a:lstStyle/>
          <a:p>
            <a:r>
              <a:rPr lang="en-US" dirty="0"/>
              <a:t>Greatly reduced demand for parking lots.</a:t>
            </a:r>
          </a:p>
          <a:p>
            <a:r>
              <a:rPr lang="en-US" dirty="0"/>
              <a:t>Service providers will own parking lots in strategic places.</a:t>
            </a:r>
          </a:p>
          <a:p>
            <a:r>
              <a:rPr lang="en-US" dirty="0"/>
              <a:t>Street parking will largely be a thing of the past.</a:t>
            </a:r>
          </a:p>
          <a:p>
            <a:pPr lvl="1"/>
            <a:r>
              <a:rPr lang="en-US" dirty="0"/>
              <a:t>More green space in cities</a:t>
            </a:r>
          </a:p>
          <a:p>
            <a:r>
              <a:rPr lang="en-US" dirty="0"/>
              <a:t>Shopping mall and apartment parking?</a:t>
            </a:r>
          </a:p>
          <a:p>
            <a:pPr lvl="1"/>
            <a:r>
              <a:rPr lang="en-US" dirty="0"/>
              <a:t>Converted to housing?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72203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60 miles longer than California’s entire 840-mile coastline</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404510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46</a:t>
            </a:fld>
            <a:endParaRPr lang="en-GB"/>
          </a:p>
        </p:txBody>
      </p:sp>
    </p:spTree>
    <p:extLst>
      <p:ext uri="{BB962C8B-B14F-4D97-AF65-F5344CB8AC3E}">
        <p14:creationId xmlns:p14="http://schemas.microsoft.com/office/powerpoint/2010/main" val="40931647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36FB4-757A-9F41-8F8D-F496A911F595}"/>
              </a:ext>
            </a:extLst>
          </p:cNvPr>
          <p:cNvSpPr>
            <a:spLocks noGrp="1"/>
          </p:cNvSpPr>
          <p:nvPr>
            <p:ph type="title"/>
          </p:nvPr>
        </p:nvSpPr>
        <p:spPr>
          <a:xfrm>
            <a:off x="896815" y="0"/>
            <a:ext cx="10515600" cy="1325563"/>
          </a:xfrm>
        </p:spPr>
        <p:txBody>
          <a:bodyPr/>
          <a:lstStyle/>
          <a:p>
            <a:r>
              <a:rPr lang="en-US" dirty="0">
                <a:solidFill>
                  <a:schemeClr val="bg1"/>
                </a:solidFill>
              </a:rPr>
              <a:t>Inv</a:t>
            </a:r>
            <a:r>
              <a:rPr lang="en-US" dirty="0"/>
              <a:t>estment Opportunities</a:t>
            </a:r>
          </a:p>
        </p:txBody>
      </p:sp>
      <p:sp>
        <p:nvSpPr>
          <p:cNvPr id="3" name="Content Placeholder 2">
            <a:extLst>
              <a:ext uri="{FF2B5EF4-FFF2-40B4-BE49-F238E27FC236}">
                <a16:creationId xmlns:a16="http://schemas.microsoft.com/office/drawing/2014/main" id="{55C43ECC-1284-8B42-9A6E-34DC2CACB702}"/>
              </a:ext>
            </a:extLst>
          </p:cNvPr>
          <p:cNvSpPr>
            <a:spLocks noGrp="1"/>
          </p:cNvSpPr>
          <p:nvPr>
            <p:ph idx="1"/>
          </p:nvPr>
        </p:nvSpPr>
        <p:spPr>
          <a:xfrm>
            <a:off x="3525715" y="1253331"/>
            <a:ext cx="5257800" cy="4351338"/>
          </a:xfrm>
        </p:spPr>
        <p:txBody>
          <a:bodyPr/>
          <a:lstStyle/>
          <a:p>
            <a:pPr>
              <a:spcAft>
                <a:spcPts val="1000"/>
              </a:spcAft>
            </a:pPr>
            <a:r>
              <a:rPr lang="en-US" dirty="0"/>
              <a:t>Parking lots/garages</a:t>
            </a:r>
          </a:p>
          <a:p>
            <a:pPr>
              <a:spcAft>
                <a:spcPts val="1000"/>
              </a:spcAft>
            </a:pPr>
            <a:r>
              <a:rPr lang="en-US" dirty="0"/>
              <a:t>Transportation technology</a:t>
            </a:r>
          </a:p>
          <a:p>
            <a:pPr>
              <a:spcAft>
                <a:spcPts val="1000"/>
              </a:spcAft>
            </a:pPr>
            <a:r>
              <a:rPr lang="en-US" dirty="0"/>
              <a:t>Certain residential properties</a:t>
            </a:r>
          </a:p>
          <a:p>
            <a:pPr>
              <a:spcAft>
                <a:spcPts val="1000"/>
              </a:spcAft>
            </a:pPr>
            <a:r>
              <a:rPr lang="en-US" dirty="0"/>
              <a:t>Apartment complexes</a:t>
            </a:r>
          </a:p>
          <a:p>
            <a:pPr>
              <a:spcAft>
                <a:spcPts val="1000"/>
              </a:spcAft>
            </a:pPr>
            <a:r>
              <a:rPr lang="en-US" dirty="0"/>
              <a:t>Infrastructure technology</a:t>
            </a:r>
          </a:p>
        </p:txBody>
      </p:sp>
      <p:sp>
        <p:nvSpPr>
          <p:cNvPr id="4" name="Slide Number Placeholder 3">
            <a:extLst>
              <a:ext uri="{FF2B5EF4-FFF2-40B4-BE49-F238E27FC236}">
                <a16:creationId xmlns:a16="http://schemas.microsoft.com/office/drawing/2014/main" id="{929940E0-BFCB-CA4A-B8F9-803D7A7FF149}"/>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9588737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6C8C0-D909-4047-AF19-95730CF2AEEF}"/>
              </a:ext>
            </a:extLst>
          </p:cNvPr>
          <p:cNvSpPr>
            <a:spLocks noGrp="1"/>
          </p:cNvSpPr>
          <p:nvPr>
            <p:ph type="title"/>
          </p:nvPr>
        </p:nvSpPr>
        <p:spPr/>
        <p:txBody>
          <a:bodyPr/>
          <a:lstStyle/>
          <a:p>
            <a:r>
              <a:rPr lang="en-US" dirty="0">
                <a:solidFill>
                  <a:schemeClr val="bg1"/>
                </a:solidFill>
              </a:rPr>
              <a:t>Tra</a:t>
            </a:r>
            <a:r>
              <a:rPr lang="en-US" dirty="0"/>
              <a:t>de Deficits: </a:t>
            </a:r>
            <a:r>
              <a:rPr lang="en-US"/>
              <a:t>Alan Deardorff</a:t>
            </a:r>
            <a:endParaRPr lang="en-US" dirty="0"/>
          </a:p>
        </p:txBody>
      </p:sp>
      <p:sp>
        <p:nvSpPr>
          <p:cNvPr id="4" name="Slide Number Placeholder 3">
            <a:extLst>
              <a:ext uri="{FF2B5EF4-FFF2-40B4-BE49-F238E27FC236}">
                <a16:creationId xmlns:a16="http://schemas.microsoft.com/office/drawing/2014/main" id="{D96FD946-3FC2-B44C-AA99-8C56D457C739}"/>
              </a:ext>
            </a:extLst>
          </p:cNvPr>
          <p:cNvSpPr>
            <a:spLocks noGrp="1"/>
          </p:cNvSpPr>
          <p:nvPr>
            <p:ph type="sldNum" sz="quarter" idx="12"/>
          </p:nvPr>
        </p:nvSpPr>
        <p:spPr/>
        <p:txBody>
          <a:bodyPr/>
          <a:lstStyle/>
          <a:p>
            <a:fld id="{D9F085D5-EC86-4F6A-B501-C1359CB39116}" type="slidenum">
              <a:rPr lang="en-GB" smtClean="0"/>
              <a:t>48</a:t>
            </a:fld>
            <a:endParaRPr lang="en-GB"/>
          </a:p>
        </p:txBody>
      </p:sp>
      <p:pic>
        <p:nvPicPr>
          <p:cNvPr id="5" name="Picture 4">
            <a:extLst>
              <a:ext uri="{FF2B5EF4-FFF2-40B4-BE49-F238E27FC236}">
                <a16:creationId xmlns:a16="http://schemas.microsoft.com/office/drawing/2014/main" id="{8564F304-E443-75A5-68AB-C239915E3105}"/>
              </a:ext>
            </a:extLst>
          </p:cNvPr>
          <p:cNvPicPr>
            <a:picLocks noChangeAspect="1"/>
          </p:cNvPicPr>
          <p:nvPr/>
        </p:nvPicPr>
        <p:blipFill>
          <a:blip r:embed="rId2"/>
          <a:stretch>
            <a:fillRect/>
          </a:stretch>
        </p:blipFill>
        <p:spPr>
          <a:xfrm>
            <a:off x="0" y="936134"/>
            <a:ext cx="12192000" cy="4985732"/>
          </a:xfrm>
          <a:prstGeom prst="rect">
            <a:avLst/>
          </a:prstGeom>
        </p:spPr>
      </p:pic>
    </p:spTree>
    <p:extLst>
      <p:ext uri="{BB962C8B-B14F-4D97-AF65-F5344CB8AC3E}">
        <p14:creationId xmlns:p14="http://schemas.microsoft.com/office/powerpoint/2010/main" val="2416000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51581"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49</a:t>
            </a:fld>
            <a:endParaRPr lang="en-GB" dirty="0"/>
          </a:p>
        </p:txBody>
      </p:sp>
    </p:spTree>
    <p:extLst>
      <p:ext uri="{BB962C8B-B14F-4D97-AF65-F5344CB8AC3E}">
        <p14:creationId xmlns:p14="http://schemas.microsoft.com/office/powerpoint/2010/main" val="4189131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Duke University</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October 17, 2022</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21205</TotalTime>
  <Words>1987</Words>
  <Application>Microsoft Macintosh PowerPoint</Application>
  <PresentationFormat>Widescreen</PresentationFormat>
  <Paragraphs>366</Paragraphs>
  <Slides>49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49</vt:i4>
      </vt:variant>
    </vt:vector>
  </HeadingPairs>
  <TitlesOfParts>
    <vt:vector size="55"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Duke University  Driving Change – Autonomous Vehicles’ Big Impact</vt:lpstr>
      <vt:lpstr>Credits and Disclaimer</vt:lpstr>
      <vt:lpstr>Outline</vt:lpstr>
      <vt:lpstr> Autonomous Taxonomy</vt:lpstr>
      <vt:lpstr>Growth Path</vt:lpstr>
      <vt:lpstr>WHEN? What do the headlines say?</vt:lpstr>
      <vt:lpstr>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Economics Drives Transition: Private</vt:lpstr>
      <vt:lpstr>Economics Drives Transition: Public</vt:lpstr>
      <vt:lpstr>Potential Savings</vt:lpstr>
      <vt:lpstr>Encourage Change</vt:lpstr>
      <vt:lpstr>Mobility and Equity</vt:lpstr>
      <vt:lpstr>Safety and Productivity</vt:lpstr>
      <vt:lpstr>Environment</vt:lpstr>
      <vt:lpstr>Environmental Implications Depends: Heaven or Hell </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Parking</vt:lpstr>
      <vt:lpstr>Freeing Up Urban Space from Parking</vt:lpstr>
      <vt:lpstr> Summary of Change</vt:lpstr>
      <vt:lpstr>Potential Problems and Concerns</vt:lpstr>
      <vt:lpstr>Investment Opportunities</vt:lpstr>
      <vt:lpstr>Trade Deficits: Alan Deardorff</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286</cp:revision>
  <cp:lastPrinted>2022-04-12T21:06:47Z</cp:lastPrinted>
  <dcterms:created xsi:type="dcterms:W3CDTF">2017-05-03T22:30:38Z</dcterms:created>
  <dcterms:modified xsi:type="dcterms:W3CDTF">2022-10-17T17:24:22Z</dcterms:modified>
</cp:coreProperties>
</file>