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0"/>
  </p:notesMasterIdLst>
  <p:sldIdLst>
    <p:sldId id="4186" r:id="rId2"/>
    <p:sldId id="4187" r:id="rId3"/>
    <p:sldId id="4188" r:id="rId4"/>
    <p:sldId id="4192" r:id="rId5"/>
    <p:sldId id="974" r:id="rId6"/>
    <p:sldId id="327" r:id="rId7"/>
    <p:sldId id="1059" r:id="rId8"/>
    <p:sldId id="1130" r:id="rId9"/>
    <p:sldId id="1060" r:id="rId10"/>
    <p:sldId id="1101" r:id="rId11"/>
    <p:sldId id="1102" r:id="rId12"/>
    <p:sldId id="1093" r:id="rId13"/>
    <p:sldId id="4104" r:id="rId14"/>
    <p:sldId id="1105" r:id="rId15"/>
    <p:sldId id="4193" r:id="rId16"/>
    <p:sldId id="1122" r:id="rId17"/>
    <p:sldId id="1125" r:id="rId18"/>
    <p:sldId id="1107" r:id="rId19"/>
    <p:sldId id="4101" r:id="rId20"/>
    <p:sldId id="1123" r:id="rId21"/>
    <p:sldId id="4102" r:id="rId22"/>
    <p:sldId id="4103" r:id="rId23"/>
    <p:sldId id="1061" r:id="rId24"/>
    <p:sldId id="1062" r:id="rId25"/>
    <p:sldId id="1076" r:id="rId26"/>
    <p:sldId id="1077" r:id="rId27"/>
    <p:sldId id="1116" r:id="rId28"/>
    <p:sldId id="1075" r:id="rId29"/>
    <p:sldId id="1108" r:id="rId30"/>
    <p:sldId id="1063" r:id="rId31"/>
    <p:sldId id="4194" r:id="rId32"/>
    <p:sldId id="1131" r:id="rId33"/>
    <p:sldId id="1110" r:id="rId34"/>
    <p:sldId id="1067" r:id="rId35"/>
    <p:sldId id="1068" r:id="rId36"/>
    <p:sldId id="1069" r:id="rId37"/>
    <p:sldId id="1070" r:id="rId38"/>
    <p:sldId id="1098" r:id="rId39"/>
    <p:sldId id="1111" r:id="rId40"/>
    <p:sldId id="1072" r:id="rId41"/>
    <p:sldId id="1128" r:id="rId42"/>
    <p:sldId id="1071" r:id="rId43"/>
    <p:sldId id="1022" r:id="rId44"/>
    <p:sldId id="1121" r:id="rId45"/>
    <p:sldId id="1087" r:id="rId46"/>
    <p:sldId id="1112" r:id="rId47"/>
    <p:sldId id="1084" r:id="rId48"/>
    <p:sldId id="1119" r:id="rId49"/>
    <p:sldId id="1085" r:id="rId50"/>
    <p:sldId id="1113" r:id="rId51"/>
    <p:sldId id="1126" r:id="rId52"/>
    <p:sldId id="1090" r:id="rId53"/>
    <p:sldId id="1088" r:id="rId54"/>
    <p:sldId id="1120" r:id="rId55"/>
    <p:sldId id="1127" r:id="rId56"/>
    <p:sldId id="1201" r:id="rId57"/>
    <p:sldId id="1132" r:id="rId58"/>
    <p:sldId id="120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Allison Roehling" initials="A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251" autoAdjust="0"/>
    <p:restoredTop sz="95404" autoAdjust="0"/>
  </p:normalViewPr>
  <p:slideViewPr>
    <p:cSldViewPr snapToGrid="0" snapToObjects="1">
      <p:cViewPr varScale="1">
        <p:scale>
          <a:sx n="43" d="100"/>
          <a:sy n="43" d="100"/>
        </p:scale>
        <p:origin x="224" y="2504"/>
      </p:cViewPr>
      <p:guideLst>
        <p:guide orient="horz" pos="2160"/>
        <p:guide pos="3840"/>
      </p:guideLst>
    </p:cSldViewPr>
  </p:slideViewPr>
  <p:notesTextViewPr>
    <p:cViewPr>
      <p:scale>
        <a:sx n="1" d="1"/>
        <a:sy n="1" d="1"/>
      </p:scale>
      <p:origin x="0" y="0"/>
    </p:cViewPr>
  </p:notesTextViewPr>
  <p:sorterViewPr>
    <p:cViewPr varScale="1">
      <p:scale>
        <a:sx n="176" d="100"/>
        <a:sy n="176" d="100"/>
      </p:scale>
      <p:origin x="0" y="45632"/>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5/13/22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2476801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50</a:t>
            </a:fld>
            <a:endParaRPr lang="en-US"/>
          </a:p>
        </p:txBody>
      </p:sp>
    </p:spTree>
    <p:extLst>
      <p:ext uri="{BB962C8B-B14F-4D97-AF65-F5344CB8AC3E}">
        <p14:creationId xmlns:p14="http://schemas.microsoft.com/office/powerpoint/2010/main" val="303229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581763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176817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56993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31</a:t>
            </a:fld>
            <a:endParaRPr lang="en-US" dirty="0"/>
          </a:p>
        </p:txBody>
      </p:sp>
    </p:spTree>
    <p:extLst>
      <p:ext uri="{BB962C8B-B14F-4D97-AF65-F5344CB8AC3E}">
        <p14:creationId xmlns:p14="http://schemas.microsoft.com/office/powerpoint/2010/main" val="379825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1671687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37</a:t>
            </a:fld>
            <a:endParaRPr lang="en-US" dirty="0"/>
          </a:p>
        </p:txBody>
      </p:sp>
    </p:spTree>
    <p:extLst>
      <p:ext uri="{BB962C8B-B14F-4D97-AF65-F5344CB8AC3E}">
        <p14:creationId xmlns:p14="http://schemas.microsoft.com/office/powerpoint/2010/main" val="192412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40</a:t>
            </a:fld>
            <a:endParaRPr lang="en-US" dirty="0"/>
          </a:p>
        </p:txBody>
      </p:sp>
    </p:spTree>
    <p:extLst>
      <p:ext uri="{BB962C8B-B14F-4D97-AF65-F5344CB8AC3E}">
        <p14:creationId xmlns:p14="http://schemas.microsoft.com/office/powerpoint/2010/main" val="383758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41</a:t>
            </a:fld>
            <a:endParaRPr lang="en-US" dirty="0"/>
          </a:p>
        </p:txBody>
      </p:sp>
    </p:spTree>
    <p:extLst>
      <p:ext uri="{BB962C8B-B14F-4D97-AF65-F5344CB8AC3E}">
        <p14:creationId xmlns:p14="http://schemas.microsoft.com/office/powerpoint/2010/main" val="2438985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18" Type="http://schemas.openxmlformats.org/officeDocument/2006/relationships/image" Target="../media/image30.jpg"/><Relationship Id="rId26" Type="http://schemas.openxmlformats.org/officeDocument/2006/relationships/image" Target="../media/image38.png"/><Relationship Id="rId3" Type="http://schemas.openxmlformats.org/officeDocument/2006/relationships/image" Target="../media/image15.jpg"/><Relationship Id="rId21" Type="http://schemas.openxmlformats.org/officeDocument/2006/relationships/image" Target="../media/image33.jpg"/><Relationship Id="rId7" Type="http://schemas.openxmlformats.org/officeDocument/2006/relationships/image" Target="../media/image19.jpg"/><Relationship Id="rId12" Type="http://schemas.openxmlformats.org/officeDocument/2006/relationships/image" Target="../media/image24.jpg"/><Relationship Id="rId17" Type="http://schemas.openxmlformats.org/officeDocument/2006/relationships/image" Target="../media/image29.jpg"/><Relationship Id="rId25" Type="http://schemas.openxmlformats.org/officeDocument/2006/relationships/image" Target="../media/image37.jpg"/><Relationship Id="rId2" Type="http://schemas.openxmlformats.org/officeDocument/2006/relationships/image" Target="../media/image14.jpg"/><Relationship Id="rId16" Type="http://schemas.openxmlformats.org/officeDocument/2006/relationships/image" Target="../media/image28.jpg"/><Relationship Id="rId20"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image" Target="../media/image18.jpg"/><Relationship Id="rId11" Type="http://schemas.openxmlformats.org/officeDocument/2006/relationships/image" Target="../media/image23.jpg"/><Relationship Id="rId24" Type="http://schemas.openxmlformats.org/officeDocument/2006/relationships/image" Target="../media/image36.jpg"/><Relationship Id="rId5" Type="http://schemas.openxmlformats.org/officeDocument/2006/relationships/image" Target="../media/image17.jpg"/><Relationship Id="rId15" Type="http://schemas.openxmlformats.org/officeDocument/2006/relationships/image" Target="../media/image27.jpg"/><Relationship Id="rId23" Type="http://schemas.openxmlformats.org/officeDocument/2006/relationships/image" Target="../media/image35.jpg"/><Relationship Id="rId28" Type="http://schemas.openxmlformats.org/officeDocument/2006/relationships/image" Target="../media/image7.png"/><Relationship Id="rId10" Type="http://schemas.openxmlformats.org/officeDocument/2006/relationships/image" Target="../media/image22.jpg"/><Relationship Id="rId19" Type="http://schemas.openxmlformats.org/officeDocument/2006/relationships/image" Target="../media/image31.jp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jpg"/><Relationship Id="rId22" Type="http://schemas.openxmlformats.org/officeDocument/2006/relationships/image" Target="../media/image34.jpg"/><Relationship Id="rId27"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tiff"/><Relationship Id="rId7" Type="http://schemas.openxmlformats.org/officeDocument/2006/relationships/image" Target="../media/image57.jpg"/><Relationship Id="rId2" Type="http://schemas.openxmlformats.org/officeDocument/2006/relationships/image" Target="../media/image52.tiff"/><Relationship Id="rId1" Type="http://schemas.openxmlformats.org/officeDocument/2006/relationships/slideLayout" Target="../slideLayouts/slideLayout2.xml"/><Relationship Id="rId6" Type="http://schemas.openxmlformats.org/officeDocument/2006/relationships/image" Target="../media/image56.tiff"/><Relationship Id="rId11" Type="http://schemas.openxmlformats.org/officeDocument/2006/relationships/image" Target="../media/image61.jpg"/><Relationship Id="rId5" Type="http://schemas.openxmlformats.org/officeDocument/2006/relationships/image" Target="../media/image55.tiff"/><Relationship Id="rId10" Type="http://schemas.openxmlformats.org/officeDocument/2006/relationships/image" Target="../media/image60.jpg"/><Relationship Id="rId4" Type="http://schemas.openxmlformats.org/officeDocument/2006/relationships/image" Target="../media/image54.tiff"/><Relationship Id="rId9"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xml"/><Relationship Id="rId4" Type="http://schemas.openxmlformats.org/officeDocument/2006/relationships/image" Target="../media/image64.jpg"/></Relationships>
</file>

<file path=ppt/slides/_rels/slide2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3.tiff"/><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4.tiff"/><Relationship Id="rId5" Type="http://schemas.openxmlformats.org/officeDocument/2006/relationships/image" Target="../media/image93.tiff"/><Relationship Id="rId4" Type="http://schemas.openxmlformats.org/officeDocument/2006/relationships/image" Target="../media/image92.tiff"/></Relationships>
</file>

<file path=ppt/slides/_rels/slide5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Spring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Dartmouth College</a:t>
            </a:r>
          </a:p>
          <a:p>
            <a:pPr>
              <a:lnSpc>
                <a:spcPct val="100000"/>
              </a:lnSpc>
              <a:spcBef>
                <a:spcPts val="0"/>
              </a:spcBef>
            </a:pPr>
            <a:r>
              <a:rPr lang="en-US" sz="3100" dirty="0">
                <a:solidFill>
                  <a:schemeClr val="tx2"/>
                </a:solidFill>
              </a:rPr>
              <a:t>April-May,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82042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11581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36" y="0"/>
            <a:ext cx="10515600" cy="1325563"/>
          </a:xfrm>
        </p:spPr>
        <p:txBody>
          <a:bodyPr/>
          <a:lstStyle/>
          <a:p>
            <a:r>
              <a:rPr lang="en-US" dirty="0">
                <a:solidFill>
                  <a:srgbClr val="FFFFFF"/>
                </a:solidFill>
              </a:rPr>
              <a:t>Tw</a:t>
            </a:r>
            <a:r>
              <a:rPr lang="en-US" dirty="0"/>
              <a:t>o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23037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32690"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8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13</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6" name="Picture 25" descr="toyota-1024x83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pic>
        <p:nvPicPr>
          <p:cNvPr id="28" name="Picture 27" descr="valeo-1024x44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8"/>
          <a:stretch>
            <a:fillRect/>
          </a:stretch>
        </p:blipFill>
        <p:spPr>
          <a:xfrm>
            <a:off x="6929999" y="4662176"/>
            <a:ext cx="1353647" cy="1325563"/>
          </a:xfrm>
          <a:prstGeom prst="rect">
            <a:avLst/>
          </a:prstGeom>
        </p:spPr>
      </p:pic>
    </p:spTree>
    <p:extLst>
      <p:ext uri="{BB962C8B-B14F-4D97-AF65-F5344CB8AC3E}">
        <p14:creationId xmlns:p14="http://schemas.microsoft.com/office/powerpoint/2010/main" val="1761961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4"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r>
              <a:rPr lang="en-US" dirty="0"/>
              <a:t>Last 5% is going to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4252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B9850-4288-9941-A503-B2ECD26D2521}"/>
              </a:ext>
            </a:extLst>
          </p:cNvPr>
          <p:cNvSpPr>
            <a:spLocks noGrp="1"/>
          </p:cNvSpPr>
          <p:nvPr>
            <p:ph type="title"/>
          </p:nvPr>
        </p:nvSpPr>
        <p:spPr/>
        <p:txBody>
          <a:bodyPr>
            <a:noAutofit/>
          </a:bodyPr>
          <a:lstStyle/>
          <a:p>
            <a:r>
              <a:rPr lang="en-US" sz="4400" dirty="0"/>
              <a:t>“While large-scale AV uptake will hinge on software, regulatory approval, and public acceptance, many analysts believe that highly or fully autonomous vehicles could advance beyond pilots and hit the roads after 2025.”</a:t>
            </a:r>
          </a:p>
        </p:txBody>
      </p:sp>
      <p:sp>
        <p:nvSpPr>
          <p:cNvPr id="3" name="Text Placeholder 2">
            <a:extLst>
              <a:ext uri="{FF2B5EF4-FFF2-40B4-BE49-F238E27FC236}">
                <a16:creationId xmlns:a16="http://schemas.microsoft.com/office/drawing/2014/main" id="{5B36DDA6-33E3-EF4F-BF08-3A9CB5157675}"/>
              </a:ext>
            </a:extLst>
          </p:cNvPr>
          <p:cNvSpPr>
            <a:spLocks noGrp="1"/>
          </p:cNvSpPr>
          <p:nvPr>
            <p:ph type="body" idx="1"/>
          </p:nvPr>
        </p:nvSpPr>
        <p:spPr/>
        <p:txBody>
          <a:bodyPr>
            <a:normAutofit/>
          </a:bodyPr>
          <a:lstStyle/>
          <a:p>
            <a:r>
              <a:rPr lang="en-US" sz="3600" dirty="0"/>
              <a:t>McKinsey &amp; Co., May 2022</a:t>
            </a:r>
          </a:p>
        </p:txBody>
      </p:sp>
      <p:sp>
        <p:nvSpPr>
          <p:cNvPr id="4" name="Slide Number Placeholder 3">
            <a:extLst>
              <a:ext uri="{FF2B5EF4-FFF2-40B4-BE49-F238E27FC236}">
                <a16:creationId xmlns:a16="http://schemas.microsoft.com/office/drawing/2014/main" id="{C781CCAE-683A-A34F-ADBA-1435DBFA9A9A}"/>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3307556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1986962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17</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384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18</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57" y="1518935"/>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tretch>
            <a:fillRect/>
          </a:stretch>
        </p:blipFill>
        <p:spPr>
          <a:xfrm>
            <a:off x="1915563" y="4652749"/>
            <a:ext cx="10100388" cy="1229198"/>
          </a:xfrm>
          <a:prstGeom prst="rect">
            <a:avLst/>
          </a:prstGeom>
        </p:spPr>
      </p:pic>
    </p:spTree>
    <p:extLst>
      <p:ext uri="{BB962C8B-B14F-4D97-AF65-F5344CB8AC3E}">
        <p14:creationId xmlns:p14="http://schemas.microsoft.com/office/powerpoint/2010/main" val="25608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in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1269003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2563319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3510487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21</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899583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3632133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3744168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7"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62257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75854"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546986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5355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27</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79055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9016"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665980"/>
            <a:ext cx="5181600" cy="4189162"/>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r>
              <a:rPr lang="en-US" dirty="0"/>
              <a:t>Insurance: product liability</a:t>
            </a:r>
          </a:p>
          <a:p>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3847731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7791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r>
              <a:rPr lang="en-US" dirty="0"/>
              <a:t>Contemporary Economic Policy</a:t>
            </a:r>
          </a:p>
          <a:p>
            <a:pPr lvl="1"/>
            <a:r>
              <a:rPr lang="en-US" dirty="0"/>
              <a:t>Week 1 (4/18): 	US Economy &amp; Russia/Ukraine Conflict</a:t>
            </a:r>
          </a:p>
          <a:p>
            <a:pPr lvl="1"/>
            <a:r>
              <a:rPr lang="en-US" dirty="0"/>
              <a:t>Week 2 (4/25): 	Trade and Globalization (Alan Deardorff, University of Michigan)</a:t>
            </a:r>
          </a:p>
          <a:p>
            <a:pPr lvl="1"/>
            <a:r>
              <a:rPr lang="en-US" dirty="0"/>
              <a:t>Week 3 (5/2): 	The Black-White Wealth Gap (Jon </a:t>
            </a:r>
            <a:r>
              <a:rPr lang="en-US" dirty="0" err="1"/>
              <a:t>Haveman</a:t>
            </a:r>
            <a:r>
              <a:rPr lang="en-US" dirty="0"/>
              <a:t>, NEED)</a:t>
            </a:r>
          </a:p>
          <a:p>
            <a:pPr lvl="1"/>
            <a:r>
              <a:rPr lang="en-US" dirty="0"/>
              <a:t>Week 4 (5/9): 	Federal Debt (Brian Peterson, Central College)</a:t>
            </a:r>
          </a:p>
          <a:p>
            <a:pPr lvl="1"/>
            <a:r>
              <a:rPr lang="en-US" b="1" dirty="0"/>
              <a:t>Week 5 (5/16):	Autonomous Vehicles (Jon </a:t>
            </a:r>
            <a:r>
              <a:rPr lang="en-US" b="1" dirty="0" err="1"/>
              <a:t>Haveman</a:t>
            </a:r>
            <a:r>
              <a:rPr lang="en-US" b="1" dirty="0"/>
              <a:t>, NEED) </a:t>
            </a:r>
          </a:p>
          <a:p>
            <a:pPr lvl="1"/>
            <a:r>
              <a:rPr lang="en-US" dirty="0"/>
              <a:t>Week 6 (5/23):	Economic Mobility (Kathryn Wilson, Kent State University)</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488680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235874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$9,666 (2021)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King County workforce has a commute in excess of 30 minutes.</a:t>
            </a:r>
          </a:p>
          <a:p>
            <a:pPr marL="457200" lvl="1" indent="0">
              <a:buNone/>
            </a:pPr>
            <a:endParaRPr lang="en-US" dirty="0"/>
          </a:p>
        </p:txBody>
      </p:sp>
      <p:pic>
        <p:nvPicPr>
          <p:cNvPr id="4" name="Picture 3" descr="Table, calendar&#10;&#10;Description automatically generated">
            <a:extLst>
              <a:ext uri="{FF2B5EF4-FFF2-40B4-BE49-F238E27FC236}">
                <a16:creationId xmlns:a16="http://schemas.microsoft.com/office/drawing/2014/main" id="{EE8C4EA9-ACA6-324C-9D7D-129B2779A516}"/>
              </a:ext>
            </a:extLst>
          </p:cNvPr>
          <p:cNvPicPr>
            <a:picLocks noChangeAspect="1"/>
          </p:cNvPicPr>
          <p:nvPr/>
        </p:nvPicPr>
        <p:blipFill>
          <a:blip r:embed="rId3" r:link="rId4"/>
          <a:stretch>
            <a:fillRect/>
          </a:stretch>
        </p:blipFill>
        <p:spPr>
          <a:xfrm>
            <a:off x="7424748" y="2802570"/>
            <a:ext cx="3929052" cy="1492045"/>
          </a:xfrm>
          <a:prstGeom prst="rect">
            <a:avLst/>
          </a:prstGeom>
        </p:spPr>
      </p:pic>
    </p:spTree>
    <p:extLst>
      <p:ext uri="{BB962C8B-B14F-4D97-AF65-F5344CB8AC3E}">
        <p14:creationId xmlns:p14="http://schemas.microsoft.com/office/powerpoint/2010/main" val="3357484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664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6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4674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Pla</a:t>
            </a:r>
            <a:r>
              <a:rPr lang="en-US" dirty="0"/>
              <a:t>nning</a:t>
            </a:r>
          </a:p>
        </p:txBody>
      </p:sp>
      <p:sp>
        <p:nvSpPr>
          <p:cNvPr id="3" name="Content Placeholder 2"/>
          <p:cNvSpPr>
            <a:spLocks noGrp="1"/>
          </p:cNvSpPr>
          <p:nvPr>
            <p:ph idx="1"/>
          </p:nvPr>
        </p:nvSpPr>
        <p:spPr/>
        <p:txBody>
          <a:bodyPr/>
          <a:lstStyle/>
          <a:p>
            <a:r>
              <a:rPr lang="en-US" dirty="0"/>
              <a:t>Respond to the coming changes</a:t>
            </a:r>
          </a:p>
          <a:p>
            <a:pPr lvl="1"/>
            <a:r>
              <a:rPr lang="en-US" dirty="0"/>
              <a:t>The planning horizon for any investment in transportation infrastructure based on today’s predominant technology has changed.</a:t>
            </a:r>
          </a:p>
          <a:p>
            <a:pPr lvl="2">
              <a:tabLst>
                <a:tab pos="4284663" algn="l"/>
              </a:tabLst>
            </a:pPr>
            <a:r>
              <a:rPr lang="en-US" sz="2200" dirty="0"/>
              <a:t>It may have gotten </a:t>
            </a:r>
            <a:r>
              <a:rPr lang="en-US" sz="2200" b="1" dirty="0"/>
              <a:t>MUCH shorter.</a:t>
            </a:r>
          </a:p>
          <a:p>
            <a:pPr lvl="2">
              <a:tabLst>
                <a:tab pos="4284663" algn="l"/>
              </a:tabLst>
            </a:pPr>
            <a:endParaRPr lang="en-US" sz="2200" b="1" dirty="0"/>
          </a:p>
          <a:p>
            <a:r>
              <a:rPr lang="en-US" dirty="0"/>
              <a:t>Encourage the changes to happen more quickly</a:t>
            </a:r>
          </a:p>
          <a:p>
            <a:pPr lvl="1"/>
            <a:r>
              <a:rPr lang="en-US" dirty="0"/>
              <a:t>Mobility, safety, productivity, and environmental benefits abound.</a:t>
            </a:r>
          </a:p>
        </p:txBody>
      </p:sp>
    </p:spTree>
    <p:extLst>
      <p:ext uri="{BB962C8B-B14F-4D97-AF65-F5344CB8AC3E}">
        <p14:creationId xmlns:p14="http://schemas.microsoft.com/office/powerpoint/2010/main" val="1712706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7140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6"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2694342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150881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6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D93436-3375-AE4D-9441-E1D77BDB35AD}"/>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3" name="Picture 2">
            <a:extLst>
              <a:ext uri="{FF2B5EF4-FFF2-40B4-BE49-F238E27FC236}">
                <a16:creationId xmlns:a16="http://schemas.microsoft.com/office/drawing/2014/main" id="{74BFC1F8-820B-6F4F-8F2A-F6554421B041}"/>
              </a:ext>
            </a:extLst>
          </p:cNvPr>
          <p:cNvPicPr>
            <a:picLocks noChangeAspect="1"/>
          </p:cNvPicPr>
          <p:nvPr/>
        </p:nvPicPr>
        <p:blipFill>
          <a:blip r:embed="rId2"/>
          <a:stretch>
            <a:fillRect/>
          </a:stretch>
        </p:blipFill>
        <p:spPr>
          <a:xfrm>
            <a:off x="1756335" y="274109"/>
            <a:ext cx="8679329" cy="5956117"/>
          </a:xfrm>
          <a:prstGeom prst="rect">
            <a:avLst/>
          </a:prstGeom>
        </p:spPr>
      </p:pic>
      <p:sp>
        <p:nvSpPr>
          <p:cNvPr id="4" name="Rectangle 3">
            <a:extLst>
              <a:ext uri="{FF2B5EF4-FFF2-40B4-BE49-F238E27FC236}">
                <a16:creationId xmlns:a16="http://schemas.microsoft.com/office/drawing/2014/main" id="{2D40E987-3E98-FE4A-B25F-544F79AD213D}"/>
              </a:ext>
            </a:extLst>
          </p:cNvPr>
          <p:cNvSpPr/>
          <p:nvPr/>
        </p:nvSpPr>
        <p:spPr>
          <a:xfrm>
            <a:off x="4394389" y="1159895"/>
            <a:ext cx="4554279" cy="646331"/>
          </a:xfrm>
          <a:prstGeom prst="rect">
            <a:avLst/>
          </a:prstGeom>
        </p:spPr>
        <p:txBody>
          <a:bodyPr wrap="square">
            <a:spAutoFit/>
          </a:bodyPr>
          <a:lstStyle/>
          <a:p>
            <a:r>
              <a:rPr lang="en-US" b="1" dirty="0"/>
              <a:t>9 out of 10 </a:t>
            </a:r>
            <a:r>
              <a:rPr lang="en-US" dirty="0"/>
              <a:t>of those born in the early 1940s could expect to earn more than their parents</a:t>
            </a:r>
          </a:p>
        </p:txBody>
      </p:sp>
      <p:cxnSp>
        <p:nvCxnSpPr>
          <p:cNvPr id="5" name="Straight Arrow Connector 4">
            <a:extLst>
              <a:ext uri="{FF2B5EF4-FFF2-40B4-BE49-F238E27FC236}">
                <a16:creationId xmlns:a16="http://schemas.microsoft.com/office/drawing/2014/main" id="{7DCD50CE-FC38-B844-872E-80FAD672C532}"/>
              </a:ext>
            </a:extLst>
          </p:cNvPr>
          <p:cNvCxnSpPr>
            <a:cxnSpLocks/>
          </p:cNvCxnSpPr>
          <p:nvPr/>
        </p:nvCxnSpPr>
        <p:spPr>
          <a:xfrm flipH="1">
            <a:off x="3603812" y="1416424"/>
            <a:ext cx="790578" cy="358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3F60861-AB60-B64E-9677-EB31D36878C2}"/>
              </a:ext>
            </a:extLst>
          </p:cNvPr>
          <p:cNvSpPr/>
          <p:nvPr/>
        </p:nvSpPr>
        <p:spPr>
          <a:xfrm>
            <a:off x="6895071" y="2431477"/>
            <a:ext cx="4260610" cy="646331"/>
          </a:xfrm>
          <a:prstGeom prst="rect">
            <a:avLst/>
          </a:prstGeom>
        </p:spPr>
        <p:txBody>
          <a:bodyPr wrap="square">
            <a:spAutoFit/>
          </a:bodyPr>
          <a:lstStyle/>
          <a:p>
            <a:pPr lvl="1"/>
            <a:r>
              <a:rPr lang="en-US" b="1" dirty="0"/>
              <a:t>1 in 2 </a:t>
            </a:r>
            <a:r>
              <a:rPr lang="en-US" dirty="0"/>
              <a:t>Millennials (born after 1980) earn more than their parents.</a:t>
            </a:r>
          </a:p>
        </p:txBody>
      </p:sp>
      <p:cxnSp>
        <p:nvCxnSpPr>
          <p:cNvPr id="7" name="Straight Arrow Connector 6">
            <a:extLst>
              <a:ext uri="{FF2B5EF4-FFF2-40B4-BE49-F238E27FC236}">
                <a16:creationId xmlns:a16="http://schemas.microsoft.com/office/drawing/2014/main" id="{D7660861-5314-D34B-ABE0-B2EBF5B94F76}"/>
              </a:ext>
            </a:extLst>
          </p:cNvPr>
          <p:cNvCxnSpPr>
            <a:cxnSpLocks/>
          </p:cNvCxnSpPr>
          <p:nvPr/>
        </p:nvCxnSpPr>
        <p:spPr>
          <a:xfrm flipH="1">
            <a:off x="9663953" y="3429000"/>
            <a:ext cx="162218" cy="51547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C69E68-4168-0249-9187-542FECDE3E44}"/>
              </a:ext>
            </a:extLst>
          </p:cNvPr>
          <p:cNvSpPr txBox="1"/>
          <p:nvPr/>
        </p:nvSpPr>
        <p:spPr>
          <a:xfrm>
            <a:off x="357353" y="189187"/>
            <a:ext cx="1805302" cy="646331"/>
          </a:xfrm>
          <a:prstGeom prst="rect">
            <a:avLst/>
          </a:prstGeom>
          <a:noFill/>
        </p:spPr>
        <p:txBody>
          <a:bodyPr wrap="none" rtlCol="0">
            <a:spAutoFit/>
          </a:bodyPr>
          <a:lstStyle/>
          <a:p>
            <a:r>
              <a:rPr lang="en-US" sz="3600" b="1" dirty="0"/>
              <a:t>Mobility</a:t>
            </a:r>
          </a:p>
        </p:txBody>
      </p:sp>
    </p:spTree>
    <p:extLst>
      <p:ext uri="{BB962C8B-B14F-4D97-AF65-F5344CB8AC3E}">
        <p14:creationId xmlns:p14="http://schemas.microsoft.com/office/powerpoint/2010/main" val="205594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23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4291401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3222030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79473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28"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a:t>Public transportation</a:t>
            </a:r>
            <a:endParaRPr lang="en-US" dirty="0"/>
          </a:p>
          <a:p>
            <a:r>
              <a:rPr lang="en-US" dirty="0"/>
              <a:t>Employment</a:t>
            </a:r>
          </a:p>
          <a:p>
            <a:r>
              <a:rPr lang="en-US" dirty="0"/>
              <a:t>Housing</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2986430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$9,561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51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0810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6642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229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1634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Dartmouth College</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May 16, 2022</a:t>
            </a:r>
          </a:p>
          <a:p>
            <a:pPr algn="l"/>
            <a:endParaRPr lang="en-US" dirty="0">
              <a:solidFill>
                <a:srgbClr val="2B414D"/>
              </a:solidFill>
            </a:endParaRPr>
          </a:p>
        </p:txBody>
      </p:sp>
    </p:spTree>
    <p:extLst>
      <p:ext uri="{BB962C8B-B14F-4D97-AF65-F5344CB8AC3E}">
        <p14:creationId xmlns:p14="http://schemas.microsoft.com/office/powerpoint/2010/main" val="1016919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50</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3229017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7970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3490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3348067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8901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fill parking lots that would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6306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3067712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9" y="0"/>
            <a:ext cx="10515600" cy="1325563"/>
          </a:xfrm>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21687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58</a:t>
            </a:fld>
            <a:endParaRPr lang="en-GB" dirty="0"/>
          </a:p>
        </p:txBody>
      </p:sp>
    </p:spTree>
    <p:extLst>
      <p:ext uri="{BB962C8B-B14F-4D97-AF65-F5344CB8AC3E}">
        <p14:creationId xmlns:p14="http://schemas.microsoft.com/office/powerpoint/2010/main" val="26081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257536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6"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1624257" y="1419727"/>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t>Environmental Implications</a:t>
            </a:r>
          </a:p>
        </p:txBody>
      </p:sp>
    </p:spTree>
    <p:extLst>
      <p:ext uri="{BB962C8B-B14F-4D97-AF65-F5344CB8AC3E}">
        <p14:creationId xmlns:p14="http://schemas.microsoft.com/office/powerpoint/2010/main" val="2234898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242292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5909299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86655</TotalTime>
  <Words>2528</Words>
  <Application>Microsoft Macintosh PowerPoint</Application>
  <PresentationFormat>Widescreen</PresentationFormat>
  <Paragraphs>440</Paragraphs>
  <Slides>58</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Courier New</vt:lpstr>
      <vt:lpstr>Roboto Condensed</vt:lpstr>
      <vt:lpstr>Wingdings</vt:lpstr>
      <vt:lpstr>Custom Design</vt:lpstr>
      <vt:lpstr>PowerPoint Presentation</vt:lpstr>
      <vt:lpstr> Available NEED Topics Include:</vt:lpstr>
      <vt:lpstr> Course Outline</vt:lpstr>
      <vt:lpstr>PowerPoint Presentation</vt:lpstr>
      <vt:lpstr>OLLI – Dartmouth College  Driving Change – Autonomous Vehicles’ Big Impact</vt:lpstr>
      <vt:lpstr>Credits and Disclaimer</vt:lpstr>
      <vt:lpstr>Outline</vt:lpstr>
      <vt:lpstr> Autonomous Taxonomy</vt:lpstr>
      <vt:lpstr>Growth Path</vt:lpstr>
      <vt:lpstr>McKinsey isn’t Always Spot On</vt:lpstr>
      <vt:lpstr>Two Important Questions:</vt:lpstr>
      <vt:lpstr>WHEN? What do the headlines say?</vt:lpstr>
      <vt:lpstr>40+ Corporations Working On Autonomous Vehicles</vt:lpstr>
      <vt:lpstr>WHEN? What is possible?</vt:lpstr>
      <vt:lpstr>“While large-scale AV uptake will hinge on software, regulatory approval, and public acceptance, many analysts believe that highly or fully autonomous vehicles could advance beyond pilots and hit the roads after 2025.”</vt:lpstr>
      <vt:lpstr>Rate of Technology Adoption – Faster!</vt:lpstr>
      <vt:lpstr>Forecast</vt:lpstr>
      <vt:lpstr>PowerPoint Presentation</vt:lpstr>
      <vt:lpstr>Waymo is in New York!</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Planning</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Employment (con’t)</vt:lpstr>
      <vt:lpstr>Housing</vt:lpstr>
      <vt:lpstr>Parking</vt:lpstr>
      <vt:lpstr>Freeing Up Urban Space from Parking</vt:lpstr>
      <vt:lpstr>Potential Problems and Concerns</vt:lpstr>
      <vt:lpstr> Summary of Change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764</cp:revision>
  <cp:lastPrinted>2022-03-01T02:48:20Z</cp:lastPrinted>
  <dcterms:created xsi:type="dcterms:W3CDTF">2017-05-03T22:30:38Z</dcterms:created>
  <dcterms:modified xsi:type="dcterms:W3CDTF">2022-05-13T20:05:38Z</dcterms:modified>
</cp:coreProperties>
</file>