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46"/>
  </p:notesMasterIdLst>
  <p:sldIdLst>
    <p:sldId id="4306" r:id="rId2"/>
    <p:sldId id="1088" r:id="rId3"/>
    <p:sldId id="4311" r:id="rId4"/>
    <p:sldId id="4130" r:id="rId5"/>
    <p:sldId id="974" r:id="rId6"/>
    <p:sldId id="327" r:id="rId7"/>
    <p:sldId id="1059" r:id="rId8"/>
    <p:sldId id="1130" r:id="rId9"/>
    <p:sldId id="1060" r:id="rId10"/>
    <p:sldId id="1093" r:id="rId11"/>
    <p:sldId id="4104" r:id="rId12"/>
    <p:sldId id="1105" r:id="rId13"/>
    <p:sldId id="1200" r:id="rId14"/>
    <p:sldId id="4101" r:id="rId15"/>
    <p:sldId id="1123" r:id="rId16"/>
    <p:sldId id="4102" r:id="rId17"/>
    <p:sldId id="1061" r:id="rId18"/>
    <p:sldId id="1062" r:id="rId19"/>
    <p:sldId id="1076" r:id="rId20"/>
    <p:sldId id="1077" r:id="rId21"/>
    <p:sldId id="1116" r:id="rId22"/>
    <p:sldId id="1075" r:id="rId23"/>
    <p:sldId id="1108" r:id="rId24"/>
    <p:sldId id="1065" r:id="rId25"/>
    <p:sldId id="1109" r:id="rId26"/>
    <p:sldId id="1110" r:id="rId27"/>
    <p:sldId id="1070" r:id="rId28"/>
    <p:sldId id="1072" r:id="rId29"/>
    <p:sldId id="1128" r:id="rId30"/>
    <p:sldId id="1199" r:id="rId31"/>
    <p:sldId id="1085" r:id="rId32"/>
    <p:sldId id="1082" r:id="rId33"/>
    <p:sldId id="1120" r:id="rId34"/>
    <p:sldId id="1115" r:id="rId35"/>
    <p:sldId id="1203" r:id="rId36"/>
    <p:sldId id="1201" r:id="rId37"/>
    <p:sldId id="1202" r:id="rId38"/>
    <p:sldId id="4142" r:id="rId39"/>
    <p:sldId id="4312" r:id="rId40"/>
    <p:sldId id="4313" r:id="rId41"/>
    <p:sldId id="4094" r:id="rId42"/>
    <p:sldId id="4314" r:id="rId43"/>
    <p:sldId id="1204" r:id="rId44"/>
    <p:sldId id="11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05" autoAdjust="0"/>
    <p:restoredTop sz="91408"/>
  </p:normalViewPr>
  <p:slideViewPr>
    <p:cSldViewPr snapToGrid="0" snapToObjects="1">
      <p:cViewPr varScale="1">
        <p:scale>
          <a:sx n="100" d="100"/>
          <a:sy n="100" d="100"/>
        </p:scale>
        <p:origin x="168" y="4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10/14/22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24</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27</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28</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86188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6.pn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tiff"/><Relationship Id="rId7" Type="http://schemas.openxmlformats.org/officeDocument/2006/relationships/image" Target="../media/image53.jpg"/><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2.tiff"/><Relationship Id="rId11" Type="http://schemas.openxmlformats.org/officeDocument/2006/relationships/image" Target="../media/image57.jpg"/><Relationship Id="rId5" Type="http://schemas.openxmlformats.org/officeDocument/2006/relationships/image" Target="../media/image51.tiff"/><Relationship Id="rId10" Type="http://schemas.openxmlformats.org/officeDocument/2006/relationships/image" Target="../media/image56.jpg"/><Relationship Id="rId4" Type="http://schemas.openxmlformats.org/officeDocument/2006/relationships/image" Target="../media/image50.tiff"/><Relationship Id="rId9"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9.tiff"/><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file:////Users/Jon/NEED%20Dropbox/Presentations/RacialWealth/Charts/wealthgap.png"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file:////Users/Jon/NEED%20Dropbox/Presentations/Inequality/Programs/incshr.png"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tiff"/><Relationship Id="rId7" Type="http://schemas.openxmlformats.org/officeDocument/2006/relationships/image" Target="../media/image53.jpg"/><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2.tiff"/><Relationship Id="rId11" Type="http://schemas.openxmlformats.org/officeDocument/2006/relationships/image" Target="../media/image57.jpg"/><Relationship Id="rId5" Type="http://schemas.openxmlformats.org/officeDocument/2006/relationships/image" Target="../media/image51.tiff"/><Relationship Id="rId10" Type="http://schemas.openxmlformats.org/officeDocument/2006/relationships/image" Target="../media/image56.jpg"/><Relationship Id="rId4" Type="http://schemas.openxmlformats.org/officeDocument/2006/relationships/image" Target="../media/image50.tiff"/><Relationship Id="rId9"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Summe</a:t>
            </a:r>
            <a:r>
              <a:rPr lang="en-US" sz="3600" b="1" i="1" dirty="0"/>
              <a:t>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Casper College</a:t>
            </a:r>
          </a:p>
          <a:p>
            <a:pPr>
              <a:lnSpc>
                <a:spcPct val="100000"/>
              </a:lnSpc>
              <a:spcBef>
                <a:spcPts val="0"/>
              </a:spcBef>
            </a:pPr>
            <a:r>
              <a:rPr lang="en-US" sz="3100" dirty="0">
                <a:solidFill>
                  <a:schemeClr val="tx2"/>
                </a:solidFill>
              </a:rPr>
              <a:t>Sep-Oct,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38540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326264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13</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148307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14</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8731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16</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47700"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46033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16831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a:t>
            </a:r>
            <a:r>
              <a:rPr lang="en-US" sz="2600"/>
              <a:t>Bay Area workforce </a:t>
            </a:r>
            <a:r>
              <a:rPr lang="en-US" sz="2600" dirty="0"/>
              <a:t>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091238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000"/>
              </a:spcAft>
            </a:pPr>
            <a:r>
              <a:rPr lang="en-US" dirty="0"/>
              <a:t>Contemporary Economic Policy</a:t>
            </a:r>
          </a:p>
          <a:p>
            <a:pPr lvl="1">
              <a:spcAft>
                <a:spcPts val="1000"/>
              </a:spcAft>
            </a:pPr>
            <a:r>
              <a:rPr lang="en-US" dirty="0"/>
              <a:t>Week 1 (9/2): 	Economic Update (Geoffrey </a:t>
            </a:r>
            <a:r>
              <a:rPr lang="en-US" dirty="0" err="1"/>
              <a:t>Woglom</a:t>
            </a:r>
            <a:r>
              <a:rPr lang="en-US" dirty="0"/>
              <a:t>, Amherst College)</a:t>
            </a:r>
          </a:p>
          <a:p>
            <a:pPr lvl="1">
              <a:spcAft>
                <a:spcPts val="1000"/>
              </a:spcAft>
            </a:pPr>
            <a:r>
              <a:rPr lang="en-US" dirty="0"/>
              <a:t>Week 2 (9/9): 	Trade and Globalization (Alan Deardorff, University of Michigan)</a:t>
            </a:r>
          </a:p>
          <a:p>
            <a:pPr lvl="1">
              <a:spcAft>
                <a:spcPts val="1000"/>
              </a:spcAft>
            </a:pPr>
            <a:r>
              <a:rPr lang="en-US" dirty="0"/>
              <a:t>Week 3 (9/16): 	Climate Change Economics (Sarah Jacobson, Williams College)</a:t>
            </a:r>
          </a:p>
          <a:p>
            <a:pPr lvl="1">
              <a:spcAft>
                <a:spcPts val="1000"/>
              </a:spcAft>
            </a:pPr>
            <a:r>
              <a:rPr lang="en-US" dirty="0"/>
              <a:t>Week 4 (9/23):	The Black-White Wealth Gap (Mike Shor, Univ. Connecticut)</a:t>
            </a:r>
          </a:p>
          <a:p>
            <a:pPr lvl="1">
              <a:spcAft>
                <a:spcPts val="1000"/>
              </a:spcAft>
            </a:pPr>
            <a:r>
              <a:rPr lang="en-US" strike="sngStrike" dirty="0"/>
              <a:t>Week 5 (9/30):	Autonomous Vehicles (Jon </a:t>
            </a:r>
            <a:r>
              <a:rPr lang="en-US" strike="sngStrike" dirty="0" err="1"/>
              <a:t>Haveman</a:t>
            </a:r>
            <a:r>
              <a:rPr lang="en-US" strike="sngStrike" dirty="0"/>
              <a:t>, NEED)</a:t>
            </a:r>
          </a:p>
          <a:p>
            <a:pPr lvl="1">
              <a:spcAft>
                <a:spcPts val="1000"/>
              </a:spcAft>
            </a:pPr>
            <a:r>
              <a:rPr lang="en-US" b="1" dirty="0"/>
              <a:t>Week 6 (10/7):	Economic Inequality (Kelley Cullen, E. </a:t>
            </a:r>
            <a:r>
              <a:rPr lang="en-US" b="1"/>
              <a:t>Washington University)</a:t>
            </a:r>
            <a:endParaRPr lang="en-US" b="1" dirty="0"/>
          </a:p>
          <a:p>
            <a:pPr lvl="1">
              <a:spcAft>
                <a:spcPts val="1000"/>
              </a:spcAft>
            </a:pPr>
            <a:r>
              <a:rPr lang="en-US" dirty="0"/>
              <a:t>Week 7 (10/14): Autonomous Vehicles (Jon </a:t>
            </a:r>
            <a:r>
              <a:rPr lang="en-US" dirty="0" err="1"/>
              <a:t>Haveman</a:t>
            </a:r>
            <a:r>
              <a:rPr lang="en-US"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823226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838200" y="1570730"/>
            <a:ext cx="5657850" cy="4351338"/>
          </a:xfrm>
        </p:spPr>
        <p:txBody>
          <a:bodyPr>
            <a:normAutofit lnSpcReduction="10000"/>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6496050" y="19050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1100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a:bodyPr>
          <a:lstStyle/>
          <a:p>
            <a:r>
              <a:rPr lang="en-US" dirty="0"/>
              <a:t>Greatly reduced demand for parking lots.</a:t>
            </a:r>
          </a:p>
          <a:p>
            <a:r>
              <a:rPr lang="en-US" dirty="0"/>
              <a:t>Service providers will own parking lots in strategic places.</a:t>
            </a:r>
          </a:p>
          <a:p>
            <a:r>
              <a:rPr lang="en-US" dirty="0"/>
              <a:t>Street parking will largely be a thing of the past.</a:t>
            </a:r>
          </a:p>
          <a:p>
            <a:pPr lvl="1"/>
            <a:r>
              <a:rPr lang="en-US" dirty="0"/>
              <a:t>More green space in cities</a:t>
            </a:r>
          </a:p>
          <a:p>
            <a:r>
              <a:rPr lang="en-US" dirty="0"/>
              <a:t>Shopping mall and apartment parking?</a:t>
            </a:r>
          </a:p>
          <a:p>
            <a:pPr lvl="1"/>
            <a:r>
              <a:rPr lang="en-US" dirty="0"/>
              <a:t>Converted to housing?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60 miles longer than California’s entire 840-mile coastline</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40451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4093164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6FB4-757A-9F41-8F8D-F496A911F595}"/>
              </a:ext>
            </a:extLst>
          </p:cNvPr>
          <p:cNvSpPr>
            <a:spLocks noGrp="1"/>
          </p:cNvSpPr>
          <p:nvPr>
            <p:ph type="title"/>
          </p:nvPr>
        </p:nvSpPr>
        <p:spPr>
          <a:xfrm>
            <a:off x="896815" y="0"/>
            <a:ext cx="10515600" cy="1325563"/>
          </a:xfrm>
        </p:spPr>
        <p:txBody>
          <a:bodyPr/>
          <a:lstStyle/>
          <a:p>
            <a:r>
              <a:rPr lang="en-US" dirty="0">
                <a:solidFill>
                  <a:schemeClr val="bg1"/>
                </a:solidFill>
              </a:rPr>
              <a:t>Inv</a:t>
            </a:r>
            <a:r>
              <a:rPr lang="en-US" dirty="0"/>
              <a:t>estment Opportunities</a:t>
            </a:r>
          </a:p>
        </p:txBody>
      </p:sp>
      <p:sp>
        <p:nvSpPr>
          <p:cNvPr id="3" name="Content Placeholder 2">
            <a:extLst>
              <a:ext uri="{FF2B5EF4-FFF2-40B4-BE49-F238E27FC236}">
                <a16:creationId xmlns:a16="http://schemas.microsoft.com/office/drawing/2014/main" id="{55C43ECC-1284-8B42-9A6E-34DC2CACB702}"/>
              </a:ext>
            </a:extLst>
          </p:cNvPr>
          <p:cNvSpPr>
            <a:spLocks noGrp="1"/>
          </p:cNvSpPr>
          <p:nvPr>
            <p:ph idx="1"/>
          </p:nvPr>
        </p:nvSpPr>
        <p:spPr>
          <a:xfrm>
            <a:off x="3525715" y="1253331"/>
            <a:ext cx="5257800" cy="4351338"/>
          </a:xfrm>
        </p:spPr>
        <p:txBody>
          <a:bodyPr/>
          <a:lstStyle/>
          <a:p>
            <a:pPr>
              <a:spcAft>
                <a:spcPts val="1000"/>
              </a:spcAft>
            </a:pPr>
            <a:r>
              <a:rPr lang="en-US" dirty="0"/>
              <a:t>Parking lots/garages</a:t>
            </a:r>
          </a:p>
          <a:p>
            <a:pPr>
              <a:spcAft>
                <a:spcPts val="1000"/>
              </a:spcAft>
            </a:pPr>
            <a:r>
              <a:rPr lang="en-US" dirty="0"/>
              <a:t>Transportation technology</a:t>
            </a:r>
          </a:p>
          <a:p>
            <a:pPr>
              <a:spcAft>
                <a:spcPts val="1000"/>
              </a:spcAft>
            </a:pPr>
            <a:r>
              <a:rPr lang="en-US" dirty="0"/>
              <a:t>Certain residential properties</a:t>
            </a:r>
          </a:p>
          <a:p>
            <a:pPr>
              <a:spcAft>
                <a:spcPts val="1000"/>
              </a:spcAft>
            </a:pPr>
            <a:r>
              <a:rPr lang="en-US" dirty="0"/>
              <a:t>Apartment complexes</a:t>
            </a:r>
          </a:p>
          <a:p>
            <a:pPr>
              <a:spcAft>
                <a:spcPts val="1000"/>
              </a:spcAft>
            </a:pPr>
            <a:r>
              <a:rPr lang="en-US" dirty="0"/>
              <a:t>Infrastructure technology</a:t>
            </a:r>
          </a:p>
        </p:txBody>
      </p:sp>
      <p:sp>
        <p:nvSpPr>
          <p:cNvPr id="4" name="Slide Number Placeholder 3">
            <a:extLst>
              <a:ext uri="{FF2B5EF4-FFF2-40B4-BE49-F238E27FC236}">
                <a16:creationId xmlns:a16="http://schemas.microsoft.com/office/drawing/2014/main" id="{929940E0-BFCB-CA4A-B8F9-803D7A7FF149}"/>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958873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Economy: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38</a:t>
            </a:fld>
            <a:endParaRPr lang="en-US" dirty="0"/>
          </a:p>
        </p:txBody>
      </p:sp>
      <p:sp>
        <p:nvSpPr>
          <p:cNvPr id="7" name="Subtitle 2">
            <a:extLst>
              <a:ext uri="{FF2B5EF4-FFF2-40B4-BE49-F238E27FC236}">
                <a16:creationId xmlns:a16="http://schemas.microsoft.com/office/drawing/2014/main" id="{9D2299F7-B118-F94E-8862-E4A57C984DB5}"/>
              </a:ext>
            </a:extLst>
          </p:cNvPr>
          <p:cNvSpPr txBox="1">
            <a:spLocks/>
          </p:cNvSpPr>
          <p:nvPr/>
        </p:nvSpPr>
        <p:spPr>
          <a:xfrm>
            <a:off x="1547649" y="4460328"/>
            <a:ext cx="9144000" cy="15887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Geoffrey </a:t>
            </a:r>
            <a:r>
              <a:rPr lang="en-US" sz="3100" dirty="0" err="1">
                <a:solidFill>
                  <a:schemeClr val="tx2"/>
                </a:solidFill>
              </a:rPr>
              <a:t>Woglom</a:t>
            </a:r>
            <a:r>
              <a:rPr lang="en-US" sz="3100" dirty="0">
                <a:solidFill>
                  <a:schemeClr val="tx2"/>
                </a:solidFill>
              </a:rPr>
              <a:t>, Ph.D.</a:t>
            </a:r>
          </a:p>
          <a:p>
            <a:pPr>
              <a:lnSpc>
                <a:spcPct val="100000"/>
              </a:lnSpc>
              <a:spcBef>
                <a:spcPts val="0"/>
              </a:spcBef>
            </a:pPr>
            <a:r>
              <a:rPr lang="en-US" sz="2200" dirty="0">
                <a:solidFill>
                  <a:schemeClr val="tx2"/>
                </a:solidFill>
              </a:rPr>
              <a:t>Amherst College, emeritus</a:t>
            </a:r>
          </a:p>
          <a:p>
            <a:pPr>
              <a:lnSpc>
                <a:spcPct val="100000"/>
              </a:lnSpc>
              <a:spcBef>
                <a:spcPts val="0"/>
              </a:spcBef>
            </a:pPr>
            <a:r>
              <a:rPr lang="en-US" sz="2200" dirty="0">
                <a:solidFill>
                  <a:schemeClr val="tx2"/>
                </a:solidFill>
              </a:rPr>
              <a:t>September 2, 2022</a:t>
            </a:r>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1028" name="Picture 4" descr="Gas prices today: How much is gas in my state? How does it compare?">
            <a:extLst>
              <a:ext uri="{FF2B5EF4-FFF2-40B4-BE49-F238E27FC236}">
                <a16:creationId xmlns:a16="http://schemas.microsoft.com/office/drawing/2014/main" id="{7F20DA37-4CEF-4A34-9FE9-1020D78D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713" y="4340821"/>
            <a:ext cx="3574461"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CF4ED5-150E-4A95-92A6-9DF43EE48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1" y="0"/>
            <a:ext cx="2583018"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96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D1F9-7BF0-AD4B-A069-2C298A4322CC}"/>
              </a:ext>
            </a:extLst>
          </p:cNvPr>
          <p:cNvSpPr>
            <a:spLocks noGrp="1"/>
          </p:cNvSpPr>
          <p:nvPr>
            <p:ph type="title"/>
          </p:nvPr>
        </p:nvSpPr>
        <p:spPr>
          <a:xfrm>
            <a:off x="881232" y="0"/>
            <a:ext cx="10515600" cy="1325563"/>
          </a:xfrm>
        </p:spPr>
        <p:txBody>
          <a:bodyPr/>
          <a:lstStyle/>
          <a:p>
            <a:r>
              <a:rPr lang="en-US" dirty="0">
                <a:solidFill>
                  <a:schemeClr val="bg1"/>
                </a:solidFill>
              </a:rPr>
              <a:t>Tra</a:t>
            </a:r>
            <a:r>
              <a:rPr lang="en-US" dirty="0"/>
              <a:t>de: Bicycle Supply Chain</a:t>
            </a:r>
          </a:p>
        </p:txBody>
      </p:sp>
      <p:sp>
        <p:nvSpPr>
          <p:cNvPr id="3" name="Content Placeholder 2">
            <a:extLst>
              <a:ext uri="{FF2B5EF4-FFF2-40B4-BE49-F238E27FC236}">
                <a16:creationId xmlns:a16="http://schemas.microsoft.com/office/drawing/2014/main" id="{71B50833-6E43-B940-B895-3B959191E4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DEEF06-B51E-A347-BE47-E83AEC2E3A89}"/>
              </a:ext>
            </a:extLst>
          </p:cNvPr>
          <p:cNvSpPr>
            <a:spLocks noGrp="1"/>
          </p:cNvSpPr>
          <p:nvPr>
            <p:ph type="sldNum" sz="quarter" idx="12"/>
          </p:nvPr>
        </p:nvSpPr>
        <p:spPr/>
        <p:txBody>
          <a:bodyPr/>
          <a:lstStyle/>
          <a:p>
            <a:fld id="{D9F085D5-EC86-4F6A-B501-C1359CB39116}" type="slidenum">
              <a:rPr lang="en-GB" smtClean="0"/>
              <a:t>39</a:t>
            </a:fld>
            <a:endParaRPr lang="en-GB"/>
          </a:p>
        </p:txBody>
      </p:sp>
      <p:sp>
        <p:nvSpPr>
          <p:cNvPr id="5" name="TextBox 4">
            <a:extLst>
              <a:ext uri="{FF2B5EF4-FFF2-40B4-BE49-F238E27FC236}">
                <a16:creationId xmlns:a16="http://schemas.microsoft.com/office/drawing/2014/main" id="{EA4FD983-DF47-2A49-82FA-0E5FFF9E2820}"/>
              </a:ext>
            </a:extLst>
          </p:cNvPr>
          <p:cNvSpPr txBox="1"/>
          <p:nvPr/>
        </p:nvSpPr>
        <p:spPr>
          <a:xfrm>
            <a:off x="8680525" y="6510508"/>
            <a:ext cx="3013038" cy="276999"/>
          </a:xfrm>
          <a:prstGeom prst="rect">
            <a:avLst/>
          </a:prstGeom>
          <a:solidFill>
            <a:schemeClr val="bg1"/>
          </a:solidFill>
        </p:spPr>
        <p:txBody>
          <a:bodyPr wrap="square" rtlCol="0">
            <a:spAutoFit/>
          </a:bodyPr>
          <a:lstStyle/>
          <a:p>
            <a:r>
              <a:rPr lang="en-US" sz="1200" dirty="0"/>
              <a:t>Source:  World Development Report 2020</a:t>
            </a:r>
          </a:p>
        </p:txBody>
      </p:sp>
      <p:pic>
        <p:nvPicPr>
          <p:cNvPr id="6" name="Picture 5">
            <a:extLst>
              <a:ext uri="{FF2B5EF4-FFF2-40B4-BE49-F238E27FC236}">
                <a16:creationId xmlns:a16="http://schemas.microsoft.com/office/drawing/2014/main" id="{9F97258B-6534-C04C-9514-85EB5477E265}"/>
              </a:ext>
            </a:extLst>
          </p:cNvPr>
          <p:cNvPicPr>
            <a:picLocks noChangeAspect="1"/>
          </p:cNvPicPr>
          <p:nvPr/>
        </p:nvPicPr>
        <p:blipFill>
          <a:blip r:embed="rId2"/>
          <a:stretch>
            <a:fillRect/>
          </a:stretch>
        </p:blipFill>
        <p:spPr>
          <a:xfrm>
            <a:off x="3195025" y="921081"/>
            <a:ext cx="6298754" cy="5403797"/>
          </a:xfrm>
          <a:prstGeom prst="rect">
            <a:avLst/>
          </a:prstGeom>
        </p:spPr>
      </p:pic>
    </p:spTree>
    <p:extLst>
      <p:ext uri="{BB962C8B-B14F-4D97-AF65-F5344CB8AC3E}">
        <p14:creationId xmlns:p14="http://schemas.microsoft.com/office/powerpoint/2010/main" val="3896824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pPr marL="457200" lvl="1" indent="0">
              <a:buNone/>
            </a:pPr>
            <a:endParaRPr lang="en-US" dirty="0"/>
          </a:p>
          <a:p>
            <a:r>
              <a:rPr lang="en-US" dirty="0"/>
              <a:t>We will do a verbal Q&amp;A once the material has been presented.</a:t>
            </a:r>
          </a:p>
          <a:p>
            <a:pPr marL="0" indent="0">
              <a:buNone/>
            </a:pPr>
            <a:endParaRPr lang="en-US" dirty="0"/>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173384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B7A5-C183-1E4B-835E-496C32B582E7}"/>
              </a:ext>
            </a:extLst>
          </p:cNvPr>
          <p:cNvSpPr>
            <a:spLocks noGrp="1"/>
          </p:cNvSpPr>
          <p:nvPr>
            <p:ph type="title"/>
          </p:nvPr>
        </p:nvSpPr>
        <p:spPr>
          <a:xfrm>
            <a:off x="994065" y="0"/>
            <a:ext cx="10515600" cy="1325563"/>
          </a:xfrm>
        </p:spPr>
        <p:txBody>
          <a:bodyPr/>
          <a:lstStyle/>
          <a:p>
            <a:r>
              <a:rPr lang="en-US" dirty="0">
                <a:solidFill>
                  <a:schemeClr val="bg1"/>
                </a:solidFill>
              </a:rPr>
              <a:t>Cli</a:t>
            </a:r>
            <a:r>
              <a:rPr lang="en-US" dirty="0"/>
              <a:t>mate Change Economics</a:t>
            </a:r>
          </a:p>
        </p:txBody>
      </p:sp>
      <p:sp>
        <p:nvSpPr>
          <p:cNvPr id="4" name="Slide Number Placeholder 3">
            <a:extLst>
              <a:ext uri="{FF2B5EF4-FFF2-40B4-BE49-F238E27FC236}">
                <a16:creationId xmlns:a16="http://schemas.microsoft.com/office/drawing/2014/main" id="{D9853CE2-8E16-E944-B319-A7551E7AD2F4}"/>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5" name="TextBox 4">
            <a:extLst>
              <a:ext uri="{FF2B5EF4-FFF2-40B4-BE49-F238E27FC236}">
                <a16:creationId xmlns:a16="http://schemas.microsoft.com/office/drawing/2014/main" id="{78717093-2A8E-4843-98F7-85D4C9C2B7D9}"/>
              </a:ext>
            </a:extLst>
          </p:cNvPr>
          <p:cNvSpPr txBox="1"/>
          <p:nvPr/>
        </p:nvSpPr>
        <p:spPr>
          <a:xfrm>
            <a:off x="2682654" y="1094730"/>
            <a:ext cx="7079374" cy="461665"/>
          </a:xfrm>
          <a:prstGeom prst="rect">
            <a:avLst/>
          </a:prstGeom>
          <a:noFill/>
        </p:spPr>
        <p:txBody>
          <a:bodyPr wrap="none" rtlCol="0">
            <a:spAutoFit/>
          </a:bodyPr>
          <a:lstStyle/>
          <a:p>
            <a:pPr algn="ctr"/>
            <a:r>
              <a:rPr lang="en-US" sz="2400" dirty="0">
                <a:highlight>
                  <a:srgbClr val="FFFFFF"/>
                </a:highlight>
              </a:rPr>
              <a:t>The changing map of the world’s wine-growing regions.</a:t>
            </a:r>
          </a:p>
        </p:txBody>
      </p:sp>
      <p:pic>
        <p:nvPicPr>
          <p:cNvPr id="6" name="Picture 1" descr="https://cms.qz.com/wp-content/uploads/2017/10/wine-growing-regions-europe-usa.png?w=940&amp;strip=all&amp;quality=75">
            <a:extLst>
              <a:ext uri="{FF2B5EF4-FFF2-40B4-BE49-F238E27FC236}">
                <a16:creationId xmlns:a16="http://schemas.microsoft.com/office/drawing/2014/main" id="{FF8C78DD-43CA-7447-9CED-BA642D13807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0042" y="1569413"/>
            <a:ext cx="9833757" cy="48196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90849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49B3-AE45-4A46-B8E1-6A7B28F93EE0}"/>
              </a:ext>
            </a:extLst>
          </p:cNvPr>
          <p:cNvSpPr>
            <a:spLocks noGrp="1"/>
          </p:cNvSpPr>
          <p:nvPr>
            <p:ph type="title"/>
          </p:nvPr>
        </p:nvSpPr>
        <p:spPr>
          <a:xfrm>
            <a:off x="929641" y="0"/>
            <a:ext cx="10515600" cy="1325563"/>
          </a:xfrm>
        </p:spPr>
        <p:txBody>
          <a:bodyPr/>
          <a:lstStyle/>
          <a:p>
            <a:r>
              <a:rPr lang="en-US" dirty="0">
                <a:solidFill>
                  <a:schemeClr val="bg1"/>
                </a:solidFill>
              </a:rPr>
              <a:t>Evi</a:t>
            </a:r>
            <a:r>
              <a:rPr lang="en-US" dirty="0"/>
              <a:t>dence of the B-W Wealth Gap</a:t>
            </a:r>
          </a:p>
        </p:txBody>
      </p:sp>
      <p:sp>
        <p:nvSpPr>
          <p:cNvPr id="4" name="Slide Number Placeholder 3">
            <a:extLst>
              <a:ext uri="{FF2B5EF4-FFF2-40B4-BE49-F238E27FC236}">
                <a16:creationId xmlns:a16="http://schemas.microsoft.com/office/drawing/2014/main" id="{16B25B3A-BAB7-BD46-B857-EA0D73C58856}"/>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8" name="Content Placeholder 7">
            <a:extLst>
              <a:ext uri="{FF2B5EF4-FFF2-40B4-BE49-F238E27FC236}">
                <a16:creationId xmlns:a16="http://schemas.microsoft.com/office/drawing/2014/main" id="{5E438174-F778-754D-833A-7855B2B7283D}"/>
              </a:ext>
            </a:extLst>
          </p:cNvPr>
          <p:cNvPicPr>
            <a:picLocks noGrp="1" noChangeAspect="1"/>
          </p:cNvPicPr>
          <p:nvPr>
            <p:ph idx="1"/>
          </p:nvPr>
        </p:nvPicPr>
        <p:blipFill>
          <a:blip r:embed="rId2" r:link="rId3"/>
          <a:srcRect/>
          <a:stretch>
            <a:fillRect/>
          </a:stretch>
        </p:blipFill>
        <p:spPr>
          <a:xfrm>
            <a:off x="2196023" y="909633"/>
            <a:ext cx="7982836" cy="5320592"/>
          </a:xfrm>
        </p:spPr>
      </p:pic>
      <p:sp>
        <p:nvSpPr>
          <p:cNvPr id="3" name="TextBox 2">
            <a:extLst>
              <a:ext uri="{FF2B5EF4-FFF2-40B4-BE49-F238E27FC236}">
                <a16:creationId xmlns:a16="http://schemas.microsoft.com/office/drawing/2014/main" id="{970FF120-C09C-5C45-9746-E81691BCCA32}"/>
              </a:ext>
            </a:extLst>
          </p:cNvPr>
          <p:cNvSpPr txBox="1"/>
          <p:nvPr/>
        </p:nvSpPr>
        <p:spPr>
          <a:xfrm flipH="1">
            <a:off x="5488053" y="2277267"/>
            <a:ext cx="1215894" cy="646331"/>
          </a:xfrm>
          <a:prstGeom prst="rect">
            <a:avLst/>
          </a:prstGeom>
          <a:noFill/>
        </p:spPr>
        <p:txBody>
          <a:bodyPr wrap="square" rtlCol="0">
            <a:spAutoFit/>
          </a:bodyPr>
          <a:lstStyle/>
          <a:p>
            <a:r>
              <a:rPr lang="en-US" dirty="0"/>
              <a:t>Mean is</a:t>
            </a:r>
          </a:p>
          <a:p>
            <a:r>
              <a:rPr lang="en-US" dirty="0"/>
              <a:t>7x Greater</a:t>
            </a:r>
          </a:p>
        </p:txBody>
      </p:sp>
      <p:sp>
        <p:nvSpPr>
          <p:cNvPr id="9" name="TextBox 8">
            <a:extLst>
              <a:ext uri="{FF2B5EF4-FFF2-40B4-BE49-F238E27FC236}">
                <a16:creationId xmlns:a16="http://schemas.microsoft.com/office/drawing/2014/main" id="{029E6A05-055C-D74C-8D88-A6C5EBC2D47E}"/>
              </a:ext>
            </a:extLst>
          </p:cNvPr>
          <p:cNvSpPr txBox="1"/>
          <p:nvPr/>
        </p:nvSpPr>
        <p:spPr>
          <a:xfrm flipH="1">
            <a:off x="7862246" y="3131562"/>
            <a:ext cx="1215894" cy="646331"/>
          </a:xfrm>
          <a:prstGeom prst="rect">
            <a:avLst/>
          </a:prstGeom>
          <a:noFill/>
        </p:spPr>
        <p:txBody>
          <a:bodyPr wrap="square" rtlCol="0">
            <a:spAutoFit/>
          </a:bodyPr>
          <a:lstStyle/>
          <a:p>
            <a:r>
              <a:rPr lang="en-US" dirty="0"/>
              <a:t>Median is 8x Greater</a:t>
            </a:r>
          </a:p>
        </p:txBody>
      </p:sp>
    </p:spTree>
    <p:extLst>
      <p:ext uri="{BB962C8B-B14F-4D97-AF65-F5344CB8AC3E}">
        <p14:creationId xmlns:p14="http://schemas.microsoft.com/office/powerpoint/2010/main" val="1375811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Chart, line chart&#10;&#10;Description automatically generated">
            <a:extLst>
              <a:ext uri="{FF2B5EF4-FFF2-40B4-BE49-F238E27FC236}">
                <a16:creationId xmlns:a16="http://schemas.microsoft.com/office/drawing/2014/main" id="{60AAD2E0-F2B3-B94D-A37B-FD662AAA65BB}"/>
              </a:ext>
            </a:extLst>
          </p:cNvPr>
          <p:cNvPicPr>
            <a:picLocks noGrp="1" noChangeAspect="1"/>
          </p:cNvPicPr>
          <p:nvPr>
            <p:ph idx="1"/>
          </p:nvPr>
        </p:nvPicPr>
        <p:blipFill>
          <a:blip r:embed="rId2" r:link="rId3"/>
          <a:stretch>
            <a:fillRect/>
          </a:stretch>
        </p:blipFill>
        <p:spPr>
          <a:xfrm>
            <a:off x="1237478" y="1260089"/>
            <a:ext cx="9940273" cy="4970137"/>
          </a:xfrm>
        </p:spPr>
      </p:pic>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a:xfrm>
            <a:off x="905106" y="0"/>
            <a:ext cx="10515600" cy="1325563"/>
          </a:xfrm>
        </p:spPr>
        <p:txBody>
          <a:bodyPr/>
          <a:lstStyle/>
          <a:p>
            <a:r>
              <a:rPr lang="en-US" dirty="0">
                <a:solidFill>
                  <a:schemeClr val="bg1"/>
                </a:solidFill>
              </a:rPr>
              <a:t>Inc</a:t>
            </a:r>
            <a:r>
              <a:rPr lang="en-US" dirty="0"/>
              <a:t>ome Inequality: Share of Top 10%</a:t>
            </a:r>
          </a:p>
        </p:txBody>
      </p:sp>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42</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9368927" y="2690870"/>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777489" y="3628042"/>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a:cxnSpLocks/>
          </p:cNvCxnSpPr>
          <p:nvPr/>
        </p:nvCxnSpPr>
        <p:spPr>
          <a:xfrm>
            <a:off x="9979755" y="2272312"/>
            <a:ext cx="664596" cy="786625"/>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9734575" y="3058937"/>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3457487" y="1843487"/>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4473566" y="3058937"/>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4124011" y="1652596"/>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3283825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31" y="0"/>
            <a:ext cx="10515600" cy="1325563"/>
          </a:xfrm>
        </p:spPr>
        <p:txBody>
          <a:bodyPr/>
          <a:lstStyle/>
          <a:p>
            <a:r>
              <a:rPr lang="en-US" dirty="0">
                <a:solidFill>
                  <a:schemeClr val="bg1"/>
                </a:solidFill>
              </a:rPr>
              <a:t>Aut</a:t>
            </a:r>
            <a:r>
              <a:rPr lang="en-US" dirty="0"/>
              <a:t>onomous Vehicles: Jon </a:t>
            </a:r>
            <a:r>
              <a:rPr lang="en-US"/>
              <a:t>Haveman</a:t>
            </a:r>
            <a:endParaRPr lang="en-US" dirty="0"/>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3568706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44</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Casper College</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October 14, 2022</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21158</TotalTime>
  <Words>1740</Words>
  <Application>Microsoft Macintosh PowerPoint</Application>
  <PresentationFormat>Widescreen</PresentationFormat>
  <Paragraphs>319</Paragraphs>
  <Slides>44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Casper College  Driving Change – Autonomous Vehicles’ Big Impact</vt:lpstr>
      <vt:lpstr>Credits and Disclaimer</vt:lpstr>
      <vt:lpstr>Outline</vt:lpstr>
      <vt:lpstr> Autonomous Taxonomy</vt:lpstr>
      <vt:lpstr>Growth Path</vt:lpstr>
      <vt:lpstr>WHEN? What do the headlines say?</vt:lpstr>
      <vt:lpstr>40+ Corporations Working On Autonomous Vehicles</vt:lpstr>
      <vt:lpstr>WHEN? What is possible?</vt:lpstr>
      <vt:lpstr>PowerPoint Presentation</vt:lpstr>
      <vt:lpstr>Waymo is in New York!</vt:lpstr>
      <vt:lpstr>Trucking – Highly Fertile Ground</vt:lpstr>
      <vt:lpstr>TuSimple Current and Future Routes (Level 4)</vt:lpstr>
      <vt:lpstr>What will the future look like?</vt:lpstr>
      <vt:lpstr>This:</vt:lpstr>
      <vt:lpstr>But, will it be:</vt:lpstr>
      <vt:lpstr>Hell</vt:lpstr>
      <vt:lpstr>Two Adults and a Child: Morning Miles</vt:lpstr>
      <vt:lpstr>Heaven</vt:lpstr>
      <vt:lpstr>Why is this Heaven?</vt:lpstr>
      <vt:lpstr>Economics Drives Transition: Private</vt:lpstr>
      <vt:lpstr>Economics Drives Transition: Public</vt:lpstr>
      <vt:lpstr>Potential Savings</vt:lpstr>
      <vt:lpstr>Encourage Change</vt:lpstr>
      <vt:lpstr>Environment</vt:lpstr>
      <vt:lpstr>Environmental Implications Depends: Heaven or Hell </vt:lpstr>
      <vt:lpstr>What Changes Will This Bring?</vt:lpstr>
      <vt:lpstr>Public Transportation</vt:lpstr>
      <vt:lpstr>Employment</vt:lpstr>
      <vt:lpstr>Parking</vt:lpstr>
      <vt:lpstr>Freeing Up Urban Space from Parking</vt:lpstr>
      <vt:lpstr> Summary of Change</vt:lpstr>
      <vt:lpstr>Potential Problems and Concerns</vt:lpstr>
      <vt:lpstr>Investment Opportunities</vt:lpstr>
      <vt:lpstr>PowerPoint Presentation</vt:lpstr>
      <vt:lpstr>Trade: Bicycle Supply Chain</vt:lpstr>
      <vt:lpstr>Climate Change Economics</vt:lpstr>
      <vt:lpstr>Evidence of the B-W Wealth Gap</vt:lpstr>
      <vt:lpstr>Income Inequality: Share of Top 10%</vt:lpstr>
      <vt:lpstr>Autonomous Vehicles: Jon Haveman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283</cp:revision>
  <cp:lastPrinted>2022-04-12T21:06:47Z</cp:lastPrinted>
  <dcterms:created xsi:type="dcterms:W3CDTF">2017-05-03T22:30:38Z</dcterms:created>
  <dcterms:modified xsi:type="dcterms:W3CDTF">2022-10-14T14:56:07Z</dcterms:modified>
</cp:coreProperties>
</file>