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0"/>
  </p:notesMasterIdLst>
  <p:sldIdLst>
    <p:sldId id="974" r:id="rId2"/>
    <p:sldId id="1088" r:id="rId3"/>
    <p:sldId id="327" r:id="rId4"/>
    <p:sldId id="1059" r:id="rId5"/>
    <p:sldId id="4186" r:id="rId6"/>
    <p:sldId id="1060" r:id="rId7"/>
    <p:sldId id="4104" r:id="rId8"/>
    <p:sldId id="1105" r:id="rId9"/>
    <p:sldId id="1061" r:id="rId10"/>
    <p:sldId id="1062" r:id="rId11"/>
    <p:sldId id="1076" r:id="rId12"/>
    <p:sldId id="1077" r:id="rId13"/>
    <p:sldId id="1116" r:id="rId14"/>
    <p:sldId id="1075" r:id="rId15"/>
    <p:sldId id="1108" r:id="rId16"/>
    <p:sldId id="4105" r:id="rId17"/>
    <p:sldId id="1109" r:id="rId18"/>
    <p:sldId id="1070" r:id="rId19"/>
    <p:sldId id="1072" r:id="rId20"/>
    <p:sldId id="1199" r:id="rId21"/>
    <p:sldId id="1085" r:id="rId22"/>
    <p:sldId id="4187" r:id="rId23"/>
    <p:sldId id="1082" r:id="rId24"/>
    <p:sldId id="1120" r:id="rId25"/>
    <p:sldId id="1115" r:id="rId26"/>
    <p:sldId id="1201" r:id="rId27"/>
    <p:sldId id="1100" r:id="rId28"/>
    <p:sldId id="11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45" autoAdjust="0"/>
    <p:restoredTop sz="91429"/>
  </p:normalViewPr>
  <p:slideViewPr>
    <p:cSldViewPr snapToGrid="0" snapToObjects="1">
      <p:cViewPr varScale="1">
        <p:scale>
          <a:sx n="111" d="100"/>
          <a:sy n="111" d="100"/>
        </p:scale>
        <p:origin x="232" y="3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11/16/22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a:t>
            </a:fld>
            <a:endParaRPr lang="en-US"/>
          </a:p>
        </p:txBody>
      </p:sp>
    </p:spTree>
    <p:extLst>
      <p:ext uri="{BB962C8B-B14F-4D97-AF65-F5344CB8AC3E}">
        <p14:creationId xmlns:p14="http://schemas.microsoft.com/office/powerpoint/2010/main" val="235593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6</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16</a:t>
            </a:fld>
            <a:endParaRPr lang="en-US" dirty="0"/>
          </a:p>
        </p:txBody>
      </p:sp>
    </p:spTree>
    <p:extLst>
      <p:ext uri="{BB962C8B-B14F-4D97-AF65-F5344CB8AC3E}">
        <p14:creationId xmlns:p14="http://schemas.microsoft.com/office/powerpoint/2010/main" val="602678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18</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19</a:t>
            </a:fld>
            <a:endParaRPr lang="en-US" dirty="0"/>
          </a:p>
        </p:txBody>
      </p:sp>
    </p:spTree>
    <p:extLst>
      <p:ext uri="{BB962C8B-B14F-4D97-AF65-F5344CB8AC3E}">
        <p14:creationId xmlns:p14="http://schemas.microsoft.com/office/powerpoint/2010/main" val="57178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tiff"/><Relationship Id="rId7" Type="http://schemas.openxmlformats.org/officeDocument/2006/relationships/image" Target="../media/image42.jpg"/><Relationship Id="rId2" Type="http://schemas.openxmlformats.org/officeDocument/2006/relationships/image" Target="../media/image37.tiff"/><Relationship Id="rId1" Type="http://schemas.openxmlformats.org/officeDocument/2006/relationships/slideLayout" Target="../slideLayouts/slideLayout2.xml"/><Relationship Id="rId6" Type="http://schemas.openxmlformats.org/officeDocument/2006/relationships/image" Target="../media/image41.tiff"/><Relationship Id="rId11" Type="http://schemas.openxmlformats.org/officeDocument/2006/relationships/image" Target="../media/image46.jpg"/><Relationship Id="rId5" Type="http://schemas.openxmlformats.org/officeDocument/2006/relationships/image" Target="../media/image40.tiff"/><Relationship Id="rId10" Type="http://schemas.openxmlformats.org/officeDocument/2006/relationships/image" Target="../media/image45.jpg"/><Relationship Id="rId4" Type="http://schemas.openxmlformats.org/officeDocument/2006/relationships/image" Target="../media/image39.tiff"/><Relationship Id="rId9" Type="http://schemas.openxmlformats.org/officeDocument/2006/relationships/image" Target="../media/image44.jpg"/></Relationships>
</file>

<file path=ppt/slides/_rels/slide1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file:////Users/jonhaveman/NEED%20Dropbox/Presentations/AutonomousVehicles/Images/CarCostPerMile.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5.tiff"/><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jpg"/><Relationship Id="rId18" Type="http://schemas.openxmlformats.org/officeDocument/2006/relationships/image" Target="../media/image24.jpg"/><Relationship Id="rId26" Type="http://schemas.openxmlformats.org/officeDocument/2006/relationships/image" Target="../media/image32.png"/><Relationship Id="rId3" Type="http://schemas.openxmlformats.org/officeDocument/2006/relationships/image" Target="../media/image9.jpg"/><Relationship Id="rId21" Type="http://schemas.openxmlformats.org/officeDocument/2006/relationships/image" Target="../media/image27.jpg"/><Relationship Id="rId7" Type="http://schemas.openxmlformats.org/officeDocument/2006/relationships/image" Target="../media/image13.jpg"/><Relationship Id="rId12" Type="http://schemas.openxmlformats.org/officeDocument/2006/relationships/image" Target="../media/image18.jpg"/><Relationship Id="rId17" Type="http://schemas.openxmlformats.org/officeDocument/2006/relationships/image" Target="../media/image23.jpg"/><Relationship Id="rId25" Type="http://schemas.openxmlformats.org/officeDocument/2006/relationships/image" Target="../media/image31.jpg"/><Relationship Id="rId2" Type="http://schemas.openxmlformats.org/officeDocument/2006/relationships/image" Target="../media/image8.jpg"/><Relationship Id="rId16" Type="http://schemas.openxmlformats.org/officeDocument/2006/relationships/image" Target="../media/image22.jpg"/><Relationship Id="rId20" Type="http://schemas.openxmlformats.org/officeDocument/2006/relationships/image" Target="../media/image26.jpg"/><Relationship Id="rId1" Type="http://schemas.openxmlformats.org/officeDocument/2006/relationships/slideLayout" Target="../slideLayouts/slideLayout3.xml"/><Relationship Id="rId6" Type="http://schemas.openxmlformats.org/officeDocument/2006/relationships/image" Target="../media/image12.jpg"/><Relationship Id="rId11" Type="http://schemas.openxmlformats.org/officeDocument/2006/relationships/image" Target="../media/image17.jpg"/><Relationship Id="rId24" Type="http://schemas.openxmlformats.org/officeDocument/2006/relationships/image" Target="../media/image30.jpg"/><Relationship Id="rId5" Type="http://schemas.openxmlformats.org/officeDocument/2006/relationships/image" Target="../media/image11.jpg"/><Relationship Id="rId15" Type="http://schemas.openxmlformats.org/officeDocument/2006/relationships/image" Target="../media/image21.jpg"/><Relationship Id="rId23" Type="http://schemas.openxmlformats.org/officeDocument/2006/relationships/image" Target="../media/image29.jpg"/><Relationship Id="rId28" Type="http://schemas.openxmlformats.org/officeDocument/2006/relationships/image" Target="../media/image6.png"/><Relationship Id="rId10" Type="http://schemas.openxmlformats.org/officeDocument/2006/relationships/image" Target="../media/image16.jpg"/><Relationship Id="rId19" Type="http://schemas.openxmlformats.org/officeDocument/2006/relationships/image" Target="../media/image25.jp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image" Target="../media/image20.jpg"/><Relationship Id="rId22" Type="http://schemas.openxmlformats.org/officeDocument/2006/relationships/image" Target="../media/image28.jpg"/><Relationship Id="rId27" Type="http://schemas.openxmlformats.org/officeDocument/2006/relationships/image" Target="../media/image33.jpg"/></Relationships>
</file>

<file path=ppt/slides/_rels/slide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4000" b="0" i="1" dirty="0">
                <a:solidFill>
                  <a:schemeClr val="tx2"/>
                </a:solidFill>
              </a:rPr>
              <a:t>N. Marin Breakfast Club</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dirty="0">
                <a:solidFill>
                  <a:srgbClr val="2B414D"/>
                </a:solidFill>
              </a:rPr>
              <a:t>November 17, 2022</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665980"/>
            <a:ext cx="5181600" cy="4189162"/>
          </a:xfrm>
        </p:spPr>
        <p:txBody>
          <a:bodyPr>
            <a:normAutofit fontScale="92500" lnSpcReduction="1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 steel, rubber</a:t>
            </a:r>
            <a:r>
              <a:rPr lang="en-US"/>
              <a:t>, aluminum, and land!</a:t>
            </a:r>
            <a:endParaRPr lang="en-US" dirty="0"/>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$9,666 (2021)</a:t>
            </a:r>
          </a:p>
          <a:p>
            <a:pPr lvl="2"/>
            <a:r>
              <a:rPr lang="en-US" dirty="0"/>
              <a:t>Cost per mile will fall:  $0.64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King County workforce has a commute in excess of 30 minutes.</a:t>
            </a:r>
          </a:p>
          <a:p>
            <a:pPr marL="457200" lvl="1" indent="0">
              <a:buNone/>
            </a:pPr>
            <a:endParaRPr lang="en-US" dirty="0"/>
          </a:p>
        </p:txBody>
      </p:sp>
      <p:pic>
        <p:nvPicPr>
          <p:cNvPr id="4" name="Picture 3" descr="Table, calendar&#10;&#10;Description automatically generated">
            <a:extLst>
              <a:ext uri="{FF2B5EF4-FFF2-40B4-BE49-F238E27FC236}">
                <a16:creationId xmlns:a16="http://schemas.microsoft.com/office/drawing/2014/main" id="{EE8C4EA9-ACA6-324C-9D7D-129B2779A516}"/>
              </a:ext>
            </a:extLst>
          </p:cNvPr>
          <p:cNvPicPr>
            <a:picLocks noChangeAspect="1"/>
          </p:cNvPicPr>
          <p:nvPr/>
        </p:nvPicPr>
        <p:blipFill>
          <a:blip r:embed="rId3" r:link="rId4"/>
          <a:stretch>
            <a:fillRect/>
          </a:stretch>
        </p:blipFill>
        <p:spPr>
          <a:xfrm>
            <a:off x="7424748" y="2802570"/>
            <a:ext cx="3929052" cy="1492045"/>
          </a:xfrm>
          <a:prstGeom prst="rect">
            <a:avLst/>
          </a:prstGeom>
        </p:spPr>
      </p:pic>
    </p:spTree>
    <p:extLst>
      <p:ext uri="{BB962C8B-B14F-4D97-AF65-F5344CB8AC3E}">
        <p14:creationId xmlns:p14="http://schemas.microsoft.com/office/powerpoint/2010/main" val="1300330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 (U.S.):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 in the U.S.</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45015"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460330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Public transportation</a:t>
            </a:r>
          </a:p>
          <a:p>
            <a:r>
              <a:rPr lang="en-US" dirty="0"/>
              <a:t>Housing</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016" y="0"/>
            <a:ext cx="10515600" cy="1325563"/>
          </a:xfrm>
        </p:spPr>
        <p:txBody>
          <a:bodyPr/>
          <a:lstStyle/>
          <a:p>
            <a:r>
              <a:rPr lang="en-US" dirty="0">
                <a:solidFill>
                  <a:schemeClr val="bg1"/>
                </a:solidFill>
              </a:rPr>
              <a:t>Pub</a:t>
            </a:r>
            <a:r>
              <a:rPr lang="en-US" dirty="0"/>
              <a:t>lic Transportation</a:t>
            </a:r>
          </a:p>
        </p:txBody>
      </p:sp>
      <p:sp>
        <p:nvSpPr>
          <p:cNvPr id="3" name="Content Placeholder 2"/>
          <p:cNvSpPr>
            <a:spLocks noGrp="1"/>
          </p:cNvSpPr>
          <p:nvPr>
            <p:ph idx="1"/>
          </p:nvPr>
        </p:nvSpPr>
        <p:spPr>
          <a:xfrm>
            <a:off x="5048250" y="1570730"/>
            <a:ext cx="6305550" cy="4351338"/>
          </a:xfrm>
        </p:spPr>
        <p:txBody>
          <a:bodyPr/>
          <a:lstStyle/>
          <a:p>
            <a:r>
              <a:rPr lang="en-US" dirty="0"/>
              <a:t>Ambiguous implications for public transportation</a:t>
            </a:r>
          </a:p>
          <a:p>
            <a:r>
              <a:rPr lang="en-US" dirty="0"/>
              <a:t>Demand may:</a:t>
            </a:r>
          </a:p>
          <a:p>
            <a:pPr lvl="1"/>
            <a:r>
              <a:rPr lang="en-US" dirty="0"/>
              <a:t>Shrink because of low cost of </a:t>
            </a:r>
            <a:r>
              <a:rPr lang="en-US" dirty="0" err="1"/>
              <a:t>TaaS</a:t>
            </a:r>
            <a:endParaRPr lang="en-US" dirty="0"/>
          </a:p>
          <a:p>
            <a:pPr lvl="1"/>
            <a:r>
              <a:rPr lang="en-US" dirty="0"/>
              <a:t>Grow because last mile problem is solved</a:t>
            </a:r>
          </a:p>
          <a:p>
            <a:r>
              <a:rPr lang="en-US" dirty="0"/>
              <a:t>Extensions may be added through contract with </a:t>
            </a:r>
            <a:r>
              <a:rPr lang="en-US" dirty="0" err="1"/>
              <a:t>TaaS</a:t>
            </a:r>
            <a:r>
              <a:rPr lang="en-US" dirty="0"/>
              <a:t> company</a:t>
            </a:r>
          </a:p>
          <a:p>
            <a:pPr lvl="1"/>
            <a:endParaRPr lang="en-US" dirty="0"/>
          </a:p>
        </p:txBody>
      </p:sp>
      <p:pic>
        <p:nvPicPr>
          <p:cNvPr id="4" name="Picture 3">
            <a:extLst>
              <a:ext uri="{FF2B5EF4-FFF2-40B4-BE49-F238E27FC236}">
                <a16:creationId xmlns:a16="http://schemas.microsoft.com/office/drawing/2014/main" id="{3E4DE7A5-58A7-4EA3-8F74-130A3D23AD92}"/>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838200" y="2000249"/>
            <a:ext cx="3988391" cy="2821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41634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F23E79-62EF-4C6C-B93C-1B5ACB0F34F1}"/>
              </a:ext>
            </a:extLst>
          </p:cNvPr>
          <p:cNvPicPr>
            <a:picLocks noChangeAspect="1"/>
          </p:cNvPicPr>
          <p:nvPr/>
        </p:nvPicPr>
        <p:blipFill>
          <a:blip r:embed="rId2"/>
          <a:stretch>
            <a:fillRect/>
          </a:stretch>
        </p:blipFill>
        <p:spPr>
          <a:xfrm>
            <a:off x="3390900" y="1173162"/>
            <a:ext cx="7626350" cy="2538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18F18928-A52C-47D8-9829-3489096CEBCD}"/>
              </a:ext>
            </a:extLst>
          </p:cNvPr>
          <p:cNvPicPr>
            <a:picLocks noChangeAspect="1"/>
          </p:cNvPicPr>
          <p:nvPr/>
        </p:nvPicPr>
        <p:blipFill>
          <a:blip r:embed="rId3"/>
          <a:stretch>
            <a:fillRect/>
          </a:stretch>
        </p:blipFill>
        <p:spPr>
          <a:xfrm>
            <a:off x="544652" y="1173162"/>
            <a:ext cx="2630348" cy="3970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934978" y="0"/>
            <a:ext cx="10515600" cy="1325563"/>
          </a:xfrm>
        </p:spPr>
        <p:txBody>
          <a:bodyPr/>
          <a:lstStyle/>
          <a:p>
            <a:r>
              <a:rPr lang="en-US" dirty="0">
                <a:solidFill>
                  <a:schemeClr val="bg1"/>
                </a:solidFill>
              </a:rPr>
              <a:t>Ho</a:t>
            </a:r>
            <a:r>
              <a:rPr lang="en-US" dirty="0"/>
              <a:t>using</a:t>
            </a:r>
          </a:p>
        </p:txBody>
      </p:sp>
      <p:sp>
        <p:nvSpPr>
          <p:cNvPr id="3" name="Content Placeholder 2"/>
          <p:cNvSpPr>
            <a:spLocks noGrp="1"/>
          </p:cNvSpPr>
          <p:nvPr>
            <p:ph idx="1"/>
          </p:nvPr>
        </p:nvSpPr>
        <p:spPr>
          <a:xfrm>
            <a:off x="3390900" y="4324350"/>
            <a:ext cx="7886700" cy="1864418"/>
          </a:xfrm>
        </p:spPr>
        <p:txBody>
          <a:bodyPr>
            <a:normAutofit fontScale="85000" lnSpcReduction="20000"/>
          </a:bodyPr>
          <a:lstStyle/>
          <a:p>
            <a:r>
              <a:rPr lang="en-US" dirty="0"/>
              <a:t>Housing is suddenly easier to build</a:t>
            </a:r>
          </a:p>
          <a:p>
            <a:pPr lvl="1"/>
            <a:r>
              <a:rPr lang="en-US" dirty="0"/>
              <a:t>Issue of traffic congestion is significantly reduced.</a:t>
            </a:r>
          </a:p>
          <a:p>
            <a:pPr lvl="1"/>
            <a:r>
              <a:rPr lang="en-US" dirty="0"/>
              <a:t>Space for new housing is available where parking lots used to be.</a:t>
            </a:r>
          </a:p>
          <a:p>
            <a:pPr lvl="1"/>
            <a:endParaRPr lang="en-US" dirty="0"/>
          </a:p>
          <a:p>
            <a:r>
              <a:rPr lang="en-US" dirty="0"/>
              <a:t>Existing houses can now accommodate more people: </a:t>
            </a:r>
            <a:br>
              <a:rPr lang="en-US" dirty="0"/>
            </a:br>
            <a:r>
              <a:rPr lang="en-US" dirty="0"/>
              <a:t>garage to bedroom conversions.</a:t>
            </a:r>
          </a:p>
        </p:txBody>
      </p:sp>
    </p:spTree>
    <p:extLst>
      <p:ext uri="{BB962C8B-B14F-4D97-AF65-F5344CB8AC3E}">
        <p14:creationId xmlns:p14="http://schemas.microsoft.com/office/powerpoint/2010/main" val="2368450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a:bodyPr>
          <a:lstStyle/>
          <a:p>
            <a:r>
              <a:rPr lang="en-US" dirty="0"/>
              <a:t>Greatly reduced demand for parking lots.</a:t>
            </a:r>
          </a:p>
          <a:p>
            <a:r>
              <a:rPr lang="en-US" dirty="0"/>
              <a:t>Service providers will own parking lots in strategic places.</a:t>
            </a:r>
          </a:p>
          <a:p>
            <a:r>
              <a:rPr lang="en-US" dirty="0"/>
              <a:t>Street parking will largely be a thing of the past.</a:t>
            </a:r>
          </a:p>
          <a:p>
            <a:pPr lvl="1"/>
            <a:r>
              <a:rPr lang="en-US" dirty="0"/>
              <a:t>More green space in cities.</a:t>
            </a:r>
          </a:p>
          <a:p>
            <a:r>
              <a:rPr lang="en-US" dirty="0"/>
              <a:t>Shopping mall and apartment parking?</a:t>
            </a:r>
          </a:p>
          <a:p>
            <a:pPr lvl="1"/>
            <a:r>
              <a:rPr lang="en-US" dirty="0"/>
              <a:t>Converted to housing?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369" y="0"/>
            <a:ext cx="10515600" cy="1325563"/>
          </a:xfrm>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In the US: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5825D-B76C-694D-A5B9-303D2C96D314}"/>
              </a:ext>
            </a:extLst>
          </p:cNvPr>
          <p:cNvSpPr>
            <a:spLocks noGrp="1"/>
          </p:cNvSpPr>
          <p:nvPr>
            <p:ph type="title"/>
          </p:nvPr>
        </p:nvSpPr>
        <p:spPr/>
        <p:txBody>
          <a:bodyPr/>
          <a:lstStyle/>
          <a:p>
            <a:r>
              <a:rPr lang="en-US" dirty="0">
                <a:solidFill>
                  <a:schemeClr val="bg1"/>
                </a:solidFill>
              </a:rPr>
              <a:t>Pot</a:t>
            </a:r>
            <a:r>
              <a:rPr lang="en-US" dirty="0"/>
              <a:t>ential Problems and Concerns</a:t>
            </a:r>
          </a:p>
        </p:txBody>
      </p:sp>
      <p:sp>
        <p:nvSpPr>
          <p:cNvPr id="3" name="Content Placeholder 2">
            <a:extLst>
              <a:ext uri="{FF2B5EF4-FFF2-40B4-BE49-F238E27FC236}">
                <a16:creationId xmlns:a16="http://schemas.microsoft.com/office/drawing/2014/main" id="{5D682DCE-316C-D249-BCA0-18A1ECF2E6E6}"/>
              </a:ext>
            </a:extLst>
          </p:cNvPr>
          <p:cNvSpPr>
            <a:spLocks noGrp="1"/>
          </p:cNvSpPr>
          <p:nvPr>
            <p:ph idx="1"/>
          </p:nvPr>
        </p:nvSpPr>
        <p:spPr/>
        <p:txBody>
          <a:bodyPr/>
          <a:lstStyle/>
          <a:p>
            <a:pPr>
              <a:spcAft>
                <a:spcPts val="1000"/>
              </a:spcAft>
            </a:pPr>
            <a:r>
              <a:rPr lang="en-US" dirty="0"/>
              <a:t>Expansion of the electric grid to provide sufficient capacity.</a:t>
            </a:r>
          </a:p>
          <a:p>
            <a:pPr>
              <a:spcAft>
                <a:spcPts val="1000"/>
              </a:spcAft>
            </a:pPr>
            <a:r>
              <a:rPr lang="en-US" dirty="0"/>
              <a:t>Mining for rare earth minerals for batteries.</a:t>
            </a:r>
          </a:p>
          <a:p>
            <a:pPr>
              <a:spcAft>
                <a:spcPts val="1000"/>
              </a:spcAft>
            </a:pPr>
            <a:r>
              <a:rPr lang="en-US" dirty="0"/>
              <a:t>Hacking of autonomous vehicles for nefarious purposes.</a:t>
            </a:r>
          </a:p>
          <a:p>
            <a:pPr>
              <a:spcAft>
                <a:spcPts val="1000"/>
              </a:spcAft>
            </a:pPr>
            <a:r>
              <a:rPr lang="en-US" dirty="0"/>
              <a:t>Competition in service provision in some markets.</a:t>
            </a:r>
          </a:p>
          <a:p>
            <a:pPr>
              <a:spcAft>
                <a:spcPts val="1000"/>
              </a:spcAft>
            </a:pPr>
            <a:r>
              <a:rPr lang="en-US" dirty="0"/>
              <a:t>And many more…</a:t>
            </a:r>
          </a:p>
        </p:txBody>
      </p:sp>
      <p:sp>
        <p:nvSpPr>
          <p:cNvPr id="4" name="Slide Number Placeholder 3">
            <a:extLst>
              <a:ext uri="{FF2B5EF4-FFF2-40B4-BE49-F238E27FC236}">
                <a16:creationId xmlns:a16="http://schemas.microsoft.com/office/drawing/2014/main" id="{08D36295-1289-DA41-83F1-9801477D4D0E}"/>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1971723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26226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28</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253708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5</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pic>
        <p:nvPicPr>
          <p:cNvPr id="6" name="Picture 5">
            <a:extLst>
              <a:ext uri="{FF2B5EF4-FFF2-40B4-BE49-F238E27FC236}">
                <a16:creationId xmlns:a16="http://schemas.microsoft.com/office/drawing/2014/main" id="{2F4B6A6F-181E-5249-B848-87CA345AAD83}"/>
              </a:ext>
            </a:extLst>
          </p:cNvPr>
          <p:cNvPicPr>
            <a:picLocks noChangeAspect="1"/>
          </p:cNvPicPr>
          <p:nvPr/>
        </p:nvPicPr>
        <p:blipFill>
          <a:blip r:embed="rId5"/>
          <a:stretch>
            <a:fillRect/>
          </a:stretch>
        </p:blipFill>
        <p:spPr>
          <a:xfrm>
            <a:off x="10528644" y="3279922"/>
            <a:ext cx="1353647" cy="1325563"/>
          </a:xfrm>
          <a:prstGeom prst="rect">
            <a:avLst/>
          </a:prstGeom>
        </p:spPr>
      </p:pic>
      <p:pic>
        <p:nvPicPr>
          <p:cNvPr id="8" name="Picture 7">
            <a:extLst>
              <a:ext uri="{FF2B5EF4-FFF2-40B4-BE49-F238E27FC236}">
                <a16:creationId xmlns:a16="http://schemas.microsoft.com/office/drawing/2014/main" id="{66BF8BFA-5F42-9C49-8192-84467336B09C}"/>
              </a:ext>
            </a:extLst>
          </p:cNvPr>
          <p:cNvPicPr>
            <a:picLocks noChangeAspect="1"/>
          </p:cNvPicPr>
          <p:nvPr/>
        </p:nvPicPr>
        <p:blipFill>
          <a:blip r:embed="rId4"/>
          <a:stretch>
            <a:fillRect/>
          </a:stretch>
        </p:blipFill>
        <p:spPr>
          <a:xfrm rot="10800000">
            <a:off x="9997804" y="3770041"/>
            <a:ext cx="482326" cy="365125"/>
          </a:xfrm>
          <a:prstGeom prst="rect">
            <a:avLst/>
          </a:prstGeom>
        </p:spPr>
      </p:pic>
    </p:spTree>
    <p:extLst>
      <p:ext uri="{BB962C8B-B14F-4D97-AF65-F5344CB8AC3E}">
        <p14:creationId xmlns:p14="http://schemas.microsoft.com/office/powerpoint/2010/main" val="354527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 – When Will We Get There?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7</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10" name="Picture 9" descr="baidu.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83309" y="2023508"/>
            <a:ext cx="1940994" cy="1306289"/>
          </a:xfrm>
          <a:prstGeom prst="rect">
            <a:avLst/>
          </a:prstGeom>
        </p:spPr>
      </p:pic>
      <p:pic>
        <p:nvPicPr>
          <p:cNvPr id="20" name="Picture 19" descr="huawei-365x365.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420664" y="4439738"/>
            <a:ext cx="3189252" cy="1267603"/>
          </a:xfrm>
          <a:prstGeom prst="rect">
            <a:avLst/>
          </a:prstGeom>
        </p:spPr>
      </p:pic>
      <p:pic>
        <p:nvPicPr>
          <p:cNvPr id="26" name="Picture 25" descr="toyota-1024x83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725533" y="2073888"/>
            <a:ext cx="1993961" cy="1629830"/>
          </a:xfrm>
          <a:prstGeom prst="rect">
            <a:avLst/>
          </a:prstGeom>
        </p:spPr>
      </p:pic>
      <p:pic>
        <p:nvPicPr>
          <p:cNvPr id="28" name="Picture 27" descr="valeo-1024x44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240903" y="2039251"/>
            <a:ext cx="2521066" cy="1629830"/>
          </a:xfrm>
          <a:prstGeom prst="rect">
            <a:avLst/>
          </a:prstGeom>
        </p:spPr>
      </p:pic>
      <p:pic>
        <p:nvPicPr>
          <p:cNvPr id="32" name="Picture 31" descr="yutong-1024x604.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pic>
        <p:nvPicPr>
          <p:cNvPr id="9" name="Picture 8" descr="Audi-1024x704.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064590" y="4027200"/>
            <a:ext cx="2641920" cy="1816320"/>
          </a:xfrm>
          <a:prstGeom prst="rect">
            <a:avLst/>
          </a:prstGeom>
        </p:spPr>
      </p:pic>
      <p:pic>
        <p:nvPicPr>
          <p:cNvPr id="33" name="Picture 32">
            <a:extLst>
              <a:ext uri="{FF2B5EF4-FFF2-40B4-BE49-F238E27FC236}">
                <a16:creationId xmlns:a16="http://schemas.microsoft.com/office/drawing/2014/main" id="{AB9164BB-E5C3-F647-8093-BDF5A64D6EC3}"/>
              </a:ext>
            </a:extLst>
          </p:cNvPr>
          <p:cNvPicPr>
            <a:picLocks noChangeAspect="1"/>
          </p:cNvPicPr>
          <p:nvPr/>
        </p:nvPicPr>
        <p:blipFill>
          <a:blip r:embed="rId28"/>
          <a:stretch>
            <a:fillRect/>
          </a:stretch>
        </p:blipFill>
        <p:spPr>
          <a:xfrm>
            <a:off x="6929999" y="4662176"/>
            <a:ext cx="1353647" cy="1325563"/>
          </a:xfrm>
          <a:prstGeom prst="rect">
            <a:avLst/>
          </a:prstGeom>
        </p:spPr>
      </p:pic>
    </p:spTree>
    <p:extLst>
      <p:ext uri="{BB962C8B-B14F-4D97-AF65-F5344CB8AC3E}">
        <p14:creationId xmlns:p14="http://schemas.microsoft.com/office/powerpoint/2010/main" val="2303349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21279</TotalTime>
  <Words>1238</Words>
  <Application>Microsoft Macintosh PowerPoint</Application>
  <PresentationFormat>Widescreen</PresentationFormat>
  <Paragraphs>225</Paragraphs>
  <Slides>28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Courier New</vt:lpstr>
      <vt:lpstr>Roboto Condensed</vt:lpstr>
      <vt:lpstr>Wingdings</vt:lpstr>
      <vt:lpstr>Custom Design</vt:lpstr>
      <vt:lpstr>N. Marin Breakfast Club  Driving Change – Autonomous Vehicles’ Big Impact</vt:lpstr>
      <vt:lpstr> Available NEED Topics Include:</vt:lpstr>
      <vt:lpstr>Credits and Disclaimer</vt:lpstr>
      <vt:lpstr>Outline</vt:lpstr>
      <vt:lpstr> Autonomous Taxonomy</vt:lpstr>
      <vt:lpstr>Growth Path – When Will We Get There?</vt:lpstr>
      <vt:lpstr>40+ Corporations Working On Autonomous Vehicles</vt:lpstr>
      <vt:lpstr>WHEN? What is possible?</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Encourage Change</vt:lpstr>
      <vt:lpstr>Environment</vt:lpstr>
      <vt:lpstr>What Changes Will This Bring?</vt:lpstr>
      <vt:lpstr>Public Transportation</vt:lpstr>
      <vt:lpstr>Housing</vt:lpstr>
      <vt:lpstr>Employment</vt:lpstr>
      <vt:lpstr>Parking</vt:lpstr>
      <vt:lpstr>Freeing Up Urban Space from Parking</vt:lpstr>
      <vt:lpstr>Potential Problems and Concerns</vt:lpstr>
      <vt:lpstr> Summary of Change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278</cp:revision>
  <cp:lastPrinted>2022-08-22T01:18:20Z</cp:lastPrinted>
  <dcterms:created xsi:type="dcterms:W3CDTF">2017-05-03T22:30:38Z</dcterms:created>
  <dcterms:modified xsi:type="dcterms:W3CDTF">2022-11-16T21:41:04Z</dcterms:modified>
</cp:coreProperties>
</file>