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43"/>
  </p:notesMasterIdLst>
  <p:sldIdLst>
    <p:sldId id="974" r:id="rId2"/>
    <p:sldId id="1059" r:id="rId3"/>
    <p:sldId id="1130" r:id="rId4"/>
    <p:sldId id="4548" r:id="rId5"/>
    <p:sldId id="4106" r:id="rId6"/>
    <p:sldId id="1103" r:id="rId7"/>
    <p:sldId id="1105" r:id="rId8"/>
    <p:sldId id="4774" r:id="rId9"/>
    <p:sldId id="4775" r:id="rId10"/>
    <p:sldId id="4103" r:id="rId11"/>
    <p:sldId id="4778" r:id="rId12"/>
    <p:sldId id="1061" r:id="rId13"/>
    <p:sldId id="1062" r:id="rId14"/>
    <p:sldId id="4557" r:id="rId15"/>
    <p:sldId id="1076" r:id="rId16"/>
    <p:sldId id="1077" r:id="rId17"/>
    <p:sldId id="1116" r:id="rId18"/>
    <p:sldId id="1075" r:id="rId19"/>
    <p:sldId id="4108" r:id="rId20"/>
    <p:sldId id="1063" r:id="rId21"/>
    <p:sldId id="4321" r:id="rId22"/>
    <p:sldId id="1109" r:id="rId23"/>
    <p:sldId id="1110" r:id="rId24"/>
    <p:sldId id="1070" r:id="rId25"/>
    <p:sldId id="1098" r:id="rId26"/>
    <p:sldId id="4777" r:id="rId27"/>
    <p:sldId id="1111" r:id="rId28"/>
    <p:sldId id="1072" r:id="rId29"/>
    <p:sldId id="1128" r:id="rId30"/>
    <p:sldId id="1199" r:id="rId31"/>
    <p:sldId id="4322" r:id="rId32"/>
    <p:sldId id="1084" r:id="rId33"/>
    <p:sldId id="1119" r:id="rId34"/>
    <p:sldId id="4319" r:id="rId35"/>
    <p:sldId id="1085" r:id="rId36"/>
    <p:sldId id="1126" r:id="rId37"/>
    <p:sldId id="1090" r:id="rId38"/>
    <p:sldId id="4320" r:id="rId39"/>
    <p:sldId id="1127" r:id="rId40"/>
    <p:sldId id="1203" r:id="rId41"/>
    <p:sldId id="11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60" autoAdjust="0"/>
    <p:restoredTop sz="91549"/>
  </p:normalViewPr>
  <p:slideViewPr>
    <p:cSldViewPr snapToGrid="0" snapToObjects="1">
      <p:cViewPr varScale="1">
        <p:scale>
          <a:sx n="105" d="100"/>
          <a:sy n="105" d="100"/>
        </p:scale>
        <p:origin x="224" y="3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21</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24</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28</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newsroom.aaa.com</a:t>
            </a:r>
            <a:r>
              <a:rPr lang="en-US" b="1" dirty="0"/>
              <a:t>/wp-content/uploads/2022/08/2022-YourDrivingCosts-FactSheet-7-1.pdf</a:t>
            </a:r>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9717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tiff"/><Relationship Id="rId7" Type="http://schemas.openxmlformats.org/officeDocument/2006/relationships/image" Target="../media/image47.jpg"/><Relationship Id="rId2"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46.tiff"/><Relationship Id="rId11" Type="http://schemas.openxmlformats.org/officeDocument/2006/relationships/image" Target="../media/image51.jpg"/><Relationship Id="rId5" Type="http://schemas.openxmlformats.org/officeDocument/2006/relationships/image" Target="../media/image45.tiff"/><Relationship Id="rId10" Type="http://schemas.openxmlformats.org/officeDocument/2006/relationships/image" Target="../media/image50.jpg"/><Relationship Id="rId4" Type="http://schemas.openxmlformats.org/officeDocument/2006/relationships/image" Target="../media/image44.tiff"/><Relationship Id="rId9" Type="http://schemas.openxmlformats.org/officeDocument/2006/relationships/image" Target="../media/image49.jp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24.jpg"/><Relationship Id="rId26" Type="http://schemas.openxmlformats.org/officeDocument/2006/relationships/image" Target="../media/image6.png"/><Relationship Id="rId3" Type="http://schemas.openxmlformats.org/officeDocument/2006/relationships/image" Target="../media/image9.jpg"/><Relationship Id="rId21" Type="http://schemas.openxmlformats.org/officeDocument/2006/relationships/image" Target="../media/image27.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5" Type="http://schemas.openxmlformats.org/officeDocument/2006/relationships/image" Target="../media/image31.jpg"/><Relationship Id="rId2" Type="http://schemas.openxmlformats.org/officeDocument/2006/relationships/image" Target="../media/image8.jpg"/><Relationship Id="rId16" Type="http://schemas.openxmlformats.org/officeDocument/2006/relationships/image" Target="../media/image22.jpg"/><Relationship Id="rId20" Type="http://schemas.openxmlformats.org/officeDocument/2006/relationships/image" Target="../media/image26.jpg"/><Relationship Id="rId1" Type="http://schemas.openxmlformats.org/officeDocument/2006/relationships/slideLayout" Target="../slideLayouts/slideLayout3.xml"/><Relationship Id="rId6" Type="http://schemas.openxmlformats.org/officeDocument/2006/relationships/image" Target="../media/image12.jpg"/><Relationship Id="rId11" Type="http://schemas.openxmlformats.org/officeDocument/2006/relationships/image" Target="../media/image17.jpg"/><Relationship Id="rId24" Type="http://schemas.openxmlformats.org/officeDocument/2006/relationships/image" Target="../media/image30.png"/><Relationship Id="rId5" Type="http://schemas.openxmlformats.org/officeDocument/2006/relationships/image" Target="../media/image11.jpg"/><Relationship Id="rId15" Type="http://schemas.openxmlformats.org/officeDocument/2006/relationships/image" Target="../media/image21.jpg"/><Relationship Id="rId23" Type="http://schemas.openxmlformats.org/officeDocument/2006/relationships/image" Target="../media/image29.jpg"/><Relationship Id="rId10" Type="http://schemas.openxmlformats.org/officeDocument/2006/relationships/image" Target="../media/image16.jpg"/><Relationship Id="rId19" Type="http://schemas.openxmlformats.org/officeDocument/2006/relationships/image" Target="../media/image25.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 Id="rId22" Type="http://schemas.openxmlformats.org/officeDocument/2006/relationships/image" Target="../media/image28.jpg"/><Relationship Id="rId27"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Marin Academy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 and Marin Academy</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May 27, 2026</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Uber Eats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10</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CE1458-C928-B4AB-91A5-B80A7216DCEF}"/>
              </a:ext>
            </a:extLst>
          </p:cNvPr>
          <p:cNvSpPr>
            <a:spLocks noGrp="1"/>
          </p:cNvSpPr>
          <p:nvPr>
            <p:ph type="title"/>
          </p:nvPr>
        </p:nvSpPr>
        <p:spPr/>
        <p:txBody>
          <a:bodyPr/>
          <a:lstStyle/>
          <a:p>
            <a:r>
              <a:rPr lang="en-US" dirty="0">
                <a:solidFill>
                  <a:schemeClr val="bg1"/>
                </a:solidFill>
              </a:rPr>
              <a:t>AV</a:t>
            </a:r>
            <a:r>
              <a:rPr lang="en-US" dirty="0"/>
              <a:t> Trucking is Taking Off As Well!</a:t>
            </a:r>
          </a:p>
        </p:txBody>
      </p:sp>
      <p:sp>
        <p:nvSpPr>
          <p:cNvPr id="5" name="Slide Number Placeholder 4">
            <a:extLst>
              <a:ext uri="{FF2B5EF4-FFF2-40B4-BE49-F238E27FC236}">
                <a16:creationId xmlns:a16="http://schemas.microsoft.com/office/drawing/2014/main" id="{8AD6F002-62C1-5C3B-D11F-1AADE6020E43}"/>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8" name="Picture 7">
            <a:extLst>
              <a:ext uri="{FF2B5EF4-FFF2-40B4-BE49-F238E27FC236}">
                <a16:creationId xmlns:a16="http://schemas.microsoft.com/office/drawing/2014/main" id="{3EC54CE2-76E4-6769-E584-3CC37BF6DA3B}"/>
              </a:ext>
            </a:extLst>
          </p:cNvPr>
          <p:cNvPicPr>
            <a:picLocks noChangeAspect="1"/>
          </p:cNvPicPr>
          <p:nvPr/>
        </p:nvPicPr>
        <p:blipFill>
          <a:blip r:embed="rId2"/>
          <a:stretch>
            <a:fillRect/>
          </a:stretch>
        </p:blipFill>
        <p:spPr>
          <a:xfrm>
            <a:off x="986632" y="1196473"/>
            <a:ext cx="10218736" cy="5033753"/>
          </a:xfrm>
          <a:prstGeom prst="rect">
            <a:avLst/>
          </a:prstGeom>
        </p:spPr>
      </p:pic>
    </p:spTree>
    <p:extLst>
      <p:ext uri="{BB962C8B-B14F-4D97-AF65-F5344CB8AC3E}">
        <p14:creationId xmlns:p14="http://schemas.microsoft.com/office/powerpoint/2010/main" val="1848569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33E6-0895-9855-673E-4B25B85A4C3D}"/>
              </a:ext>
            </a:extLst>
          </p:cNvPr>
          <p:cNvSpPr>
            <a:spLocks noGrp="1"/>
          </p:cNvSpPr>
          <p:nvPr>
            <p:ph type="title"/>
          </p:nvPr>
        </p:nvSpPr>
        <p:spPr>
          <a:xfrm>
            <a:off x="911352" y="0"/>
            <a:ext cx="10515600" cy="1325563"/>
          </a:xfrm>
        </p:spPr>
        <p:txBody>
          <a:bodyPr/>
          <a:lstStyle/>
          <a:p>
            <a:r>
              <a:rPr lang="en-US" dirty="0">
                <a:solidFill>
                  <a:schemeClr val="bg1"/>
                </a:solidFill>
              </a:rPr>
              <a:t>Or</a:t>
            </a:r>
            <a:r>
              <a:rPr lang="en-US" dirty="0"/>
              <a:t> This:</a:t>
            </a:r>
          </a:p>
        </p:txBody>
      </p:sp>
      <p:pic>
        <p:nvPicPr>
          <p:cNvPr id="2050" name="Picture 2" descr="Bosch's Autonomous Electric Shuttle Concept Aims To Be The Future Of Travel  | Carscoops">
            <a:extLst>
              <a:ext uri="{FF2B5EF4-FFF2-40B4-BE49-F238E27FC236}">
                <a16:creationId xmlns:a16="http://schemas.microsoft.com/office/drawing/2014/main" id="{E73E62E9-0D51-059D-B2F9-15A42FD342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79381" y="1570038"/>
            <a:ext cx="8033237" cy="43513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7AEF52-CB52-54D3-5C99-D192D5EC0109}"/>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6" name="TextBox 5">
            <a:extLst>
              <a:ext uri="{FF2B5EF4-FFF2-40B4-BE49-F238E27FC236}">
                <a16:creationId xmlns:a16="http://schemas.microsoft.com/office/drawing/2014/main" id="{2EAE8A6B-BEC7-6992-DA88-36CFB978C2F3}"/>
              </a:ext>
            </a:extLst>
          </p:cNvPr>
          <p:cNvSpPr txBox="1"/>
          <p:nvPr/>
        </p:nvSpPr>
        <p:spPr>
          <a:xfrm>
            <a:off x="5000896" y="6469043"/>
            <a:ext cx="6727807" cy="276999"/>
          </a:xfrm>
          <a:prstGeom prst="rect">
            <a:avLst/>
          </a:prstGeom>
          <a:noFill/>
        </p:spPr>
        <p:txBody>
          <a:bodyPr wrap="square">
            <a:spAutoFit/>
          </a:bodyPr>
          <a:lstStyle/>
          <a:p>
            <a:r>
              <a:rPr lang="en-US" sz="1200" dirty="0"/>
              <a:t>https://www.carscoops.com/2018/12/boschs-autonomous-electric-shuttle-concept-aims-future-travel/</a:t>
            </a:r>
          </a:p>
        </p:txBody>
      </p:sp>
    </p:spTree>
    <p:extLst>
      <p:ext uri="{BB962C8B-B14F-4D97-AF65-F5344CB8AC3E}">
        <p14:creationId xmlns:p14="http://schemas.microsoft.com/office/powerpoint/2010/main" val="143704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689001" y="0"/>
            <a:ext cx="10515600" cy="1325563"/>
          </a:xfrm>
        </p:spPr>
        <p:txBody>
          <a:bodyPr/>
          <a:lstStyle/>
          <a:p>
            <a:r>
              <a:rPr lang="en-US" dirty="0">
                <a:solidFill>
                  <a:schemeClr val="bg1"/>
                </a:solidFill>
              </a:rPr>
              <a:t>Two</a:t>
            </a:r>
            <a:r>
              <a:rPr lang="en-US" dirty="0"/>
              <a:t>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2035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Major Economic/Development Changes and Challenges</a:t>
            </a:r>
          </a:p>
        </p:txBody>
      </p:sp>
    </p:spTree>
    <p:extLst>
      <p:ext uri="{BB962C8B-B14F-4D97-AF65-F5344CB8AC3E}">
        <p14:creationId xmlns:p14="http://schemas.microsoft.com/office/powerpoint/2010/main" val="22573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Waymo, Uber, Lyft, Google, Aurora, Kodiak, etc., with level 4/5 capability</a:t>
            </a:r>
          </a:p>
          <a:p>
            <a:pPr lvl="1"/>
            <a:endParaRPr lang="en-US" dirty="0"/>
          </a:p>
          <a:p>
            <a:r>
              <a:rPr lang="en-US" dirty="0"/>
              <a:t>Long term:</a:t>
            </a:r>
          </a:p>
          <a:p>
            <a:pPr lvl="1"/>
            <a:r>
              <a:rPr lang="en-US" dirty="0"/>
              <a:t>Personal vehicle ownership is largely a thing of the past (hopefully!).</a:t>
            </a:r>
          </a:p>
        </p:txBody>
      </p:sp>
    </p:spTree>
    <p:extLst>
      <p:ext uri="{BB962C8B-B14F-4D97-AF65-F5344CB8AC3E}">
        <p14:creationId xmlns:p14="http://schemas.microsoft.com/office/powerpoint/2010/main" val="2096286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$12,297 (2024)</a:t>
            </a:r>
          </a:p>
          <a:p>
            <a:pPr lvl="2"/>
            <a:r>
              <a:rPr lang="en-US" dirty="0"/>
              <a:t>Cost per mile will fall:  $0.81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78293"/>
            <a:ext cx="3929052" cy="1340599"/>
          </a:xfrm>
          <a:prstGeom prst="rect">
            <a:avLst/>
          </a:prstGeom>
        </p:spPr>
      </p:pic>
    </p:spTree>
    <p:extLst>
      <p:ext uri="{BB962C8B-B14F-4D97-AF65-F5344CB8AC3E}">
        <p14:creationId xmlns:p14="http://schemas.microsoft.com/office/powerpoint/2010/main" val="1920666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213" y="0"/>
            <a:ext cx="10515600" cy="1325563"/>
          </a:xfrm>
        </p:spPr>
        <p:txBody>
          <a:bodyPr>
            <a:normAutofit/>
          </a:bodyPr>
          <a:lstStyle/>
          <a:p>
            <a:pPr>
              <a:lnSpc>
                <a:spcPts val="5200"/>
              </a:lnSpc>
              <a:tabLst>
                <a:tab pos="2693988" algn="l"/>
              </a:tabLst>
            </a:pPr>
            <a:r>
              <a:rPr lang="en-US" dirty="0">
                <a:solidFill>
                  <a:schemeClr val="bg1"/>
                </a:solidFill>
              </a:rPr>
              <a:t>Eco</a:t>
            </a:r>
            <a:r>
              <a:rPr lang="en-US" dirty="0"/>
              <a:t>nomics Drives Transition: Public</a:t>
            </a:r>
          </a:p>
        </p:txBody>
      </p:sp>
      <p:sp>
        <p:nvSpPr>
          <p:cNvPr id="3" name="Content Placeholder 2"/>
          <p:cNvSpPr>
            <a:spLocks noGrp="1"/>
          </p:cNvSpPr>
          <p:nvPr>
            <p:ph idx="1"/>
          </p:nvPr>
        </p:nvSpPr>
        <p:spPr>
          <a:xfrm>
            <a:off x="557784" y="1643882"/>
            <a:ext cx="10515600"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deaths/yr.</a:t>
            </a:r>
          </a:p>
          <a:p>
            <a:pPr lvl="2"/>
            <a:r>
              <a:rPr lang="en-US" dirty="0"/>
              <a:t>And 2.5 million injuries/yr.</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Potential savings are estimated to be up to $1.3 </a:t>
            </a:r>
            <a:r>
              <a:rPr lang="en-US" b="1" dirty="0" err="1">
                <a:solidFill>
                  <a:srgbClr val="0C4C88"/>
                </a:solidFill>
              </a:rPr>
              <a:t>TR</a:t>
            </a:r>
            <a:r>
              <a:rPr lang="en-US" dirty="0" err="1"/>
              <a:t>illion</a:t>
            </a:r>
            <a:r>
              <a:rPr lang="en-US" dirty="0"/>
              <a:t> each year.</a:t>
            </a:r>
          </a:p>
        </p:txBody>
      </p:sp>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2"/>
          <a:stretch>
            <a:fillRect/>
          </a:stretch>
        </p:blipFill>
        <p:spPr>
          <a:xfrm>
            <a:off x="5804808" y="2395237"/>
            <a:ext cx="3695699" cy="206752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3"/>
          <a:srcRect t="9402"/>
          <a:stretch/>
        </p:blipFill>
        <p:spPr>
          <a:xfrm>
            <a:off x="7992836" y="3132723"/>
            <a:ext cx="3695699" cy="22321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4"/>
          <a:stretch>
            <a:fillRect/>
          </a:stretch>
        </p:blipFill>
        <p:spPr>
          <a:xfrm>
            <a:off x="13642831" y="2286000"/>
            <a:ext cx="2032000" cy="3048000"/>
          </a:xfrm>
          <a:prstGeom prst="rect">
            <a:avLst/>
          </a:prstGeom>
        </p:spPr>
      </p:pic>
      <p:pic>
        <p:nvPicPr>
          <p:cNvPr id="12" name="Picture 11" descr="A person opening the door of a car&#10;&#10;Description automatically generated">
            <a:extLst>
              <a:ext uri="{FF2B5EF4-FFF2-40B4-BE49-F238E27FC236}">
                <a16:creationId xmlns:a16="http://schemas.microsoft.com/office/drawing/2014/main" id="{7B0D4737-CF6B-994E-2D89-3199B49847EA}"/>
              </a:ext>
            </a:extLst>
          </p:cNvPr>
          <p:cNvPicPr>
            <a:picLocks noChangeAspect="1"/>
          </p:cNvPicPr>
          <p:nvPr/>
        </p:nvPicPr>
        <p:blipFill>
          <a:blip r:embed="rId5"/>
          <a:stretch>
            <a:fillRect/>
          </a:stretch>
        </p:blipFill>
        <p:spPr>
          <a:xfrm>
            <a:off x="3028454" y="1016707"/>
            <a:ext cx="6135092" cy="5137516"/>
          </a:xfrm>
          <a:prstGeom prst="rect">
            <a:avLst/>
          </a:prstGeom>
        </p:spPr>
      </p:pic>
    </p:spTree>
    <p:extLst>
      <p:ext uri="{BB962C8B-B14F-4D97-AF65-F5344CB8AC3E}">
        <p14:creationId xmlns:p14="http://schemas.microsoft.com/office/powerpoint/2010/main" val="159685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3</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$12,297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$7,000.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3"/>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3170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013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9D988FB-9C2C-415A-665C-0A3D94A16FAB}"/>
              </a:ext>
            </a:extLst>
          </p:cNvPr>
          <p:cNvSpPr>
            <a:spLocks noGrp="1"/>
          </p:cNvSpPr>
          <p:nvPr>
            <p:ph type="title"/>
          </p:nvPr>
        </p:nvSpPr>
        <p:spPr>
          <a:xfrm>
            <a:off x="1155557" y="4551036"/>
            <a:ext cx="4284420" cy="1687143"/>
          </a:xfrm>
        </p:spPr>
        <p:txBody>
          <a:bodyPr anchor="t">
            <a:normAutofit fontScale="90000"/>
          </a:bodyPr>
          <a:lstStyle/>
          <a:p>
            <a:r>
              <a:rPr lang="en-US" dirty="0">
                <a:solidFill>
                  <a:schemeClr val="bg1"/>
                </a:solidFill>
              </a:rPr>
              <a:t>Waymo is Exploring</a:t>
            </a:r>
            <a:r>
              <a:rPr lang="en-US" dirty="0"/>
              <a:t> </a:t>
            </a:r>
            <a:r>
              <a:rPr lang="en-US" dirty="0">
                <a:solidFill>
                  <a:schemeClr val="bg1"/>
                </a:solidFill>
              </a:rPr>
              <a:t>Los Angeles</a:t>
            </a:r>
          </a:p>
        </p:txBody>
      </p:sp>
      <p:sp>
        <p:nvSpPr>
          <p:cNvPr id="4" name="Slide Number Placeholder 3">
            <a:extLst>
              <a:ext uri="{FF2B5EF4-FFF2-40B4-BE49-F238E27FC236}">
                <a16:creationId xmlns:a16="http://schemas.microsoft.com/office/drawing/2014/main" id="{F2C675BF-821E-5730-3C69-7B4F83453F8D}"/>
              </a:ext>
            </a:extLst>
          </p:cNvPr>
          <p:cNvSpPr>
            <a:spLocks noGrp="1"/>
          </p:cNvSpPr>
          <p:nvPr>
            <p:ph type="sldNum" sz="quarter" idx="12"/>
          </p:nvPr>
        </p:nvSpPr>
        <p:spPr>
          <a:xfrm>
            <a:off x="160867" y="3246439"/>
            <a:ext cx="672957" cy="343768"/>
          </a:xfrm>
        </p:spPr>
        <p:txBody>
          <a:bodyPr anchor="ctr">
            <a:normAutofit/>
          </a:bodyPr>
          <a:lstStyle/>
          <a:p>
            <a:pPr algn="ctr">
              <a:spcAft>
                <a:spcPts val="600"/>
              </a:spcAft>
            </a:pPr>
            <a:fld id="{D9F085D5-EC86-4F6A-B501-C1359CB39116}" type="slidenum">
              <a:rPr lang="en-GB" sz="1400">
                <a:solidFill>
                  <a:schemeClr val="bg1"/>
                </a:solidFill>
              </a:rPr>
              <a:pPr algn="ctr">
                <a:spcAft>
                  <a:spcPts val="600"/>
                </a:spcAft>
              </a:pPr>
              <a:t>4</a:t>
            </a:fld>
            <a:endParaRPr lang="en-GB" sz="1400">
              <a:solidFill>
                <a:schemeClr val="bg1"/>
              </a:solidFill>
            </a:endParaRPr>
          </a:p>
        </p:txBody>
      </p:sp>
      <p:sp>
        <p:nvSpPr>
          <p:cNvPr id="2" name="Title 1">
            <a:extLst>
              <a:ext uri="{FF2B5EF4-FFF2-40B4-BE49-F238E27FC236}">
                <a16:creationId xmlns:a16="http://schemas.microsoft.com/office/drawing/2014/main" id="{0B98A107-5AE5-5901-FC17-B5954BCA60B4}"/>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Wa</a:t>
            </a:r>
            <a:r>
              <a:rPr lang="en-US" dirty="0"/>
              <a:t>ymo is in SF</a:t>
            </a:r>
          </a:p>
        </p:txBody>
      </p:sp>
      <p:pic>
        <p:nvPicPr>
          <p:cNvPr id="5" name="Picture 4" descr="A map of the state of california&#10;&#10;Description automatically generated">
            <a:extLst>
              <a:ext uri="{FF2B5EF4-FFF2-40B4-BE49-F238E27FC236}">
                <a16:creationId xmlns:a16="http://schemas.microsoft.com/office/drawing/2014/main" id="{8F6B9037-4852-3A0D-AB0F-9777D0EB0B35}"/>
              </a:ext>
            </a:extLst>
          </p:cNvPr>
          <p:cNvPicPr>
            <a:picLocks noChangeAspect="1"/>
          </p:cNvPicPr>
          <p:nvPr/>
        </p:nvPicPr>
        <p:blipFill>
          <a:blip r:embed="rId2"/>
          <a:stretch>
            <a:fillRect/>
          </a:stretch>
        </p:blipFill>
        <p:spPr>
          <a:xfrm>
            <a:off x="4452777" y="449746"/>
            <a:ext cx="6169597" cy="5958507"/>
          </a:xfrm>
          <a:prstGeom prst="rect">
            <a:avLst/>
          </a:prstGeom>
        </p:spPr>
      </p:pic>
      <p:sp>
        <p:nvSpPr>
          <p:cNvPr id="7" name="TextBox 6">
            <a:extLst>
              <a:ext uri="{FF2B5EF4-FFF2-40B4-BE49-F238E27FC236}">
                <a16:creationId xmlns:a16="http://schemas.microsoft.com/office/drawing/2014/main" id="{68214D62-62CB-CE1F-FFE5-C09326AD87DC}"/>
              </a:ext>
            </a:extLst>
          </p:cNvPr>
          <p:cNvSpPr txBox="1"/>
          <p:nvPr/>
        </p:nvSpPr>
        <p:spPr>
          <a:xfrm>
            <a:off x="6872075" y="6432317"/>
            <a:ext cx="4644798" cy="276999"/>
          </a:xfrm>
          <a:prstGeom prst="rect">
            <a:avLst/>
          </a:prstGeom>
          <a:noFill/>
        </p:spPr>
        <p:txBody>
          <a:bodyPr wrap="none" rtlCol="0">
            <a:spAutoFit/>
          </a:bodyPr>
          <a:lstStyle/>
          <a:p>
            <a:r>
              <a:rPr lang="en-US" sz="1200" dirty="0"/>
              <a:t>Source: https://</a:t>
            </a:r>
            <a:r>
              <a:rPr lang="en-US" sz="1200" dirty="0" err="1"/>
              <a:t>waymo.com</a:t>
            </a:r>
            <a:r>
              <a:rPr lang="en-US" sz="1200" dirty="0"/>
              <a:t>/</a:t>
            </a:r>
            <a:r>
              <a:rPr lang="en-US" sz="1200" dirty="0" err="1"/>
              <a:t>whereyoucango</a:t>
            </a:r>
            <a:r>
              <a:rPr lang="en-US" sz="1200" dirty="0"/>
              <a:t>/?section=</a:t>
            </a:r>
            <a:r>
              <a:rPr lang="en-US" sz="1200" dirty="0" err="1"/>
              <a:t>san</a:t>
            </a:r>
            <a:r>
              <a:rPr lang="en-US" sz="1200" dirty="0"/>
              <a:t>-</a:t>
            </a:r>
            <a:r>
              <a:rPr lang="en-US" sz="1200" dirty="0" err="1"/>
              <a:t>francisco</a:t>
            </a:r>
            <a:r>
              <a:rPr lang="en-US" sz="1200" dirty="0"/>
              <a:t>-ca</a:t>
            </a:r>
          </a:p>
        </p:txBody>
      </p:sp>
      <p:sp>
        <p:nvSpPr>
          <p:cNvPr id="8" name="TextBox 7">
            <a:extLst>
              <a:ext uri="{FF2B5EF4-FFF2-40B4-BE49-F238E27FC236}">
                <a16:creationId xmlns:a16="http://schemas.microsoft.com/office/drawing/2014/main" id="{32F1FD39-5AAA-3ED3-9001-348D1DC9CE4F}"/>
              </a:ext>
            </a:extLst>
          </p:cNvPr>
          <p:cNvSpPr txBox="1"/>
          <p:nvPr/>
        </p:nvSpPr>
        <p:spPr>
          <a:xfrm>
            <a:off x="709863" y="1624263"/>
            <a:ext cx="1660519" cy="3693319"/>
          </a:xfrm>
          <a:prstGeom prst="rect">
            <a:avLst/>
          </a:prstGeom>
          <a:noFill/>
        </p:spPr>
        <p:txBody>
          <a:bodyPr wrap="none" rtlCol="0">
            <a:spAutoFit/>
          </a:bodyPr>
          <a:lstStyle/>
          <a:p>
            <a:r>
              <a:rPr lang="en-US" b="0" u="none" strike="noStrike" dirty="0">
                <a:effectLst/>
                <a:latin typeface="Google Sans"/>
              </a:rPr>
              <a:t>And in:</a:t>
            </a:r>
          </a:p>
          <a:p>
            <a:endParaRPr lang="en-US" dirty="0">
              <a:latin typeface="Google Sans"/>
            </a:endParaRPr>
          </a:p>
          <a:p>
            <a:r>
              <a:rPr lang="en-US" b="0" u="none" strike="noStrike" dirty="0">
                <a:effectLst/>
                <a:latin typeface="Google Sans"/>
              </a:rPr>
              <a:t>Phoenix, AZ</a:t>
            </a:r>
            <a:endParaRPr lang="en-US" u="none" strike="noStrike" dirty="0">
              <a:effectLst/>
              <a:latin typeface="Google Sans"/>
            </a:endParaRPr>
          </a:p>
          <a:p>
            <a:r>
              <a:rPr lang="en-US" b="0" u="none" strike="noStrike" dirty="0">
                <a:effectLst/>
                <a:latin typeface="Google Sans"/>
              </a:rPr>
              <a:t>Los Angeles, CA</a:t>
            </a:r>
          </a:p>
          <a:p>
            <a:r>
              <a:rPr lang="en-US" b="0" u="none" strike="noStrike" dirty="0">
                <a:effectLst/>
                <a:latin typeface="Google Sans"/>
              </a:rPr>
              <a:t>Austin, TX</a:t>
            </a:r>
            <a:endParaRPr lang="en-US" u="none" strike="noStrike" dirty="0">
              <a:effectLst/>
              <a:latin typeface="Google Sans"/>
            </a:endParaRPr>
          </a:p>
          <a:p>
            <a:r>
              <a:rPr lang="en-US" b="0" u="none" strike="noStrike" dirty="0">
                <a:effectLst/>
                <a:latin typeface="Google Sans"/>
              </a:rPr>
              <a:t>Dallas, TX</a:t>
            </a:r>
            <a:endParaRPr lang="en-US" u="none" strike="noStrike" dirty="0">
              <a:effectLst/>
              <a:latin typeface="Google Sans"/>
            </a:endParaRPr>
          </a:p>
          <a:p>
            <a:r>
              <a:rPr lang="en-US" b="0" u="none" strike="noStrike" dirty="0">
                <a:effectLst/>
                <a:latin typeface="Google Sans"/>
              </a:rPr>
              <a:t>Houston, TX</a:t>
            </a:r>
            <a:endParaRPr lang="en-US" u="none" strike="noStrike" dirty="0">
              <a:effectLst/>
              <a:latin typeface="Google Sans"/>
            </a:endParaRPr>
          </a:p>
          <a:p>
            <a:r>
              <a:rPr lang="en-US" b="0" u="none" strike="noStrike" dirty="0">
                <a:effectLst/>
                <a:latin typeface="Google Sans"/>
              </a:rPr>
              <a:t>San Antonio, TX</a:t>
            </a:r>
            <a:endParaRPr lang="en-US" u="none" strike="noStrike" dirty="0">
              <a:effectLst/>
              <a:latin typeface="Google Sans"/>
            </a:endParaRPr>
          </a:p>
          <a:p>
            <a:r>
              <a:rPr lang="en-US" b="0" u="none" strike="noStrike" dirty="0">
                <a:effectLst/>
                <a:latin typeface="Google Sans"/>
              </a:rPr>
              <a:t>Atlanta, GA</a:t>
            </a:r>
            <a:endParaRPr lang="en-US" u="none" strike="noStrike" dirty="0">
              <a:effectLst/>
              <a:latin typeface="Google Sans"/>
            </a:endParaRPr>
          </a:p>
          <a:p>
            <a:r>
              <a:rPr lang="en-US" b="0" u="none" strike="noStrike" dirty="0">
                <a:effectLst/>
                <a:latin typeface="Google Sans"/>
              </a:rPr>
              <a:t>Miami, FL</a:t>
            </a:r>
            <a:endParaRPr lang="en-US" b="0" dirty="0"/>
          </a:p>
          <a:p>
            <a:r>
              <a:rPr lang="en-US" b="0" u="none" strike="noStrike" dirty="0">
                <a:effectLst/>
                <a:latin typeface="Google Sans"/>
              </a:rPr>
              <a:t>Orlando, FL</a:t>
            </a:r>
          </a:p>
          <a:p>
            <a:r>
              <a:rPr lang="en-US" dirty="0">
                <a:latin typeface="Google Sans"/>
              </a:rPr>
              <a:t>Nashville, TN</a:t>
            </a:r>
            <a:endParaRPr lang="en-US" b="0" dirty="0"/>
          </a:p>
          <a:p>
            <a:endParaRPr lang="en-US" dirty="0"/>
          </a:p>
        </p:txBody>
      </p:sp>
    </p:spTree>
    <p:extLst>
      <p:ext uri="{BB962C8B-B14F-4D97-AF65-F5344CB8AC3E}">
        <p14:creationId xmlns:p14="http://schemas.microsoft.com/office/powerpoint/2010/main" val="89439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41</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ubiquitously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6</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8" name="Picture 7" descr="aptiv-1024x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5456" y="1817054"/>
            <a:ext cx="1940994" cy="1306289"/>
          </a:xfrm>
          <a:prstGeom prst="rect">
            <a:avLst/>
          </a:prstGeom>
        </p:spPr>
      </p:pic>
      <p:pic>
        <p:nvPicPr>
          <p:cNvPr id="20" name="Picture 19" descr="huawei-365x365.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73050" y="1832797"/>
            <a:ext cx="2521066" cy="1629830"/>
          </a:xfrm>
          <a:prstGeom prst="rect">
            <a:avLst/>
          </a:prstGeom>
        </p:spPr>
      </p:pic>
      <p:pic>
        <p:nvPicPr>
          <p:cNvPr id="32" name="Picture 31" descr="yutong-1024x604.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6"/>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57680" y="1867434"/>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In 2025, significant expansion.</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8</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11" name="Picture 10">
            <a:extLst>
              <a:ext uri="{FF2B5EF4-FFF2-40B4-BE49-F238E27FC236}">
                <a16:creationId xmlns:a16="http://schemas.microsoft.com/office/drawing/2014/main" id="{29FDE7BA-50B4-4BD7-E40A-10D516BF3E39}"/>
              </a:ext>
            </a:extLst>
          </p:cNvPr>
          <p:cNvPicPr>
            <a:picLocks noChangeAspect="1"/>
          </p:cNvPicPr>
          <p:nvPr/>
        </p:nvPicPr>
        <p:blipFill>
          <a:blip r:embed="rId5"/>
          <a:stretch>
            <a:fillRect/>
          </a:stretch>
        </p:blipFill>
        <p:spPr>
          <a:xfrm>
            <a:off x="1989599" y="4800240"/>
            <a:ext cx="9763742" cy="946008"/>
          </a:xfrm>
          <a:prstGeom prst="rect">
            <a:avLst/>
          </a:prstGeom>
        </p:spPr>
      </p:pic>
    </p:spTree>
    <p:extLst>
      <p:ext uri="{BB962C8B-B14F-4D97-AF65-F5344CB8AC3E}">
        <p14:creationId xmlns:p14="http://schemas.microsoft.com/office/powerpoint/2010/main" val="36424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Waymo: </a:t>
            </a:r>
            <a:r>
              <a:rPr lang="en-US" b="0" u="none" strike="noStrike" dirty="0">
                <a:effectLst/>
                <a:latin typeface="Google Sans"/>
              </a:rPr>
              <a:t>Phoenix, AZ</a:t>
            </a:r>
            <a:r>
              <a:rPr lang="en-US" b="0" dirty="0"/>
              <a:t>, </a:t>
            </a:r>
            <a:r>
              <a:rPr lang="en-US" b="0" u="none" strike="noStrike" dirty="0">
                <a:effectLst/>
                <a:latin typeface="Google Sans"/>
              </a:rPr>
              <a:t>Los Angeles, CA</a:t>
            </a:r>
            <a:r>
              <a:rPr lang="en-US" b="0" dirty="0"/>
              <a:t>, the </a:t>
            </a:r>
            <a:r>
              <a:rPr lang="en-US" b="0" u="none" strike="noStrike" dirty="0">
                <a:effectLst/>
                <a:latin typeface="Google Sans"/>
              </a:rPr>
              <a:t>San Francisco Bay Area, CA</a:t>
            </a:r>
            <a:r>
              <a:rPr lang="en-US" b="0" dirty="0"/>
              <a:t>, </a:t>
            </a:r>
            <a:r>
              <a:rPr lang="en-US" b="0" u="none" strike="noStrike" dirty="0">
                <a:effectLst/>
                <a:latin typeface="Google Sans"/>
              </a:rPr>
              <a:t>Austin, TX</a:t>
            </a:r>
            <a:r>
              <a:rPr lang="en-US" b="0" dirty="0"/>
              <a:t>, </a:t>
            </a:r>
            <a:r>
              <a:rPr lang="en-US" b="0" u="none" strike="noStrike" dirty="0">
                <a:effectLst/>
                <a:latin typeface="Google Sans"/>
              </a:rPr>
              <a:t>Dallas, TX</a:t>
            </a:r>
            <a:r>
              <a:rPr lang="en-US" b="0" dirty="0"/>
              <a:t>, </a:t>
            </a:r>
            <a:r>
              <a:rPr lang="en-US" b="0" u="none" strike="noStrike" dirty="0">
                <a:effectLst/>
                <a:latin typeface="Google Sans"/>
              </a:rPr>
              <a:t>Houston, TX</a:t>
            </a:r>
            <a:r>
              <a:rPr lang="en-US" b="0" dirty="0"/>
              <a:t>, </a:t>
            </a:r>
            <a:r>
              <a:rPr lang="en-US" b="0" u="none" strike="noStrike" dirty="0">
                <a:effectLst/>
                <a:latin typeface="Google Sans"/>
              </a:rPr>
              <a:t>San Antonio, TX</a:t>
            </a:r>
            <a:r>
              <a:rPr lang="en-US" b="0" dirty="0"/>
              <a:t>, </a:t>
            </a:r>
            <a:r>
              <a:rPr lang="en-US" b="0" u="none" strike="noStrike" dirty="0">
                <a:effectLst/>
                <a:latin typeface="Google Sans"/>
              </a:rPr>
              <a:t>Atlanta, GA</a:t>
            </a:r>
            <a:r>
              <a:rPr lang="en-US" b="0" dirty="0"/>
              <a:t>, </a:t>
            </a:r>
            <a:r>
              <a:rPr lang="en-US" b="0" u="none" strike="noStrike" dirty="0">
                <a:effectLst/>
                <a:latin typeface="Google Sans"/>
              </a:rPr>
              <a:t>Miami, FL</a:t>
            </a:r>
            <a:r>
              <a:rPr lang="en-US" b="0" dirty="0"/>
              <a:t>, and </a:t>
            </a:r>
            <a:r>
              <a:rPr lang="en-US" b="0" u="none" strike="noStrike" dirty="0">
                <a:effectLst/>
                <a:latin typeface="Google Sans"/>
              </a:rPr>
              <a:t>Orlando, FL</a:t>
            </a:r>
            <a:endParaRPr lang="en-US" b="0" dirty="0"/>
          </a:p>
          <a:p>
            <a:pPr marL="0" indent="0">
              <a:buNone/>
            </a:pPr>
            <a:endParaRPr lang="en-US" dirty="0"/>
          </a:p>
          <a:p>
            <a:r>
              <a:rPr lang="en-US" dirty="0"/>
              <a:t>Motional: Las Vegas</a:t>
            </a:r>
          </a:p>
          <a:p>
            <a:endParaRPr lang="en-US" dirty="0"/>
          </a:p>
          <a:p>
            <a:r>
              <a:rPr lang="en-US" dirty="0"/>
              <a:t>Arlington, TX: Minibuses – Milo and </a:t>
            </a:r>
            <a:r>
              <a:rPr lang="en-US" dirty="0" err="1"/>
              <a:t>Drive.ai</a:t>
            </a:r>
            <a:endParaRPr lang="en-US" dirty="0"/>
          </a:p>
          <a:p>
            <a:endParaRPr lang="en-US" dirty="0"/>
          </a:p>
          <a:p>
            <a:r>
              <a:rPr lang="en-US" dirty="0"/>
              <a:t>More are surely coming soon….</a:t>
            </a:r>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283762469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26765</TotalTime>
  <Words>1698</Words>
  <Application>Microsoft Macintosh PowerPoint</Application>
  <PresentationFormat>Widescreen</PresentationFormat>
  <Paragraphs>307</Paragraphs>
  <Slides>41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Courier New</vt:lpstr>
      <vt:lpstr>Google Sans</vt:lpstr>
      <vt:lpstr>Roboto Condensed</vt:lpstr>
      <vt:lpstr>Wingdings</vt:lpstr>
      <vt:lpstr>Custom Design</vt:lpstr>
      <vt:lpstr>Marin Academy  Driving Change – Autonomous Vehicles’ Big Impact</vt:lpstr>
      <vt:lpstr>Outline</vt:lpstr>
      <vt:lpstr> Autonomous Taxonomy</vt:lpstr>
      <vt:lpstr>Waymo is Exploring Los Angeles</vt:lpstr>
      <vt:lpstr>Three Important Questions:</vt:lpstr>
      <vt:lpstr>40+ Corporations Working On Autonomous Vehicles</vt:lpstr>
      <vt:lpstr>WHEN? What is possible?</vt:lpstr>
      <vt:lpstr>PowerPoint Presentation</vt:lpstr>
      <vt:lpstr>Fee-For-Service Autonomous TaaS</vt:lpstr>
      <vt:lpstr>Actively Pursuing Autonomous Local Delivery</vt:lpstr>
      <vt:lpstr>AV Trucking is Taking Off As Well!</vt:lpstr>
      <vt:lpstr>What will the future look like?</vt:lpstr>
      <vt:lpstr>This:</vt:lpstr>
      <vt:lpstr>Or 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Encourage Change</vt:lpstr>
      <vt:lpstr>Mobility and Equity</vt:lpstr>
      <vt:lpstr>Mobility and Equity</vt:lpstr>
      <vt:lpstr>Safety and Productivity</vt:lpstr>
      <vt:lpstr>Environment</vt:lpstr>
      <vt:lpstr>Environmental Implications Depends: Heaven or Hell </vt:lpstr>
      <vt:lpstr>What Changes Will This Bring?</vt:lpstr>
      <vt:lpstr>Disposable Income</vt:lpstr>
      <vt:lpstr>Transportation Demand</vt:lpstr>
      <vt:lpstr>Infrastructure</vt:lpstr>
      <vt:lpstr>Housing</vt:lpstr>
      <vt:lpstr>Public Transportation</vt:lpstr>
      <vt:lpstr>Employment</vt:lpstr>
      <vt:lpstr>Employment (con’t)</vt:lpstr>
      <vt:lpstr>Parking</vt:lpstr>
      <vt:lpstr>Freeing Up Urban Space from Parking</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299</cp:revision>
  <cp:lastPrinted>2026-05-28T16:44:54Z</cp:lastPrinted>
  <dcterms:created xsi:type="dcterms:W3CDTF">2017-05-03T22:30:38Z</dcterms:created>
  <dcterms:modified xsi:type="dcterms:W3CDTF">2026-05-28T16:44:58Z</dcterms:modified>
</cp:coreProperties>
</file>