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9"/>
  </p:notesMasterIdLst>
  <p:sldIdLst>
    <p:sldId id="974" r:id="rId2"/>
    <p:sldId id="328" r:id="rId3"/>
    <p:sldId id="434" r:id="rId4"/>
    <p:sldId id="1088" r:id="rId5"/>
    <p:sldId id="327" r:id="rId6"/>
    <p:sldId id="1059" r:id="rId7"/>
    <p:sldId id="1118" r:id="rId8"/>
    <p:sldId id="1060" r:id="rId9"/>
    <p:sldId id="1103" r:id="rId10"/>
    <p:sldId id="1105" r:id="rId11"/>
    <p:sldId id="1061" r:id="rId12"/>
    <p:sldId id="1062" r:id="rId13"/>
    <p:sldId id="1076" r:id="rId14"/>
    <p:sldId id="1077" r:id="rId15"/>
    <p:sldId id="1116" r:id="rId16"/>
    <p:sldId id="1075" r:id="rId17"/>
    <p:sldId id="1108" r:id="rId18"/>
    <p:sldId id="1065" r:id="rId19"/>
    <p:sldId id="1109" r:id="rId20"/>
    <p:sldId id="1070" r:id="rId21"/>
    <p:sldId id="1072" r:id="rId22"/>
    <p:sldId id="1199" r:id="rId23"/>
    <p:sldId id="1082" r:id="rId24"/>
    <p:sldId id="1120" r:id="rId25"/>
    <p:sldId id="1115" r:id="rId26"/>
    <p:sldId id="1100" r:id="rId27"/>
    <p:sldId id="11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257" autoAdjust="0"/>
    <p:restoredTop sz="91429"/>
  </p:normalViewPr>
  <p:slideViewPr>
    <p:cSldViewPr snapToGrid="0" snapToObjects="1">
      <p:cViewPr varScale="1">
        <p:scale>
          <a:sx n="45" d="100"/>
          <a:sy n="45" d="100"/>
        </p:scale>
        <p:origin x="240"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6705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8</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18</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20</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21</a:t>
            </a:fld>
            <a:endParaRPr lang="en-US" dirty="0"/>
          </a:p>
        </p:txBody>
      </p:sp>
    </p:spTree>
    <p:extLst>
      <p:ext uri="{BB962C8B-B14F-4D97-AF65-F5344CB8AC3E}">
        <p14:creationId xmlns:p14="http://schemas.microsoft.com/office/powerpoint/2010/main" val="57178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tiff"/><Relationship Id="rId7" Type="http://schemas.openxmlformats.org/officeDocument/2006/relationships/image" Target="../media/image42.jpg"/><Relationship Id="rId2" Type="http://schemas.openxmlformats.org/officeDocument/2006/relationships/image" Target="../media/image37.tiff"/><Relationship Id="rId1" Type="http://schemas.openxmlformats.org/officeDocument/2006/relationships/slideLayout" Target="../slideLayouts/slideLayout2.xml"/><Relationship Id="rId6" Type="http://schemas.openxmlformats.org/officeDocument/2006/relationships/image" Target="../media/image41.tiff"/><Relationship Id="rId11" Type="http://schemas.openxmlformats.org/officeDocument/2006/relationships/image" Target="../media/image46.jpg"/><Relationship Id="rId5" Type="http://schemas.openxmlformats.org/officeDocument/2006/relationships/image" Target="../media/image40.tiff"/><Relationship Id="rId10" Type="http://schemas.openxmlformats.org/officeDocument/2006/relationships/image" Target="../media/image45.jpg"/><Relationship Id="rId4" Type="http://schemas.openxmlformats.org/officeDocument/2006/relationships/image" Target="../media/image39.tiff"/><Relationship Id="rId9" Type="http://schemas.openxmlformats.org/officeDocument/2006/relationships/image" Target="../media/image44.jpg"/></Relationships>
</file>

<file path=ppt/slides/_rels/slide1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1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6.tiff"/><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26" Type="http://schemas.openxmlformats.org/officeDocument/2006/relationships/image" Target="../media/image31.jpg"/><Relationship Id="rId3" Type="http://schemas.openxmlformats.org/officeDocument/2006/relationships/image" Target="../media/image8.jpg"/><Relationship Id="rId21" Type="http://schemas.openxmlformats.org/officeDocument/2006/relationships/image" Target="../media/image26.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image" Target="../media/image7.jp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jpg"/><Relationship Id="rId24" Type="http://schemas.openxmlformats.org/officeDocument/2006/relationships/image" Target="../media/image29.jpg"/><Relationship Id="rId5" Type="http://schemas.openxmlformats.org/officeDocument/2006/relationships/image" Target="../media/image10.jpg"/><Relationship Id="rId15" Type="http://schemas.openxmlformats.org/officeDocument/2006/relationships/image" Target="../media/image20.jpg"/><Relationship Id="rId23" Type="http://schemas.openxmlformats.org/officeDocument/2006/relationships/image" Target="../media/image28.jpg"/><Relationship Id="rId28" Type="http://schemas.openxmlformats.org/officeDocument/2006/relationships/image" Target="../media/image33.pn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7.jpg"/><Relationship Id="rId27"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3200" i="1" dirty="0"/>
              <a:t>Lodi Sunrise Rotary Club, CA</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dirty="0">
                <a:solidFill>
                  <a:srgbClr val="2B414D"/>
                </a:solidFill>
              </a:rPr>
              <a:t>May 26, 2021</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pic>
        <p:nvPicPr>
          <p:cNvPr id="8" name="Picture 7">
            <a:extLst>
              <a:ext uri="{FF2B5EF4-FFF2-40B4-BE49-F238E27FC236}">
                <a16:creationId xmlns:a16="http://schemas.microsoft.com/office/drawing/2014/main" id="{C2E96709-639C-4112-91CB-6C136E6FFFCE}"/>
              </a:ext>
            </a:extLst>
          </p:cNvPr>
          <p:cNvPicPr>
            <a:picLocks noChangeAspect="1"/>
          </p:cNvPicPr>
          <p:nvPr/>
        </p:nvPicPr>
        <p:blipFill>
          <a:blip r:embed="rId3"/>
          <a:stretch>
            <a:fillRect/>
          </a:stretch>
        </p:blipFill>
        <p:spPr>
          <a:xfrm>
            <a:off x="863600" y="7367918"/>
            <a:ext cx="4368800" cy="3318076"/>
          </a:xfrm>
          <a:prstGeom prst="rect">
            <a:avLst/>
          </a:prstGeom>
        </p:spPr>
      </p:pic>
      <p:pic>
        <p:nvPicPr>
          <p:cNvPr id="14" name="Picture 13">
            <a:extLst>
              <a:ext uri="{FF2B5EF4-FFF2-40B4-BE49-F238E27FC236}">
                <a16:creationId xmlns:a16="http://schemas.microsoft.com/office/drawing/2014/main" id="{B5510918-6EAA-4501-8775-246BCD8AE1A7}"/>
              </a:ext>
            </a:extLst>
          </p:cNvPr>
          <p:cNvPicPr>
            <a:picLocks noChangeAspect="1"/>
          </p:cNvPicPr>
          <p:nvPr/>
        </p:nvPicPr>
        <p:blipFill>
          <a:blip r:embed="rId4"/>
          <a:stretch>
            <a:fillRect/>
          </a:stretch>
        </p:blipFill>
        <p:spPr>
          <a:xfrm>
            <a:off x="5448300" y="7367918"/>
            <a:ext cx="6743700" cy="3048000"/>
          </a:xfrm>
          <a:prstGeom prst="rect">
            <a:avLst/>
          </a:prstGeom>
        </p:spPr>
      </p:pic>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665980"/>
            <a:ext cx="5181600" cy="4189162"/>
          </a:xfrm>
        </p:spPr>
        <p:txBody>
          <a:bodyPr>
            <a:normAutofit fontScale="92500" lnSpcReduction="1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a:t>
            </a:r>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$9,561 (2020)</a:t>
            </a:r>
          </a:p>
          <a:p>
            <a:pPr lvl="2"/>
            <a:r>
              <a:rPr lang="en-US" dirty="0"/>
              <a:t>Cost per mile will fall:  $0.59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Bay Area workforce has a commute in excess of 30 minutes.</a:t>
            </a:r>
          </a:p>
          <a:p>
            <a:pPr marL="457200" lvl="1" indent="0">
              <a:buNone/>
            </a:pPr>
            <a:endParaRPr lang="en-US" dirty="0"/>
          </a:p>
        </p:txBody>
      </p:sp>
    </p:spTree>
    <p:extLst>
      <p:ext uri="{BB962C8B-B14F-4D97-AF65-F5344CB8AC3E}">
        <p14:creationId xmlns:p14="http://schemas.microsoft.com/office/powerpoint/2010/main" val="109123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666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Public transportation</a:t>
            </a:r>
          </a:p>
          <a:p>
            <a:r>
              <a:rPr lang="en-US" dirty="0"/>
              <a:t>Housing</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a:bodyPr>
          <a:lstStyle/>
          <a:p>
            <a:r>
              <a:rPr lang="en-US" dirty="0"/>
              <a:t>Greatly reduced demand for parking lots.</a:t>
            </a:r>
          </a:p>
          <a:p>
            <a:r>
              <a:rPr lang="en-US" dirty="0"/>
              <a:t>Service providers will own parking lots in strategic places.</a:t>
            </a:r>
          </a:p>
          <a:p>
            <a:r>
              <a:rPr lang="en-US" dirty="0"/>
              <a:t>Street parking will largely be a thing of the past.</a:t>
            </a:r>
          </a:p>
          <a:p>
            <a:pPr lvl="1"/>
            <a:r>
              <a:rPr lang="en-US" dirty="0"/>
              <a:t>More green space in cities</a:t>
            </a:r>
          </a:p>
          <a:p>
            <a:r>
              <a:rPr lang="en-US" dirty="0"/>
              <a:t>Shopping mall and apartment parking?</a:t>
            </a:r>
          </a:p>
          <a:p>
            <a:pPr lvl="1"/>
            <a:r>
              <a:rPr lang="en-US" dirty="0"/>
              <a:t>Converted to housing?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Nationwide: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26226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27</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590+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6284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603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Transition</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spTree>
    <p:extLst>
      <p:ext uri="{BB962C8B-B14F-4D97-AF65-F5344CB8AC3E}">
        <p14:creationId xmlns:p14="http://schemas.microsoft.com/office/powerpoint/2010/main" val="21429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9" name="Picture 8" descr="Audi-1024x70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481" y="-1841716"/>
            <a:ext cx="5357719" cy="3683432"/>
          </a:xfrm>
          <a:prstGeom prst="rect">
            <a:avLst/>
          </a:prstGeom>
        </p:spPr>
      </p:pic>
      <p:pic>
        <p:nvPicPr>
          <p:cNvPr id="10" name="Picture 9" descr="baid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18919" y="-6372230"/>
            <a:ext cx="5105981" cy="3436325"/>
          </a:xfrm>
          <a:prstGeom prst="rect">
            <a:avLst/>
          </a:prstGeom>
        </p:spPr>
      </p:pic>
      <p:pic>
        <p:nvPicPr>
          <p:cNvPr id="20" name="Picture 19" descr="huawei-365x365.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46254" y="4012702"/>
            <a:ext cx="4263662" cy="1694639"/>
          </a:xfrm>
          <a:prstGeom prst="rect">
            <a:avLst/>
          </a:prstGeom>
        </p:spPr>
      </p:pic>
      <p:pic>
        <p:nvPicPr>
          <p:cNvPr id="26" name="Picture 25" descr="toyota-1024x83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14708373" y="4338943"/>
            <a:ext cx="1810546" cy="1479909"/>
          </a:xfrm>
          <a:prstGeom prst="rect">
            <a:avLst/>
          </a:prstGeom>
        </p:spPr>
      </p:pic>
      <p:pic>
        <p:nvPicPr>
          <p:cNvPr id="27" name="Picture 26" descr="uber-1024x683.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67120" y="2083383"/>
            <a:ext cx="2883716" cy="1923416"/>
          </a:xfrm>
          <a:prstGeom prst="rect">
            <a:avLst/>
          </a:prstGeom>
        </p:spPr>
      </p:pic>
      <p:pic>
        <p:nvPicPr>
          <p:cNvPr id="28" name="Picture 27" descr="valeo-1024x447.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46254" y="2275201"/>
            <a:ext cx="2521066" cy="1629830"/>
          </a:xfrm>
          <a:prstGeom prst="rect">
            <a:avLst/>
          </a:prstGeom>
        </p:spPr>
      </p:pic>
      <p:pic>
        <p:nvPicPr>
          <p:cNvPr id="32" name="Picture 31" descr="yutong-1024x604.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spTree>
    <p:extLst>
      <p:ext uri="{BB962C8B-B14F-4D97-AF65-F5344CB8AC3E}">
        <p14:creationId xmlns:p14="http://schemas.microsoft.com/office/powerpoint/2010/main" val="29663173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20780</TotalTime>
  <Words>1268</Words>
  <Application>Microsoft Macintosh PowerPoint</Application>
  <PresentationFormat>Widescreen</PresentationFormat>
  <Paragraphs>233</Paragraphs>
  <Slides>27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Roboto Condensed</vt:lpstr>
      <vt:lpstr>Wingdings</vt:lpstr>
      <vt:lpstr>Custom Design</vt:lpstr>
      <vt:lpstr>Lodi Sunrise Rotary Club, CA  Driving Change – Autonomous Vehicles’ Big Impact</vt:lpstr>
      <vt:lpstr> National Economic Education Delegation</vt:lpstr>
      <vt:lpstr>Who Are We?</vt:lpstr>
      <vt:lpstr> Available NEED Topics Include:</vt:lpstr>
      <vt:lpstr>Credits and Disclaimer</vt:lpstr>
      <vt:lpstr>Outline</vt:lpstr>
      <vt:lpstr> Autonomous Taxonomy</vt:lpstr>
      <vt:lpstr>Growth Path</vt:lpstr>
      <vt:lpstr>40+ Corporations Working On Autonomous Vehicles</vt:lpstr>
      <vt:lpstr>WHEN? What is possible?</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Encourage Change</vt:lpstr>
      <vt:lpstr>Environment</vt:lpstr>
      <vt:lpstr>What Changes Will This Bring?</vt:lpstr>
      <vt:lpstr>Employment</vt:lpstr>
      <vt:lpstr>Parking</vt:lpstr>
      <vt:lpstr>Freeing Up Urban Space from Parking</vt:lpstr>
      <vt:lpstr> Summary of Change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258</cp:revision>
  <cp:lastPrinted>2021-05-26T15:23:02Z</cp:lastPrinted>
  <dcterms:created xsi:type="dcterms:W3CDTF">2017-05-03T22:30:38Z</dcterms:created>
  <dcterms:modified xsi:type="dcterms:W3CDTF">2021-05-26T16:15:51Z</dcterms:modified>
</cp:coreProperties>
</file>