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43"/>
  </p:notesMasterIdLst>
  <p:sldIdLst>
    <p:sldId id="974" r:id="rId2"/>
    <p:sldId id="1059" r:id="rId3"/>
    <p:sldId id="1130" r:id="rId4"/>
    <p:sldId id="4548" r:id="rId5"/>
    <p:sldId id="4106" r:id="rId6"/>
    <p:sldId id="1103" r:id="rId7"/>
    <p:sldId id="1105" r:id="rId8"/>
    <p:sldId id="4774" r:id="rId9"/>
    <p:sldId id="4775" r:id="rId10"/>
    <p:sldId id="4103" r:id="rId11"/>
    <p:sldId id="4778" r:id="rId12"/>
    <p:sldId id="1061" r:id="rId13"/>
    <p:sldId id="1062" r:id="rId14"/>
    <p:sldId id="4557" r:id="rId15"/>
    <p:sldId id="1076" r:id="rId16"/>
    <p:sldId id="1077" r:id="rId17"/>
    <p:sldId id="1116" r:id="rId18"/>
    <p:sldId id="1075" r:id="rId19"/>
    <p:sldId id="4108" r:id="rId20"/>
    <p:sldId id="1063" r:id="rId21"/>
    <p:sldId id="4321" r:id="rId22"/>
    <p:sldId id="1109" r:id="rId23"/>
    <p:sldId id="1110" r:id="rId24"/>
    <p:sldId id="1070" r:id="rId25"/>
    <p:sldId id="1098" r:id="rId26"/>
    <p:sldId id="4777" r:id="rId27"/>
    <p:sldId id="1111" r:id="rId28"/>
    <p:sldId id="1072" r:id="rId29"/>
    <p:sldId id="1128" r:id="rId30"/>
    <p:sldId id="1199" r:id="rId31"/>
    <p:sldId id="4322" r:id="rId32"/>
    <p:sldId id="1084" r:id="rId33"/>
    <p:sldId id="1119" r:id="rId34"/>
    <p:sldId id="4319" r:id="rId35"/>
    <p:sldId id="1085" r:id="rId36"/>
    <p:sldId id="1126" r:id="rId37"/>
    <p:sldId id="1090" r:id="rId38"/>
    <p:sldId id="4320" r:id="rId39"/>
    <p:sldId id="1127" r:id="rId40"/>
    <p:sldId id="1203" r:id="rId41"/>
    <p:sldId id="119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7" initials="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14D"/>
    <a:srgbClr val="0C4C88"/>
    <a:srgbClr val="FAF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84" autoAdjust="0"/>
    <p:restoredTop sz="91483"/>
  </p:normalViewPr>
  <p:slideViewPr>
    <p:cSldViewPr snapToGrid="0" snapToObjects="1">
      <p:cViewPr varScale="1">
        <p:scale>
          <a:sx n="98" d="100"/>
          <a:sy n="98" d="100"/>
        </p:scale>
        <p:origin x="200" y="3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8960"/>
    </p:cViewPr>
  </p:sorterViewPr>
  <p:notesViewPr>
    <p:cSldViewPr snapToGrid="0" snapToObjects="1">
      <p:cViewPr varScale="1">
        <p:scale>
          <a:sx n="63" d="100"/>
          <a:sy n="63" d="100"/>
        </p:scale>
        <p:origin x="148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EC6A77-897B-A94D-8179-085D1B4EE98D}" type="datetimeFigureOut">
              <a:rPr lang="en-US" smtClean="0"/>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F294D8-753E-E842-8CF8-893A8D4FD7E5}" type="slidenum">
              <a:rPr lang="en-US" smtClean="0"/>
              <a:t>‹#›</a:t>
            </a:fld>
            <a:endParaRPr lang="en-US"/>
          </a:p>
        </p:txBody>
      </p:sp>
    </p:spTree>
    <p:extLst>
      <p:ext uri="{BB962C8B-B14F-4D97-AF65-F5344CB8AC3E}">
        <p14:creationId xmlns:p14="http://schemas.microsoft.com/office/powerpoint/2010/main" val="1620784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nvestopedia.com/articles/pf/08/cost-car-ownership.asp"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5</a:t>
            </a:fld>
            <a:endParaRPr lang="en-US"/>
          </a:p>
        </p:txBody>
      </p:sp>
    </p:spTree>
    <p:extLst>
      <p:ext uri="{BB962C8B-B14F-4D97-AF65-F5344CB8AC3E}">
        <p14:creationId xmlns:p14="http://schemas.microsoft.com/office/powerpoint/2010/main" val="3725077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www.makeuseof.com</a:t>
            </a:r>
            <a:r>
              <a:rPr lang="en-US" dirty="0"/>
              <a:t>/companies-testing-self-driving-cars/</a:t>
            </a:r>
          </a:p>
        </p:txBody>
      </p:sp>
      <p:sp>
        <p:nvSpPr>
          <p:cNvPr id="4" name="Slide Number Placeholder 3"/>
          <p:cNvSpPr>
            <a:spLocks noGrp="1"/>
          </p:cNvSpPr>
          <p:nvPr>
            <p:ph type="sldNum" sz="quarter" idx="5"/>
          </p:nvPr>
        </p:nvSpPr>
        <p:spPr/>
        <p:txBody>
          <a:bodyPr/>
          <a:lstStyle/>
          <a:p>
            <a:fld id="{39F294D8-753E-E842-8CF8-893A8D4FD7E5}" type="slidenum">
              <a:rPr lang="en-US" smtClean="0"/>
              <a:t>10</a:t>
            </a:fld>
            <a:endParaRPr lang="en-US"/>
          </a:p>
        </p:txBody>
      </p:sp>
    </p:spTree>
    <p:extLst>
      <p:ext uri="{BB962C8B-B14F-4D97-AF65-F5344CB8AC3E}">
        <p14:creationId xmlns:p14="http://schemas.microsoft.com/office/powerpoint/2010/main" val="3542216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17</a:t>
            </a:fld>
            <a:endParaRPr lang="en-US"/>
          </a:p>
        </p:txBody>
      </p:sp>
    </p:spTree>
    <p:extLst>
      <p:ext uri="{BB962C8B-B14F-4D97-AF65-F5344CB8AC3E}">
        <p14:creationId xmlns:p14="http://schemas.microsoft.com/office/powerpoint/2010/main" val="3302923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https://www.investopedia.com/articles/pf/08/cost-car-ownership.asp</a:t>
            </a:r>
            <a:endParaRPr lang="en-US" dirty="0"/>
          </a:p>
          <a:p>
            <a:r>
              <a:rPr lang="en-US" dirty="0"/>
              <a:t>.19 – source is </a:t>
            </a:r>
            <a:r>
              <a:rPr lang="en-US" dirty="0" err="1"/>
              <a:t>TaaS</a:t>
            </a:r>
            <a:r>
              <a:rPr lang="en-US" dirty="0"/>
              <a:t> report</a:t>
            </a:r>
          </a:p>
          <a:p>
            <a:r>
              <a:rPr lang="en-US" dirty="0"/>
              <a:t>$50,000 is my own research</a:t>
            </a:r>
          </a:p>
        </p:txBody>
      </p:sp>
      <p:sp>
        <p:nvSpPr>
          <p:cNvPr id="4" name="Slide Number Placeholder 3"/>
          <p:cNvSpPr>
            <a:spLocks noGrp="1"/>
          </p:cNvSpPr>
          <p:nvPr>
            <p:ph type="sldNum" sz="quarter" idx="10"/>
          </p:nvPr>
        </p:nvSpPr>
        <p:spPr/>
        <p:txBody>
          <a:bodyPr/>
          <a:lstStyle/>
          <a:p>
            <a:pPr>
              <a:defRPr/>
            </a:pPr>
            <a:fld id="{DD4D649D-2BFF-4C29-BFA2-4D8DBD4600D6}" type="slidenum">
              <a:rPr lang="en-US" smtClean="0"/>
              <a:pPr>
                <a:defRPr/>
              </a:pPr>
              <a:t>21</a:t>
            </a:fld>
            <a:endParaRPr lang="en-US" dirty="0"/>
          </a:p>
        </p:txBody>
      </p:sp>
    </p:spTree>
    <p:extLst>
      <p:ext uri="{BB962C8B-B14F-4D97-AF65-F5344CB8AC3E}">
        <p14:creationId xmlns:p14="http://schemas.microsoft.com/office/powerpoint/2010/main" val="1155239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about star trek and Scotty, beam me up!  That's the ideal. We think it and we're in another place.  Autonomous vehicles don't achieve that, but they free up the time that is still necessary to get from here to there.- they free up the time that is spent on maintenance - huge economies of scale</a:t>
            </a:r>
          </a:p>
        </p:txBody>
      </p:sp>
      <p:sp>
        <p:nvSpPr>
          <p:cNvPr id="4" name="Slide Number Placeholder 3"/>
          <p:cNvSpPr>
            <a:spLocks noGrp="1"/>
          </p:cNvSpPr>
          <p:nvPr>
            <p:ph type="sldNum" sz="quarter" idx="10"/>
          </p:nvPr>
        </p:nvSpPr>
        <p:spPr/>
        <p:txBody>
          <a:bodyPr/>
          <a:lstStyle/>
          <a:p>
            <a:pPr>
              <a:defRPr/>
            </a:pPr>
            <a:fld id="{DD4D649D-2BFF-4C29-BFA2-4D8DBD4600D6}" type="slidenum">
              <a:rPr lang="en-US" smtClean="0"/>
              <a:pPr>
                <a:defRPr/>
              </a:pPr>
              <a:t>24</a:t>
            </a:fld>
            <a:endParaRPr lang="en-US" dirty="0"/>
          </a:p>
        </p:txBody>
      </p:sp>
    </p:spTree>
    <p:extLst>
      <p:ext uri="{BB962C8B-B14F-4D97-AF65-F5344CB8AC3E}">
        <p14:creationId xmlns:p14="http://schemas.microsoft.com/office/powerpoint/2010/main" val="487926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 of city traffic is due to search for parking</a:t>
            </a:r>
          </a:p>
        </p:txBody>
      </p:sp>
      <p:sp>
        <p:nvSpPr>
          <p:cNvPr id="4" name="Slide Number Placeholder 3"/>
          <p:cNvSpPr>
            <a:spLocks noGrp="1"/>
          </p:cNvSpPr>
          <p:nvPr>
            <p:ph type="sldNum" sz="quarter" idx="10"/>
          </p:nvPr>
        </p:nvSpPr>
        <p:spPr/>
        <p:txBody>
          <a:bodyPr/>
          <a:lstStyle/>
          <a:p>
            <a:pPr>
              <a:defRPr/>
            </a:pPr>
            <a:fld id="{DD4D649D-2BFF-4C29-BFA2-4D8DBD4600D6}" type="slidenum">
              <a:rPr lang="en-US" smtClean="0"/>
              <a:pPr>
                <a:defRPr/>
              </a:pPr>
              <a:t>28</a:t>
            </a:fld>
            <a:endParaRPr lang="en-US" dirty="0"/>
          </a:p>
        </p:txBody>
      </p:sp>
    </p:spTree>
    <p:extLst>
      <p:ext uri="{BB962C8B-B14F-4D97-AF65-F5344CB8AC3E}">
        <p14:creationId xmlns:p14="http://schemas.microsoft.com/office/powerpoint/2010/main" val="571784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Governments determine local zoning, design roadway alignments, invest in new capacity, design parking regulations, set transportation taxes, and invest in data and people to help manage all those decisions. It’s a huge suite of responsibilities, and all apply in new ways around AVs.</a:t>
            </a:r>
          </a:p>
        </p:txBody>
      </p:sp>
      <p:sp>
        <p:nvSpPr>
          <p:cNvPr id="4" name="Slide Number Placeholder 3"/>
          <p:cNvSpPr>
            <a:spLocks noGrp="1"/>
          </p:cNvSpPr>
          <p:nvPr>
            <p:ph type="sldNum" sz="quarter" idx="10"/>
          </p:nvPr>
        </p:nvSpPr>
        <p:spPr/>
        <p:txBody>
          <a:bodyPr/>
          <a:lstStyle/>
          <a:p>
            <a:pPr>
              <a:defRPr/>
            </a:pPr>
            <a:fld id="{DD4D649D-2BFF-4C29-BFA2-4D8DBD4600D6}" type="slidenum">
              <a:rPr lang="en-US" smtClean="0"/>
              <a:pPr>
                <a:defRPr/>
              </a:pPr>
              <a:t>29</a:t>
            </a:fld>
            <a:endParaRPr lang="en-US" dirty="0"/>
          </a:p>
        </p:txBody>
      </p:sp>
    </p:spTree>
    <p:extLst>
      <p:ext uri="{BB962C8B-B14F-4D97-AF65-F5344CB8AC3E}">
        <p14:creationId xmlns:p14="http://schemas.microsoft.com/office/powerpoint/2010/main" val="861882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https://</a:t>
            </a:r>
            <a:r>
              <a:rPr lang="en-US" b="1" dirty="0" err="1"/>
              <a:t>newsroom.aaa.com</a:t>
            </a:r>
            <a:r>
              <a:rPr lang="en-US" b="1" dirty="0"/>
              <a:t>/wp-content/uploads/2022/08/2022-YourDrivingCosts-FactSheet-7-1.pdf</a:t>
            </a:r>
          </a:p>
        </p:txBody>
      </p:sp>
      <p:sp>
        <p:nvSpPr>
          <p:cNvPr id="4" name="Slide Number Placeholder 3"/>
          <p:cNvSpPr>
            <a:spLocks noGrp="1"/>
          </p:cNvSpPr>
          <p:nvPr>
            <p:ph type="sldNum" sz="quarter" idx="5"/>
          </p:nvPr>
        </p:nvSpPr>
        <p:spPr/>
        <p:txBody>
          <a:bodyPr/>
          <a:lstStyle/>
          <a:p>
            <a:fld id="{39F294D8-753E-E842-8CF8-893A8D4FD7E5}" type="slidenum">
              <a:rPr lang="en-US" smtClean="0"/>
              <a:t>31</a:t>
            </a:fld>
            <a:endParaRPr lang="en-US"/>
          </a:p>
        </p:txBody>
      </p:sp>
    </p:spTree>
    <p:extLst>
      <p:ext uri="{BB962C8B-B14F-4D97-AF65-F5344CB8AC3E}">
        <p14:creationId xmlns:p14="http://schemas.microsoft.com/office/powerpoint/2010/main" val="397177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21A4D-4FAD-45A6-A3C5-59711005E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6B803A-233C-48A3-A920-5820C83A0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C2737BC-96A1-42A3-AD8D-9E8CD7FB7C9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47095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y 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3" name="Rectangle 2">
            <a:extLst>
              <a:ext uri="{FF2B5EF4-FFF2-40B4-BE49-F238E27FC236}">
                <a16:creationId xmlns:a16="http://schemas.microsoft.com/office/drawing/2014/main" id="{AAA7E2CB-D8A4-4CA5-AD0E-4339221B42DB}"/>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09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2pPr marL="685800" indent="-228600">
              <a:buClr>
                <a:srgbClr val="0C4C88"/>
              </a:buClr>
              <a:buSzPct val="80000"/>
              <a:buFont typeface="Wingdings" panose="05000000000000000000" pitchFamily="2" charset="2"/>
              <a:buChar char="§"/>
              <a:defRPr/>
            </a:lvl2pPr>
            <a:lvl3pPr>
              <a:buClr>
                <a:srgbClr val="0C4C88"/>
              </a:buClr>
              <a:defRPr/>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84803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Title 2 line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hasCustomPrompt="1"/>
          </p:nvPr>
        </p:nvSpPr>
        <p:spPr>
          <a:xfrm>
            <a:off x="838200" y="216007"/>
            <a:ext cx="10515600" cy="1325563"/>
          </a:xfrm>
        </p:spPr>
        <p:txBody>
          <a:bodyPr anchor="t" anchorCtr="0">
            <a:normAutofit/>
          </a:bodyPr>
          <a:lstStyle>
            <a:lvl1pPr>
              <a:lnSpc>
                <a:spcPts val="5200"/>
              </a:lnSpc>
              <a:defRPr sz="4000">
                <a:solidFill>
                  <a:srgbClr val="0C4C88"/>
                </a:solidFill>
              </a:defRPr>
            </a:lvl1pPr>
          </a:lstStyle>
          <a:p>
            <a:r>
              <a:rPr lang="en-US" dirty="0"/>
              <a:t>Click to edit Master title style</a:t>
            </a:r>
            <a:br>
              <a:rPr lang="en-US" dirty="0"/>
            </a:b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2pPr marL="685800" indent="-228600">
              <a:buClr>
                <a:srgbClr val="0C4C88"/>
              </a:buClr>
              <a:buSzPct val="80000"/>
              <a:buFont typeface="Wingdings" panose="05000000000000000000" pitchFamily="2" charset="2"/>
              <a:buChar char="§"/>
              <a:defRPr/>
            </a:lvl2pPr>
            <a:lvl3pPr>
              <a:buClr>
                <a:srgbClr val="0C4C88"/>
              </a:buCl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614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7E71-46AC-4513-9A95-F26DF30D7956}"/>
              </a:ext>
            </a:extLst>
          </p:cNvPr>
          <p:cNvSpPr>
            <a:spLocks noGrp="1"/>
          </p:cNvSpPr>
          <p:nvPr>
            <p:ph type="title"/>
          </p:nvPr>
        </p:nvSpPr>
        <p:spPr/>
        <p:txBody>
          <a:bodyPr/>
          <a:lstStyle>
            <a:lvl1pPr>
              <a:defRPr>
                <a:solidFill>
                  <a:srgbClr val="0C4C88"/>
                </a:solidFill>
              </a:defRPr>
            </a:lvl1pPr>
          </a:lstStyle>
          <a:p>
            <a:r>
              <a:rPr lang="en-US" dirty="0"/>
              <a:t>Click to edit Master title style</a:t>
            </a:r>
            <a:endParaRPr lang="en-GB" dirty="0"/>
          </a:p>
        </p:txBody>
      </p:sp>
      <p:sp>
        <p:nvSpPr>
          <p:cNvPr id="8" name="Oval 7">
            <a:extLst>
              <a:ext uri="{FF2B5EF4-FFF2-40B4-BE49-F238E27FC236}">
                <a16:creationId xmlns:a16="http://schemas.microsoft.com/office/drawing/2014/main" id="{6C1AA319-333D-412C-9DD7-9A6C0D760DBE}"/>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71579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Title 2 lin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9" name="Oval 8">
            <a:extLst>
              <a:ext uri="{FF2B5EF4-FFF2-40B4-BE49-F238E27FC236}">
                <a16:creationId xmlns:a16="http://schemas.microsoft.com/office/drawing/2014/main" id="{EEAB0322-A9EB-43EB-8A82-07D57F72DE4A}"/>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8E67E71-46AC-4513-9A95-F26DF30D7956}"/>
              </a:ext>
            </a:extLst>
          </p:cNvPr>
          <p:cNvSpPr>
            <a:spLocks noGrp="1"/>
          </p:cNvSpPr>
          <p:nvPr>
            <p:ph type="title" hasCustomPrompt="1"/>
          </p:nvPr>
        </p:nvSpPr>
        <p:spPr>
          <a:xfrm>
            <a:off x="838200" y="216007"/>
            <a:ext cx="10515600" cy="1325563"/>
          </a:xfrm>
        </p:spPr>
        <p:txBody>
          <a:bodyPr anchor="t" anchorCtr="0"/>
          <a:lstStyle>
            <a:lvl1pPr>
              <a:lnSpc>
                <a:spcPts val="5200"/>
              </a:lnSpc>
              <a:defRPr>
                <a:solidFill>
                  <a:srgbClr val="0C4C88"/>
                </a:solidFill>
              </a:defRPr>
            </a:lvl1pPr>
          </a:lstStyle>
          <a:p>
            <a:r>
              <a:rPr lang="en-US" dirty="0"/>
              <a:t>Click to edit Master title style</a:t>
            </a:r>
            <a:br>
              <a:rPr lang="en-US" dirty="0"/>
            </a:br>
            <a:endParaRPr lang="en-GB" dirty="0"/>
          </a:p>
        </p:txBody>
      </p:sp>
    </p:spTree>
    <p:extLst>
      <p:ext uri="{BB962C8B-B14F-4D97-AF65-F5344CB8AC3E}">
        <p14:creationId xmlns:p14="http://schemas.microsoft.com/office/powerpoint/2010/main" val="26781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1A90B-032D-47E4-AA87-462359C7B8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E3E4E5-6537-4C35-A50E-A91EDDFC5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6">
            <a:extLst>
              <a:ext uri="{FF2B5EF4-FFF2-40B4-BE49-F238E27FC236}">
                <a16:creationId xmlns:a16="http://schemas.microsoft.com/office/drawing/2014/main" id="{DD0AEE99-5F0F-4100-9685-AAB2EBB6DFF0}"/>
              </a:ext>
            </a:extLst>
          </p:cNvPr>
          <p:cNvSpPr>
            <a:spLocks noGrp="1"/>
          </p:cNvSpPr>
          <p:nvPr>
            <p:ph type="sldNum" sz="quarter" idx="12"/>
          </p:nvPr>
        </p:nvSpPr>
        <p:spPr>
          <a:xfrm>
            <a:off x="9272751" y="6230226"/>
            <a:ext cx="2743200" cy="365125"/>
          </a:xfrm>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4433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545-EFE2-4330-B6AE-68DD7018D3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65C42-8E4E-4995-8882-EDA624357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0386CD-7692-45A5-96E1-56EF3B35F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968283-0879-4456-B3EF-65A7B363EF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D478B5-F754-4D16-A4E6-C28D49165B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C9312041-9D94-4A1D-B742-6CF6728A9A5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16045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E3BC-6A56-4810-AE88-730E1D2608C9}"/>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6770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0C0B4B-CECB-4D80-B0B3-10BA52D49BD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60375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9E97E-8590-4661-B926-74D82175F17E}"/>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B2EFE9F-E4C2-4E94-B15C-7561DD632706}"/>
              </a:ext>
            </a:extLst>
          </p:cNvPr>
          <p:cNvSpPr>
            <a:spLocks noGrp="1"/>
          </p:cNvSpPr>
          <p:nvPr>
            <p:ph type="body" idx="1"/>
          </p:nvPr>
        </p:nvSpPr>
        <p:spPr>
          <a:xfrm>
            <a:off x="838200" y="173037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36C72820-9D3E-44DA-B4D3-E0A65C8E5BDA}"/>
              </a:ext>
            </a:extLst>
          </p:cNvPr>
          <p:cNvSpPr>
            <a:spLocks noGrp="1"/>
          </p:cNvSpPr>
          <p:nvPr>
            <p:ph type="sldNum" sz="quarter" idx="4"/>
          </p:nvPr>
        </p:nvSpPr>
        <p:spPr>
          <a:xfrm>
            <a:off x="9272751" y="6230226"/>
            <a:ext cx="2743200" cy="365125"/>
          </a:xfrm>
          <a:prstGeom prst="rect">
            <a:avLst/>
          </a:prstGeom>
        </p:spPr>
        <p:txBody>
          <a:bodyPr vert="horz" lIns="91440" tIns="45720" rIns="91440" bIns="45720" rtlCol="0" anchor="ctr"/>
          <a:lstStyle>
            <a:lvl1pPr algn="r">
              <a:defRPr sz="1100">
                <a:solidFill>
                  <a:srgbClr val="0C4C88"/>
                </a:solidFill>
              </a:defRPr>
            </a:lvl1pPr>
          </a:lstStyle>
          <a:p>
            <a:fld id="{D9F085D5-EC86-4F6A-B501-C1359CB39116}" type="slidenum">
              <a:rPr lang="en-GB" smtClean="0"/>
              <a:pPr/>
              <a:t>‹#›</a:t>
            </a:fld>
            <a:endParaRPr lang="en-GB"/>
          </a:p>
        </p:txBody>
      </p:sp>
      <p:sp>
        <p:nvSpPr>
          <p:cNvPr id="7" name="Workspace [Presentation]" hidden="1">
            <a:extLst>
              <a:ext uri="{FF2B5EF4-FFF2-40B4-BE49-F238E27FC236}">
                <a16:creationId xmlns:a16="http://schemas.microsoft.com/office/drawing/2014/main" id="{07CF207E-F6E3-4338-83CD-7F26AF8EFD5E}"/>
              </a:ext>
            </a:extLst>
          </p:cNvPr>
          <p:cNvSpPr/>
          <p:nvPr userDrawn="1"/>
        </p:nvSpPr>
        <p:spPr>
          <a:xfrm>
            <a:off x="838200" y="1825625"/>
            <a:ext cx="5181600" cy="4351338"/>
          </a:xfrm>
          <a:prstGeom prst="rect">
            <a:avLst/>
          </a:prstGeom>
          <a:noFill/>
          <a:ln w="12700" cap="flat" cmpd="sng" algn="ctr">
            <a:solidFill>
              <a:srgbClr val="D24726"/>
            </a:solidFill>
            <a:prstDash val="lgDash"/>
            <a:miter lim="800000"/>
          </a:ln>
          <a:effectLst/>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2FCAFF6B-AEE7-4DF3-9AA6-FC371F384119}"/>
              </a:ext>
            </a:extLst>
          </p:cNvPr>
          <p:cNvCxnSpPr>
            <a:cxnSpLocks/>
          </p:cNvCxnSpPr>
          <p:nvPr userDrawn="1"/>
        </p:nvCxnSpPr>
        <p:spPr>
          <a:xfrm>
            <a:off x="3310764" y="6412788"/>
            <a:ext cx="8153398" cy="0"/>
          </a:xfrm>
          <a:prstGeom prst="line">
            <a:avLst/>
          </a:prstGeom>
          <a:ln>
            <a:solidFill>
              <a:srgbClr val="0C4C88"/>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5C10A0A-8A4B-47E1-9F98-875C5F817B91}"/>
              </a:ext>
            </a:extLst>
          </p:cNvPr>
          <p:cNvPicPr>
            <a:picLocks noChangeAspect="1"/>
          </p:cNvPicPr>
          <p:nvPr userDrawn="1"/>
        </p:nvPicPr>
        <p:blipFill>
          <a:blip r:embed="rId12"/>
          <a:stretch>
            <a:fillRect/>
          </a:stretch>
        </p:blipFill>
        <p:spPr>
          <a:xfrm>
            <a:off x="10174279" y="0"/>
            <a:ext cx="2017721" cy="1898705"/>
          </a:xfrm>
          <a:prstGeom prst="rect">
            <a:avLst/>
          </a:prstGeom>
        </p:spPr>
      </p:pic>
      <p:pic>
        <p:nvPicPr>
          <p:cNvPr id="17" name="Picture 16">
            <a:extLst>
              <a:ext uri="{FF2B5EF4-FFF2-40B4-BE49-F238E27FC236}">
                <a16:creationId xmlns:a16="http://schemas.microsoft.com/office/drawing/2014/main" id="{57F4E8CB-31CF-4E8D-A3AC-73D8C76CAD0B}"/>
              </a:ext>
            </a:extLst>
          </p:cNvPr>
          <p:cNvPicPr>
            <a:picLocks noChangeAspect="1"/>
          </p:cNvPicPr>
          <p:nvPr userDrawn="1"/>
        </p:nvPicPr>
        <p:blipFill>
          <a:blip r:embed="rId13"/>
          <a:stretch>
            <a:fillRect/>
          </a:stretch>
        </p:blipFill>
        <p:spPr>
          <a:xfrm>
            <a:off x="335378" y="6176568"/>
            <a:ext cx="2834640" cy="472441"/>
          </a:xfrm>
          <a:prstGeom prst="rect">
            <a:avLst/>
          </a:prstGeom>
        </p:spPr>
      </p:pic>
    </p:spTree>
    <p:extLst>
      <p:ext uri="{BB962C8B-B14F-4D97-AF65-F5344CB8AC3E}">
        <p14:creationId xmlns:p14="http://schemas.microsoft.com/office/powerpoint/2010/main" val="956692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4" r:id="rId3"/>
    <p:sldLayoutId id="2147483724" r:id="rId4"/>
    <p:sldLayoutId id="2147483733" r:id="rId5"/>
    <p:sldLayoutId id="2147483723" r:id="rId6"/>
    <p:sldLayoutId id="2147483725" r:id="rId7"/>
    <p:sldLayoutId id="2147483726" r:id="rId8"/>
    <p:sldLayoutId id="2147483727" r:id="rId9"/>
    <p:sldLayoutId id="2147483732" r:id="rId10"/>
  </p:sldLayoutIdLst>
  <p:hf hdr="0" ftr="0" dt="0"/>
  <p:txStyles>
    <p:title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3.tiff"/><Relationship Id="rId7" Type="http://schemas.openxmlformats.org/officeDocument/2006/relationships/image" Target="../media/image47.jpg"/><Relationship Id="rId2" Type="http://schemas.openxmlformats.org/officeDocument/2006/relationships/image" Target="../media/image42.tiff"/><Relationship Id="rId1" Type="http://schemas.openxmlformats.org/officeDocument/2006/relationships/slideLayout" Target="../slideLayouts/slideLayout2.xml"/><Relationship Id="rId6" Type="http://schemas.openxmlformats.org/officeDocument/2006/relationships/image" Target="../media/image46.tiff"/><Relationship Id="rId11" Type="http://schemas.openxmlformats.org/officeDocument/2006/relationships/image" Target="../media/image51.jpg"/><Relationship Id="rId5" Type="http://schemas.openxmlformats.org/officeDocument/2006/relationships/image" Target="../media/image45.tiff"/><Relationship Id="rId10" Type="http://schemas.openxmlformats.org/officeDocument/2006/relationships/image" Target="../media/image50.jpg"/><Relationship Id="rId4" Type="http://schemas.openxmlformats.org/officeDocument/2006/relationships/image" Target="../media/image44.tiff"/><Relationship Id="rId9" Type="http://schemas.openxmlformats.org/officeDocument/2006/relationships/image" Target="../media/image49.jpg"/></Relationships>
</file>

<file path=ppt/slides/_rels/slide1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4.xml"/><Relationship Id="rId4" Type="http://schemas.openxmlformats.org/officeDocument/2006/relationships/image" Target="../media/image55.jpg"/></Relationships>
</file>

<file path=ppt/slides/_rels/slide1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5.jpg"/><Relationship Id="rId4" Type="http://schemas.openxmlformats.org/officeDocument/2006/relationships/image" Target="../media/image64.jpg"/></Relationships>
</file>

<file path=ppt/slides/_rels/slide2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jpg"/></Relationships>
</file>

<file path=ppt/slides/_rels/slide2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2.tiff"/><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tiff"/><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4.png"/></Relationships>
</file>

<file path=ppt/slides/_rels/slide3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info@NEEDEcon.org" TargetMode="External"/><Relationship Id="rId2" Type="http://schemas.openxmlformats.org/officeDocument/2006/relationships/hyperlink" Target="http://www.needecon.org/" TargetMode="External"/><Relationship Id="rId1" Type="http://schemas.openxmlformats.org/officeDocument/2006/relationships/slideLayout" Target="../slideLayouts/slideLayout2.xml"/><Relationship Id="rId4" Type="http://schemas.openxmlformats.org/officeDocument/2006/relationships/hyperlink" Target="http://www.needecon.org/testimonials.php"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19.jpg"/><Relationship Id="rId18" Type="http://schemas.openxmlformats.org/officeDocument/2006/relationships/image" Target="../media/image24.jpg"/><Relationship Id="rId26" Type="http://schemas.openxmlformats.org/officeDocument/2006/relationships/image" Target="../media/image6.png"/><Relationship Id="rId3" Type="http://schemas.openxmlformats.org/officeDocument/2006/relationships/image" Target="../media/image9.jpg"/><Relationship Id="rId21" Type="http://schemas.openxmlformats.org/officeDocument/2006/relationships/image" Target="../media/image27.jpg"/><Relationship Id="rId7" Type="http://schemas.openxmlformats.org/officeDocument/2006/relationships/image" Target="../media/image13.jpg"/><Relationship Id="rId12" Type="http://schemas.openxmlformats.org/officeDocument/2006/relationships/image" Target="../media/image18.jpg"/><Relationship Id="rId17" Type="http://schemas.openxmlformats.org/officeDocument/2006/relationships/image" Target="../media/image23.jpg"/><Relationship Id="rId25" Type="http://schemas.openxmlformats.org/officeDocument/2006/relationships/image" Target="../media/image31.jpg"/><Relationship Id="rId2" Type="http://schemas.openxmlformats.org/officeDocument/2006/relationships/image" Target="../media/image8.jpg"/><Relationship Id="rId16" Type="http://schemas.openxmlformats.org/officeDocument/2006/relationships/image" Target="../media/image22.jpg"/><Relationship Id="rId20" Type="http://schemas.openxmlformats.org/officeDocument/2006/relationships/image" Target="../media/image26.jpg"/><Relationship Id="rId1" Type="http://schemas.openxmlformats.org/officeDocument/2006/relationships/slideLayout" Target="../slideLayouts/slideLayout3.xml"/><Relationship Id="rId6" Type="http://schemas.openxmlformats.org/officeDocument/2006/relationships/image" Target="../media/image12.jpg"/><Relationship Id="rId11" Type="http://schemas.openxmlformats.org/officeDocument/2006/relationships/image" Target="../media/image17.jpg"/><Relationship Id="rId24" Type="http://schemas.openxmlformats.org/officeDocument/2006/relationships/image" Target="../media/image30.png"/><Relationship Id="rId5" Type="http://schemas.openxmlformats.org/officeDocument/2006/relationships/image" Target="../media/image11.jpg"/><Relationship Id="rId15" Type="http://schemas.openxmlformats.org/officeDocument/2006/relationships/image" Target="../media/image21.jpg"/><Relationship Id="rId23" Type="http://schemas.openxmlformats.org/officeDocument/2006/relationships/image" Target="../media/image29.jpg"/><Relationship Id="rId10" Type="http://schemas.openxmlformats.org/officeDocument/2006/relationships/image" Target="../media/image16.jpg"/><Relationship Id="rId19" Type="http://schemas.openxmlformats.org/officeDocument/2006/relationships/image" Target="../media/image25.jpg"/><Relationship Id="rId4" Type="http://schemas.openxmlformats.org/officeDocument/2006/relationships/image" Target="../media/image10.jpg"/><Relationship Id="rId9" Type="http://schemas.openxmlformats.org/officeDocument/2006/relationships/image" Target="../media/image15.jpg"/><Relationship Id="rId14" Type="http://schemas.openxmlformats.org/officeDocument/2006/relationships/image" Target="../media/image20.jpg"/><Relationship Id="rId22" Type="http://schemas.openxmlformats.org/officeDocument/2006/relationships/image" Target="../media/image28.jpg"/><Relationship Id="rId27" Type="http://schemas.openxmlformats.org/officeDocument/2006/relationships/image" Target="../media/image32.jpg"/></Relationships>
</file>

<file path=ppt/slides/_rels/slide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5" Type="http://schemas.openxmlformats.org/officeDocument/2006/relationships/image" Target="../media/image39.pn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ormAutofit fontScale="90000"/>
          </a:bodyPr>
          <a:lstStyle/>
          <a:p>
            <a:pPr algn="l"/>
            <a:r>
              <a:rPr lang="en-US" sz="3200" i="1" dirty="0"/>
              <a:t>Loch Lomond Yacht Club</a:t>
            </a:r>
            <a:br>
              <a:rPr lang="en-US" sz="3200" i="1" dirty="0"/>
            </a:br>
            <a:br>
              <a:rPr lang="en-US" sz="3200" i="1" dirty="0"/>
            </a:br>
            <a:r>
              <a:rPr lang="en-US" dirty="0"/>
              <a:t>Driving Change – Autonomous Vehicles’ Big Impact</a:t>
            </a:r>
          </a:p>
        </p:txBody>
      </p:sp>
      <p:sp>
        <p:nvSpPr>
          <p:cNvPr id="3" name="Subtitle 2"/>
          <p:cNvSpPr>
            <a:spLocks noGrp="1"/>
          </p:cNvSpPr>
          <p:nvPr>
            <p:ph type="subTitle" idx="1"/>
          </p:nvPr>
        </p:nvSpPr>
        <p:spPr>
          <a:xfrm>
            <a:off x="1524000" y="3602037"/>
            <a:ext cx="9144000" cy="2149057"/>
          </a:xfrm>
        </p:spPr>
        <p:txBody>
          <a:bodyPr>
            <a:noAutofit/>
          </a:bodyPr>
          <a:lstStyle/>
          <a:p>
            <a:pPr algn="l"/>
            <a:endParaRPr lang="en-US" dirty="0">
              <a:solidFill>
                <a:srgbClr val="2B414D"/>
              </a:solidFill>
            </a:endParaRPr>
          </a:p>
          <a:p>
            <a:pPr algn="l"/>
            <a:r>
              <a:rPr lang="en-US" b="1" dirty="0">
                <a:solidFill>
                  <a:srgbClr val="2B414D"/>
                </a:solidFill>
              </a:rPr>
              <a:t>National Economic Education Delegation</a:t>
            </a:r>
          </a:p>
          <a:p>
            <a:pPr algn="l"/>
            <a:r>
              <a:rPr lang="en-US" dirty="0">
                <a:solidFill>
                  <a:srgbClr val="2B414D"/>
                </a:solidFill>
              </a:rPr>
              <a:t>Jon </a:t>
            </a:r>
            <a:r>
              <a:rPr lang="en-US" dirty="0" err="1">
                <a:solidFill>
                  <a:srgbClr val="2B414D"/>
                </a:solidFill>
              </a:rPr>
              <a:t>Haveman</a:t>
            </a:r>
            <a:r>
              <a:rPr lang="en-US" dirty="0">
                <a:solidFill>
                  <a:srgbClr val="2B414D"/>
                </a:solidFill>
              </a:rPr>
              <a:t>, Ph.D.</a:t>
            </a:r>
          </a:p>
          <a:p>
            <a:pPr algn="l"/>
            <a:endParaRPr lang="en-US" dirty="0">
              <a:solidFill>
                <a:srgbClr val="2B414D"/>
              </a:solidFill>
            </a:endParaRPr>
          </a:p>
          <a:p>
            <a:pPr algn="l"/>
            <a:r>
              <a:rPr lang="en-US" sz="1800" b="0" i="1" dirty="0">
                <a:solidFill>
                  <a:srgbClr val="2B414D"/>
                </a:solidFill>
              </a:rPr>
              <a:t>August 6, 2026</a:t>
            </a:r>
          </a:p>
          <a:p>
            <a:pPr algn="l"/>
            <a:endParaRPr lang="en-US" dirty="0">
              <a:solidFill>
                <a:srgbClr val="2B414D"/>
              </a:solidFill>
            </a:endParaRPr>
          </a:p>
        </p:txBody>
      </p:sp>
    </p:spTree>
    <p:extLst>
      <p:ext uri="{BB962C8B-B14F-4D97-AF65-F5344CB8AC3E}">
        <p14:creationId xmlns:p14="http://schemas.microsoft.com/office/powerpoint/2010/main" val="9753867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0B68-E247-F14A-9451-00620031440E}"/>
              </a:ext>
            </a:extLst>
          </p:cNvPr>
          <p:cNvSpPr>
            <a:spLocks noGrp="1"/>
          </p:cNvSpPr>
          <p:nvPr>
            <p:ph type="title"/>
          </p:nvPr>
        </p:nvSpPr>
        <p:spPr/>
        <p:txBody>
          <a:bodyPr/>
          <a:lstStyle/>
          <a:p>
            <a:r>
              <a:rPr lang="en-US" dirty="0">
                <a:solidFill>
                  <a:schemeClr val="bg1"/>
                </a:solidFill>
              </a:rPr>
              <a:t>Act</a:t>
            </a:r>
            <a:r>
              <a:rPr lang="en-US" dirty="0"/>
              <a:t>ively Pursuing Autonomous Local Delivery</a:t>
            </a:r>
          </a:p>
        </p:txBody>
      </p:sp>
      <p:sp>
        <p:nvSpPr>
          <p:cNvPr id="3" name="Content Placeholder 2">
            <a:extLst>
              <a:ext uri="{FF2B5EF4-FFF2-40B4-BE49-F238E27FC236}">
                <a16:creationId xmlns:a16="http://schemas.microsoft.com/office/drawing/2014/main" id="{3BEA6CBC-4575-134C-8F35-956ABBDF39F1}"/>
              </a:ext>
            </a:extLst>
          </p:cNvPr>
          <p:cNvSpPr>
            <a:spLocks noGrp="1"/>
          </p:cNvSpPr>
          <p:nvPr>
            <p:ph sz="half" idx="1"/>
          </p:nvPr>
        </p:nvSpPr>
        <p:spPr/>
        <p:txBody>
          <a:bodyPr/>
          <a:lstStyle/>
          <a:p>
            <a:r>
              <a:rPr lang="en-US" dirty="0"/>
              <a:t>Dominos</a:t>
            </a:r>
          </a:p>
          <a:p>
            <a:r>
              <a:rPr lang="en-US" dirty="0"/>
              <a:t>Walmart</a:t>
            </a:r>
          </a:p>
          <a:p>
            <a:r>
              <a:rPr lang="en-US" dirty="0"/>
              <a:t>Amazon</a:t>
            </a:r>
          </a:p>
          <a:p>
            <a:r>
              <a:rPr lang="en-US" dirty="0"/>
              <a:t>CVS Pharmacy</a:t>
            </a:r>
          </a:p>
          <a:p>
            <a:r>
              <a:rPr lang="en-US" dirty="0"/>
              <a:t>Stop and Shop</a:t>
            </a:r>
          </a:p>
          <a:p>
            <a:r>
              <a:rPr lang="en-US" dirty="0"/>
              <a:t>Uber Eats</a:t>
            </a:r>
          </a:p>
          <a:p>
            <a:r>
              <a:rPr lang="en-US" dirty="0"/>
              <a:t>Kroger</a:t>
            </a:r>
          </a:p>
        </p:txBody>
      </p:sp>
      <p:sp>
        <p:nvSpPr>
          <p:cNvPr id="4" name="Content Placeholder 3">
            <a:extLst>
              <a:ext uri="{FF2B5EF4-FFF2-40B4-BE49-F238E27FC236}">
                <a16:creationId xmlns:a16="http://schemas.microsoft.com/office/drawing/2014/main" id="{BACF9EB5-915E-B647-B81F-CF43E0BEA161}"/>
              </a:ext>
            </a:extLst>
          </p:cNvPr>
          <p:cNvSpPr>
            <a:spLocks noGrp="1"/>
          </p:cNvSpPr>
          <p:nvPr>
            <p:ph sz="half" idx="2"/>
          </p:nvPr>
        </p:nvSpPr>
        <p:spPr/>
        <p:txBody>
          <a:bodyPr/>
          <a:lstStyle/>
          <a:p>
            <a:endParaRPr lang="en-US"/>
          </a:p>
        </p:txBody>
      </p:sp>
      <p:sp>
        <p:nvSpPr>
          <p:cNvPr id="5" name="Slide Number Placeholder 4">
            <a:extLst>
              <a:ext uri="{FF2B5EF4-FFF2-40B4-BE49-F238E27FC236}">
                <a16:creationId xmlns:a16="http://schemas.microsoft.com/office/drawing/2014/main" id="{8648E228-8955-DA4A-BFB4-49E2505AB8B4}"/>
              </a:ext>
            </a:extLst>
          </p:cNvPr>
          <p:cNvSpPr>
            <a:spLocks noGrp="1"/>
          </p:cNvSpPr>
          <p:nvPr>
            <p:ph type="sldNum" sz="quarter" idx="12"/>
          </p:nvPr>
        </p:nvSpPr>
        <p:spPr/>
        <p:txBody>
          <a:bodyPr/>
          <a:lstStyle/>
          <a:p>
            <a:fld id="{D9F085D5-EC86-4F6A-B501-C1359CB39116}" type="slidenum">
              <a:rPr lang="en-GB" smtClean="0"/>
              <a:t>10</a:t>
            </a:fld>
            <a:endParaRPr lang="en-GB"/>
          </a:p>
        </p:txBody>
      </p:sp>
      <p:pic>
        <p:nvPicPr>
          <p:cNvPr id="6" name="Picture 5">
            <a:extLst>
              <a:ext uri="{FF2B5EF4-FFF2-40B4-BE49-F238E27FC236}">
                <a16:creationId xmlns:a16="http://schemas.microsoft.com/office/drawing/2014/main" id="{3527F292-E098-5045-886D-E4AE0BAF69F6}"/>
              </a:ext>
            </a:extLst>
          </p:cNvPr>
          <p:cNvPicPr>
            <a:picLocks noChangeAspect="1"/>
          </p:cNvPicPr>
          <p:nvPr/>
        </p:nvPicPr>
        <p:blipFill>
          <a:blip r:embed="rId3"/>
          <a:stretch>
            <a:fillRect/>
          </a:stretch>
        </p:blipFill>
        <p:spPr>
          <a:xfrm>
            <a:off x="5967329" y="1576443"/>
            <a:ext cx="5370429" cy="4278699"/>
          </a:xfrm>
          <a:prstGeom prst="rect">
            <a:avLst/>
          </a:prstGeom>
        </p:spPr>
      </p:pic>
    </p:spTree>
    <p:extLst>
      <p:ext uri="{BB962C8B-B14F-4D97-AF65-F5344CB8AC3E}">
        <p14:creationId xmlns:p14="http://schemas.microsoft.com/office/powerpoint/2010/main" val="3770455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ACE1458-C928-B4AB-91A5-B80A7216DCEF}"/>
              </a:ext>
            </a:extLst>
          </p:cNvPr>
          <p:cNvSpPr>
            <a:spLocks noGrp="1"/>
          </p:cNvSpPr>
          <p:nvPr>
            <p:ph type="title"/>
          </p:nvPr>
        </p:nvSpPr>
        <p:spPr/>
        <p:txBody>
          <a:bodyPr/>
          <a:lstStyle/>
          <a:p>
            <a:r>
              <a:rPr lang="en-US" dirty="0">
                <a:solidFill>
                  <a:schemeClr val="bg1"/>
                </a:solidFill>
              </a:rPr>
              <a:t>AV</a:t>
            </a:r>
            <a:r>
              <a:rPr lang="en-US" dirty="0"/>
              <a:t> Trucking is Taking Off As Well!</a:t>
            </a:r>
          </a:p>
        </p:txBody>
      </p:sp>
      <p:sp>
        <p:nvSpPr>
          <p:cNvPr id="5" name="Slide Number Placeholder 4">
            <a:extLst>
              <a:ext uri="{FF2B5EF4-FFF2-40B4-BE49-F238E27FC236}">
                <a16:creationId xmlns:a16="http://schemas.microsoft.com/office/drawing/2014/main" id="{8AD6F002-62C1-5C3B-D11F-1AADE6020E43}"/>
              </a:ext>
            </a:extLst>
          </p:cNvPr>
          <p:cNvSpPr>
            <a:spLocks noGrp="1"/>
          </p:cNvSpPr>
          <p:nvPr>
            <p:ph type="sldNum" sz="quarter" idx="12"/>
          </p:nvPr>
        </p:nvSpPr>
        <p:spPr/>
        <p:txBody>
          <a:bodyPr/>
          <a:lstStyle/>
          <a:p>
            <a:fld id="{D9F085D5-EC86-4F6A-B501-C1359CB39116}" type="slidenum">
              <a:rPr lang="en-GB" smtClean="0"/>
              <a:t>11</a:t>
            </a:fld>
            <a:endParaRPr lang="en-GB"/>
          </a:p>
        </p:txBody>
      </p:sp>
      <p:pic>
        <p:nvPicPr>
          <p:cNvPr id="8" name="Picture 7">
            <a:extLst>
              <a:ext uri="{FF2B5EF4-FFF2-40B4-BE49-F238E27FC236}">
                <a16:creationId xmlns:a16="http://schemas.microsoft.com/office/drawing/2014/main" id="{3EC54CE2-76E4-6769-E584-3CC37BF6DA3B}"/>
              </a:ext>
            </a:extLst>
          </p:cNvPr>
          <p:cNvPicPr>
            <a:picLocks noChangeAspect="1"/>
          </p:cNvPicPr>
          <p:nvPr/>
        </p:nvPicPr>
        <p:blipFill>
          <a:blip r:embed="rId2"/>
          <a:stretch>
            <a:fillRect/>
          </a:stretch>
        </p:blipFill>
        <p:spPr>
          <a:xfrm>
            <a:off x="986632" y="1196473"/>
            <a:ext cx="10218736" cy="5033753"/>
          </a:xfrm>
          <a:prstGeom prst="rect">
            <a:avLst/>
          </a:prstGeom>
        </p:spPr>
      </p:pic>
    </p:spTree>
    <p:extLst>
      <p:ext uri="{BB962C8B-B14F-4D97-AF65-F5344CB8AC3E}">
        <p14:creationId xmlns:p14="http://schemas.microsoft.com/office/powerpoint/2010/main" val="1848569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the future look like?</a:t>
            </a:r>
          </a:p>
        </p:txBody>
      </p:sp>
    </p:spTree>
    <p:extLst>
      <p:ext uri="{BB962C8B-B14F-4D97-AF65-F5344CB8AC3E}">
        <p14:creationId xmlns:p14="http://schemas.microsoft.com/office/powerpoint/2010/main" val="1534768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776" y="0"/>
            <a:ext cx="10515600" cy="1325563"/>
          </a:xfrm>
        </p:spPr>
        <p:txBody>
          <a:bodyPr/>
          <a:lstStyle/>
          <a:p>
            <a:r>
              <a:rPr lang="en-US" dirty="0">
                <a:solidFill>
                  <a:schemeClr val="bg1"/>
                </a:solidFill>
              </a:rPr>
              <a:t>Thi</a:t>
            </a:r>
            <a:r>
              <a:rPr lang="en-US" dirty="0"/>
              <a:t>s:</a:t>
            </a:r>
          </a:p>
        </p:txBody>
      </p:sp>
      <p:pic>
        <p:nvPicPr>
          <p:cNvPr id="4" name="Content Placeholder 3"/>
          <p:cNvPicPr>
            <a:picLocks noGrp="1" noChangeAspect="1"/>
          </p:cNvPicPr>
          <p:nvPr>
            <p:ph idx="1"/>
          </p:nvPr>
        </p:nvPicPr>
        <p:blipFill>
          <a:blip r:embed="rId2"/>
          <a:stretch>
            <a:fillRect/>
          </a:stretch>
        </p:blipFill>
        <p:spPr>
          <a:xfrm>
            <a:off x="12523068" y="1790289"/>
            <a:ext cx="2821210" cy="18653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3"/>
          <a:stretch>
            <a:fillRect/>
          </a:stretch>
        </p:blipFill>
        <p:spPr>
          <a:xfrm>
            <a:off x="17434342" y="1839210"/>
            <a:ext cx="2821210" cy="1587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p:cNvPicPr>
            <a:picLocks noChangeAspect="1"/>
          </p:cNvPicPr>
          <p:nvPr/>
        </p:nvPicPr>
        <p:blipFill>
          <a:blip r:embed="rId4"/>
          <a:stretch>
            <a:fillRect/>
          </a:stretch>
        </p:blipFill>
        <p:spPr>
          <a:xfrm>
            <a:off x="12523068" y="4137910"/>
            <a:ext cx="2821210" cy="1587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p:cNvPicPr>
            <a:picLocks noChangeAspect="1"/>
          </p:cNvPicPr>
          <p:nvPr/>
        </p:nvPicPr>
        <p:blipFill>
          <a:blip r:embed="rId5"/>
          <a:stretch>
            <a:fillRect/>
          </a:stretch>
        </p:blipFill>
        <p:spPr>
          <a:xfrm>
            <a:off x="17434342" y="4088103"/>
            <a:ext cx="2821210" cy="18704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6"/>
          <a:stretch>
            <a:fillRect/>
          </a:stretch>
        </p:blipFill>
        <p:spPr>
          <a:xfrm>
            <a:off x="14978702" y="2587635"/>
            <a:ext cx="2821210" cy="1891314"/>
          </a:xfrm>
          <a:prstGeom prst="roundRect">
            <a:avLst>
              <a:gd name="adj" fmla="val 8594"/>
            </a:avLst>
          </a:prstGeom>
          <a:solidFill>
            <a:srgbClr val="FFFFFF">
              <a:shade val="85000"/>
            </a:srgbClr>
          </a:solidFill>
          <a:ln>
            <a:solidFill>
              <a:schemeClr val="bg1"/>
            </a:solidFill>
          </a:ln>
          <a:effectLst>
            <a:reflection blurRad="12700" stA="38000" endPos="28000" dist="5000" dir="5400000" sy="-100000" algn="bl" rotWithShape="0"/>
          </a:effectLst>
        </p:spPr>
      </p:pic>
      <p:grpSp>
        <p:nvGrpSpPr>
          <p:cNvPr id="18" name="Group 17">
            <a:extLst>
              <a:ext uri="{FF2B5EF4-FFF2-40B4-BE49-F238E27FC236}">
                <a16:creationId xmlns:a16="http://schemas.microsoft.com/office/drawing/2014/main" id="{BBB502FA-5A03-4D79-8C80-05E3F42D35F9}"/>
              </a:ext>
            </a:extLst>
          </p:cNvPr>
          <p:cNvGrpSpPr>
            <a:grpSpLocks/>
          </p:cNvGrpSpPr>
          <p:nvPr/>
        </p:nvGrpSpPr>
        <p:grpSpPr>
          <a:xfrm>
            <a:off x="2000250" y="1076083"/>
            <a:ext cx="8191500" cy="4730036"/>
            <a:chOff x="838200" y="593243"/>
            <a:chExt cx="9291612" cy="5365276"/>
          </a:xfrm>
        </p:grpSpPr>
        <p:pic>
          <p:nvPicPr>
            <p:cNvPr id="9" name="Picture 8">
              <a:extLst>
                <a:ext uri="{FF2B5EF4-FFF2-40B4-BE49-F238E27FC236}">
                  <a16:creationId xmlns:a16="http://schemas.microsoft.com/office/drawing/2014/main" id="{9CE4CBB3-8473-437B-81F6-04677D6A9D2A}"/>
                </a:ext>
              </a:extLst>
            </p:cNvPr>
            <p:cNvPicPr>
              <a:picLocks noChangeAspect="1"/>
            </p:cNvPicPr>
            <p:nvPr/>
          </p:nvPicPr>
          <p:blipFill>
            <a:blip r:embed="rId7"/>
            <a:stretch>
              <a:fillRect/>
            </a:stretch>
          </p:blipFill>
          <p:spPr>
            <a:xfrm>
              <a:off x="6362623" y="3566497"/>
              <a:ext cx="3462389" cy="2308259"/>
            </a:xfrm>
            <a:prstGeom prst="roundRect">
              <a:avLst>
                <a:gd name="adj" fmla="val 8594"/>
              </a:avLst>
            </a:prstGeom>
            <a:solidFill>
              <a:srgbClr val="FFFFFF">
                <a:shade val="85000"/>
              </a:srgbClr>
            </a:solidFill>
            <a:ln>
              <a:solidFill>
                <a:schemeClr val="accent1"/>
              </a:solidFill>
            </a:ln>
            <a:effectLst/>
          </p:spPr>
        </p:pic>
        <p:pic>
          <p:nvPicPr>
            <p:cNvPr id="11" name="Picture 10">
              <a:extLst>
                <a:ext uri="{FF2B5EF4-FFF2-40B4-BE49-F238E27FC236}">
                  <a16:creationId xmlns:a16="http://schemas.microsoft.com/office/drawing/2014/main" id="{565AAC10-552D-405D-BCD3-D386DDE7C201}"/>
                </a:ext>
              </a:extLst>
            </p:cNvPr>
            <p:cNvPicPr>
              <a:picLocks noChangeAspect="1"/>
            </p:cNvPicPr>
            <p:nvPr/>
          </p:nvPicPr>
          <p:blipFill rotWithShape="1">
            <a:blip r:embed="rId8"/>
            <a:srcRect l="9635"/>
            <a:stretch/>
          </p:blipFill>
          <p:spPr>
            <a:xfrm>
              <a:off x="838200" y="3754507"/>
              <a:ext cx="3632204" cy="2204012"/>
            </a:xfrm>
            <a:prstGeom prst="roundRect">
              <a:avLst>
                <a:gd name="adj" fmla="val 8594"/>
              </a:avLst>
            </a:prstGeom>
            <a:solidFill>
              <a:srgbClr val="FFFFFF">
                <a:shade val="85000"/>
              </a:srgbClr>
            </a:solidFill>
            <a:ln>
              <a:solidFill>
                <a:schemeClr val="accent1"/>
              </a:solidFill>
            </a:ln>
            <a:effectLst/>
          </p:spPr>
        </p:pic>
        <p:pic>
          <p:nvPicPr>
            <p:cNvPr id="15" name="Picture 14">
              <a:extLst>
                <a:ext uri="{FF2B5EF4-FFF2-40B4-BE49-F238E27FC236}">
                  <a16:creationId xmlns:a16="http://schemas.microsoft.com/office/drawing/2014/main" id="{D5617708-354B-424B-8007-8DC3BE0B8C39}"/>
                </a:ext>
              </a:extLst>
            </p:cNvPr>
            <p:cNvPicPr>
              <a:picLocks noChangeAspect="1"/>
            </p:cNvPicPr>
            <p:nvPr/>
          </p:nvPicPr>
          <p:blipFill>
            <a:blip r:embed="rId9"/>
            <a:stretch>
              <a:fillRect/>
            </a:stretch>
          </p:blipFill>
          <p:spPr>
            <a:xfrm>
              <a:off x="1823171" y="1074521"/>
              <a:ext cx="3491242" cy="2308259"/>
            </a:xfrm>
            <a:prstGeom prst="roundRect">
              <a:avLst>
                <a:gd name="adj" fmla="val 8594"/>
              </a:avLst>
            </a:prstGeom>
            <a:solidFill>
              <a:srgbClr val="FFFFFF">
                <a:shade val="85000"/>
              </a:srgbClr>
            </a:solidFill>
            <a:ln>
              <a:solidFill>
                <a:schemeClr val="accent1"/>
              </a:solidFill>
            </a:ln>
            <a:effectLst/>
          </p:spPr>
        </p:pic>
        <p:pic>
          <p:nvPicPr>
            <p:cNvPr id="17" name="Picture 16">
              <a:extLst>
                <a:ext uri="{FF2B5EF4-FFF2-40B4-BE49-F238E27FC236}">
                  <a16:creationId xmlns:a16="http://schemas.microsoft.com/office/drawing/2014/main" id="{0EA90AD0-0B07-4EDD-BD4F-C06E14C1905D}"/>
                </a:ext>
              </a:extLst>
            </p:cNvPr>
            <p:cNvPicPr>
              <a:picLocks noChangeAspect="1"/>
            </p:cNvPicPr>
            <p:nvPr/>
          </p:nvPicPr>
          <p:blipFill>
            <a:blip r:embed="rId10"/>
            <a:stretch>
              <a:fillRect/>
            </a:stretch>
          </p:blipFill>
          <p:spPr>
            <a:xfrm>
              <a:off x="6650534" y="593243"/>
              <a:ext cx="3479278" cy="2308259"/>
            </a:xfrm>
            <a:prstGeom prst="roundRect">
              <a:avLst>
                <a:gd name="adj" fmla="val 8594"/>
              </a:avLst>
            </a:prstGeom>
            <a:solidFill>
              <a:srgbClr val="FFFFFF">
                <a:shade val="85000"/>
              </a:srgbClr>
            </a:solidFill>
            <a:ln>
              <a:solidFill>
                <a:schemeClr val="accent1"/>
              </a:solidFill>
            </a:ln>
            <a:effectLst/>
          </p:spPr>
        </p:pic>
        <p:pic>
          <p:nvPicPr>
            <p:cNvPr id="13" name="Picture 12">
              <a:extLst>
                <a:ext uri="{FF2B5EF4-FFF2-40B4-BE49-F238E27FC236}">
                  <a16:creationId xmlns:a16="http://schemas.microsoft.com/office/drawing/2014/main" id="{EB629BD4-42A9-4FC1-BF8F-8980DF585626}"/>
                </a:ext>
              </a:extLst>
            </p:cNvPr>
            <p:cNvPicPr>
              <a:picLocks noChangeAspect="1"/>
            </p:cNvPicPr>
            <p:nvPr/>
          </p:nvPicPr>
          <p:blipFill>
            <a:blip r:embed="rId11"/>
            <a:stretch>
              <a:fillRect/>
            </a:stretch>
          </p:blipFill>
          <p:spPr>
            <a:xfrm>
              <a:off x="4029843" y="2412368"/>
              <a:ext cx="3231563" cy="2308259"/>
            </a:xfrm>
            <a:prstGeom prst="roundRect">
              <a:avLst>
                <a:gd name="adj" fmla="val 8594"/>
              </a:avLst>
            </a:prstGeom>
            <a:solidFill>
              <a:srgbClr val="FFFFFF">
                <a:shade val="85000"/>
              </a:srgbClr>
            </a:solidFill>
            <a:ln>
              <a:solidFill>
                <a:schemeClr val="accent1"/>
              </a:solidFill>
            </a:ln>
            <a:effectLst/>
          </p:spPr>
        </p:pic>
      </p:grpSp>
    </p:spTree>
    <p:extLst>
      <p:ext uri="{BB962C8B-B14F-4D97-AF65-F5344CB8AC3E}">
        <p14:creationId xmlns:p14="http://schemas.microsoft.com/office/powerpoint/2010/main" val="1887802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C33E6-0895-9855-673E-4B25B85A4C3D}"/>
              </a:ext>
            </a:extLst>
          </p:cNvPr>
          <p:cNvSpPr>
            <a:spLocks noGrp="1"/>
          </p:cNvSpPr>
          <p:nvPr>
            <p:ph type="title"/>
          </p:nvPr>
        </p:nvSpPr>
        <p:spPr>
          <a:xfrm>
            <a:off x="911352" y="0"/>
            <a:ext cx="10515600" cy="1325563"/>
          </a:xfrm>
        </p:spPr>
        <p:txBody>
          <a:bodyPr/>
          <a:lstStyle/>
          <a:p>
            <a:r>
              <a:rPr lang="en-US" dirty="0">
                <a:solidFill>
                  <a:schemeClr val="bg1"/>
                </a:solidFill>
              </a:rPr>
              <a:t>Or</a:t>
            </a:r>
            <a:r>
              <a:rPr lang="en-US" dirty="0"/>
              <a:t> This:</a:t>
            </a:r>
          </a:p>
        </p:txBody>
      </p:sp>
      <p:pic>
        <p:nvPicPr>
          <p:cNvPr id="2050" name="Picture 2" descr="Bosch's Autonomous Electric Shuttle Concept Aims To Be The Future Of Travel  | Carscoops">
            <a:extLst>
              <a:ext uri="{FF2B5EF4-FFF2-40B4-BE49-F238E27FC236}">
                <a16:creationId xmlns:a16="http://schemas.microsoft.com/office/drawing/2014/main" id="{E73E62E9-0D51-059D-B2F9-15A42FD342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79381" y="1570038"/>
            <a:ext cx="8033237" cy="4351337"/>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DB7AEF52-CB52-54D3-5C99-D192D5EC0109}"/>
              </a:ext>
            </a:extLst>
          </p:cNvPr>
          <p:cNvSpPr>
            <a:spLocks noGrp="1"/>
          </p:cNvSpPr>
          <p:nvPr>
            <p:ph type="sldNum" sz="quarter" idx="12"/>
          </p:nvPr>
        </p:nvSpPr>
        <p:spPr/>
        <p:txBody>
          <a:bodyPr/>
          <a:lstStyle/>
          <a:p>
            <a:fld id="{D9F085D5-EC86-4F6A-B501-C1359CB39116}" type="slidenum">
              <a:rPr lang="en-GB" smtClean="0"/>
              <a:t>14</a:t>
            </a:fld>
            <a:endParaRPr lang="en-GB"/>
          </a:p>
        </p:txBody>
      </p:sp>
      <p:sp>
        <p:nvSpPr>
          <p:cNvPr id="6" name="TextBox 5">
            <a:extLst>
              <a:ext uri="{FF2B5EF4-FFF2-40B4-BE49-F238E27FC236}">
                <a16:creationId xmlns:a16="http://schemas.microsoft.com/office/drawing/2014/main" id="{2EAE8A6B-BEC7-6992-DA88-36CFB978C2F3}"/>
              </a:ext>
            </a:extLst>
          </p:cNvPr>
          <p:cNvSpPr txBox="1"/>
          <p:nvPr/>
        </p:nvSpPr>
        <p:spPr>
          <a:xfrm>
            <a:off x="5000896" y="6469043"/>
            <a:ext cx="6727807" cy="276999"/>
          </a:xfrm>
          <a:prstGeom prst="rect">
            <a:avLst/>
          </a:prstGeom>
          <a:noFill/>
        </p:spPr>
        <p:txBody>
          <a:bodyPr wrap="square">
            <a:spAutoFit/>
          </a:bodyPr>
          <a:lstStyle/>
          <a:p>
            <a:r>
              <a:rPr lang="en-US" sz="1200" dirty="0"/>
              <a:t>https://www.carscoops.com/2018/12/boschs-autonomous-electric-shuttle-concept-aims-future-travel/</a:t>
            </a:r>
          </a:p>
        </p:txBody>
      </p:sp>
    </p:spTree>
    <p:extLst>
      <p:ext uri="{BB962C8B-B14F-4D97-AF65-F5344CB8AC3E}">
        <p14:creationId xmlns:p14="http://schemas.microsoft.com/office/powerpoint/2010/main" val="1437044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C1BE7DB-A22E-4DD0-8EDF-2B3AFF315B46}"/>
              </a:ext>
            </a:extLst>
          </p:cNvPr>
          <p:cNvPicPr>
            <a:picLocks noChangeAspect="1"/>
          </p:cNvPicPr>
          <p:nvPr/>
        </p:nvPicPr>
        <p:blipFill>
          <a:blip r:embed="rId2"/>
          <a:stretch>
            <a:fillRect/>
          </a:stretch>
        </p:blipFill>
        <p:spPr>
          <a:xfrm flipH="1">
            <a:off x="3048000" y="1590202"/>
            <a:ext cx="6096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783336" y="0"/>
            <a:ext cx="10515600" cy="1325563"/>
          </a:xfrm>
        </p:spPr>
        <p:txBody>
          <a:bodyPr/>
          <a:lstStyle/>
          <a:p>
            <a:r>
              <a:rPr lang="en-US" dirty="0">
                <a:solidFill>
                  <a:schemeClr val="bg1"/>
                </a:solidFill>
              </a:rPr>
              <a:t>But</a:t>
            </a:r>
            <a:r>
              <a:rPr lang="en-US" dirty="0"/>
              <a:t>, will it be:</a:t>
            </a:r>
          </a:p>
        </p:txBody>
      </p:sp>
      <p:pic>
        <p:nvPicPr>
          <p:cNvPr id="8" name="Picture 7">
            <a:extLst>
              <a:ext uri="{FF2B5EF4-FFF2-40B4-BE49-F238E27FC236}">
                <a16:creationId xmlns:a16="http://schemas.microsoft.com/office/drawing/2014/main" id="{C2E96709-639C-4112-91CB-6C136E6FFFCE}"/>
              </a:ext>
            </a:extLst>
          </p:cNvPr>
          <p:cNvPicPr>
            <a:picLocks noChangeAspect="1"/>
          </p:cNvPicPr>
          <p:nvPr/>
        </p:nvPicPr>
        <p:blipFill>
          <a:blip r:embed="rId3"/>
          <a:stretch>
            <a:fillRect/>
          </a:stretch>
        </p:blipFill>
        <p:spPr>
          <a:xfrm>
            <a:off x="863600" y="7367918"/>
            <a:ext cx="4368800" cy="3318076"/>
          </a:xfrm>
          <a:prstGeom prst="rect">
            <a:avLst/>
          </a:prstGeom>
        </p:spPr>
      </p:pic>
      <p:pic>
        <p:nvPicPr>
          <p:cNvPr id="14" name="Picture 13">
            <a:extLst>
              <a:ext uri="{FF2B5EF4-FFF2-40B4-BE49-F238E27FC236}">
                <a16:creationId xmlns:a16="http://schemas.microsoft.com/office/drawing/2014/main" id="{B5510918-6EAA-4501-8775-246BCD8AE1A7}"/>
              </a:ext>
            </a:extLst>
          </p:cNvPr>
          <p:cNvPicPr>
            <a:picLocks noChangeAspect="1"/>
          </p:cNvPicPr>
          <p:nvPr/>
        </p:nvPicPr>
        <p:blipFill>
          <a:blip r:embed="rId4"/>
          <a:stretch>
            <a:fillRect/>
          </a:stretch>
        </p:blipFill>
        <p:spPr>
          <a:xfrm>
            <a:off x="5448300" y="7367918"/>
            <a:ext cx="6743700" cy="3048000"/>
          </a:xfrm>
          <a:prstGeom prst="rect">
            <a:avLst/>
          </a:prstGeom>
        </p:spPr>
      </p:pic>
      <p:sp>
        <p:nvSpPr>
          <p:cNvPr id="7" name="Content Placeholder 2">
            <a:extLst>
              <a:ext uri="{FF2B5EF4-FFF2-40B4-BE49-F238E27FC236}">
                <a16:creationId xmlns:a16="http://schemas.microsoft.com/office/drawing/2014/main" id="{EB315240-8510-4947-B846-EF7CAE9B1294}"/>
              </a:ext>
            </a:extLst>
          </p:cNvPr>
          <p:cNvSpPr txBox="1">
            <a:spLocks/>
          </p:cNvSpPr>
          <p:nvPr/>
        </p:nvSpPr>
        <p:spPr>
          <a:xfrm>
            <a:off x="3610423" y="2957755"/>
            <a:ext cx="1888677" cy="590931"/>
          </a:xfrm>
          <a:prstGeom prst="rect">
            <a:avLst/>
          </a:prstGeom>
        </p:spPr>
        <p:txBody>
          <a:bodyPr vert="horz" wrap="square" lIns="91440" tIns="45720" rIns="91440" bIns="4572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a:t>Heaven?     </a:t>
            </a:r>
          </a:p>
        </p:txBody>
      </p:sp>
      <p:sp>
        <p:nvSpPr>
          <p:cNvPr id="9" name="Content Placeholder 2">
            <a:extLst>
              <a:ext uri="{FF2B5EF4-FFF2-40B4-BE49-F238E27FC236}">
                <a16:creationId xmlns:a16="http://schemas.microsoft.com/office/drawing/2014/main" id="{05D5D66B-08B0-4BC0-9A5A-4BDAAD2E4E17}"/>
              </a:ext>
            </a:extLst>
          </p:cNvPr>
          <p:cNvSpPr txBox="1">
            <a:spLocks/>
          </p:cNvSpPr>
          <p:nvPr/>
        </p:nvSpPr>
        <p:spPr>
          <a:xfrm>
            <a:off x="5383884" y="2957755"/>
            <a:ext cx="1355277" cy="590931"/>
          </a:xfrm>
          <a:prstGeom prst="rect">
            <a:avLst/>
          </a:prstGeom>
        </p:spPr>
        <p:txBody>
          <a:bodyPr vert="horz" wrap="square" lIns="91440" tIns="45720" rIns="91440" bIns="4572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a:solidFill>
                  <a:schemeClr val="bg1"/>
                </a:solidFill>
              </a:rPr>
              <a:t>OR</a:t>
            </a:r>
            <a:endParaRPr lang="en-US" sz="3600" dirty="0"/>
          </a:p>
        </p:txBody>
      </p:sp>
      <p:sp>
        <p:nvSpPr>
          <p:cNvPr id="10" name="Content Placeholder 2">
            <a:extLst>
              <a:ext uri="{FF2B5EF4-FFF2-40B4-BE49-F238E27FC236}">
                <a16:creationId xmlns:a16="http://schemas.microsoft.com/office/drawing/2014/main" id="{2E267BDB-D5C1-4AA5-AE1F-4FF578209343}"/>
              </a:ext>
            </a:extLst>
          </p:cNvPr>
          <p:cNvSpPr txBox="1">
            <a:spLocks/>
          </p:cNvSpPr>
          <p:nvPr/>
        </p:nvSpPr>
        <p:spPr>
          <a:xfrm>
            <a:off x="6988623" y="2957755"/>
            <a:ext cx="1317177" cy="590931"/>
          </a:xfrm>
          <a:prstGeom prst="rect">
            <a:avLst/>
          </a:prstGeom>
        </p:spPr>
        <p:txBody>
          <a:bodyPr vert="horz" wrap="square" lIns="91440" tIns="45720" rIns="91440" bIns="4572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3600" dirty="0"/>
              <a:t>Hell?</a:t>
            </a:r>
          </a:p>
        </p:txBody>
      </p:sp>
    </p:spTree>
    <p:extLst>
      <p:ext uri="{BB962C8B-B14F-4D97-AF65-F5344CB8AC3E}">
        <p14:creationId xmlns:p14="http://schemas.microsoft.com/office/powerpoint/2010/main" val="1049762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345" y="0"/>
            <a:ext cx="10515600" cy="1325563"/>
          </a:xfrm>
        </p:spPr>
        <p:txBody>
          <a:bodyPr/>
          <a:lstStyle/>
          <a:p>
            <a:pPr>
              <a:tabLst>
                <a:tab pos="2808288" algn="l"/>
              </a:tabLst>
            </a:pPr>
            <a:r>
              <a:rPr lang="en-US" dirty="0">
                <a:solidFill>
                  <a:schemeClr val="bg1"/>
                </a:solidFill>
              </a:rPr>
              <a:t>Hel</a:t>
            </a:r>
            <a:r>
              <a:rPr lang="en-US" dirty="0"/>
              <a:t>l</a:t>
            </a:r>
          </a:p>
        </p:txBody>
      </p:sp>
      <p:sp>
        <p:nvSpPr>
          <p:cNvPr id="3" name="Content Placeholder 2"/>
          <p:cNvSpPr>
            <a:spLocks noGrp="1"/>
          </p:cNvSpPr>
          <p:nvPr>
            <p:ph sz="half" idx="1"/>
          </p:nvPr>
        </p:nvSpPr>
        <p:spPr>
          <a:xfrm>
            <a:off x="838199" y="1325563"/>
            <a:ext cx="5388429" cy="4529579"/>
          </a:xfrm>
        </p:spPr>
        <p:txBody>
          <a:bodyPr>
            <a:normAutofit/>
          </a:bodyPr>
          <a:lstStyle/>
          <a:p>
            <a:r>
              <a:rPr lang="en-US" dirty="0"/>
              <a:t>Primarily individual private car ownership</a:t>
            </a:r>
          </a:p>
          <a:p>
            <a:pPr lvl="1">
              <a:buClr>
                <a:srgbClr val="0C4C88"/>
              </a:buClr>
              <a:buSzPct val="80000"/>
              <a:buFont typeface="Wingdings" panose="05000000000000000000" pitchFamily="2" charset="2"/>
              <a:buChar char="§"/>
            </a:pPr>
            <a:r>
              <a:rPr lang="en-US" dirty="0"/>
              <a:t>Much as today.</a:t>
            </a:r>
          </a:p>
          <a:p>
            <a:r>
              <a:rPr lang="en-US" dirty="0"/>
              <a:t>Internal combustion engines</a:t>
            </a:r>
          </a:p>
          <a:p>
            <a:endParaRPr lang="en-US" dirty="0"/>
          </a:p>
          <a:p>
            <a:r>
              <a:rPr lang="en-US" dirty="0"/>
              <a:t>Why Hell?</a:t>
            </a:r>
          </a:p>
          <a:p>
            <a:pPr lvl="1">
              <a:buClr>
                <a:srgbClr val="0C4C88"/>
              </a:buClr>
              <a:buSzPct val="80000"/>
              <a:buFont typeface="Wingdings" panose="05000000000000000000" pitchFamily="2" charset="2"/>
              <a:buChar char="§"/>
            </a:pPr>
            <a:r>
              <a:rPr lang="en-US" dirty="0"/>
              <a:t>Dramatically increased VMT and       pollution.</a:t>
            </a:r>
          </a:p>
          <a:p>
            <a:pPr lvl="1">
              <a:buClr>
                <a:srgbClr val="0C4C88"/>
              </a:buClr>
              <a:buSzPct val="80000"/>
              <a:buFont typeface="Wingdings" panose="05000000000000000000" pitchFamily="2" charset="2"/>
              <a:buChar char="§"/>
            </a:pPr>
            <a:r>
              <a:rPr lang="en-US" dirty="0"/>
              <a:t>Potentially increased congestion.</a:t>
            </a:r>
          </a:p>
          <a:p>
            <a:pPr lvl="1">
              <a:buClr>
                <a:srgbClr val="0C4C88"/>
              </a:buClr>
              <a:buSzPct val="80000"/>
              <a:buFont typeface="Wingdings" panose="05000000000000000000" pitchFamily="2" charset="2"/>
              <a:buChar char="§"/>
            </a:pPr>
            <a:r>
              <a:rPr lang="en-US" dirty="0"/>
              <a:t>Parking</a:t>
            </a:r>
          </a:p>
        </p:txBody>
      </p:sp>
      <p:pic>
        <p:nvPicPr>
          <p:cNvPr id="9" name="Picture 8">
            <a:extLst>
              <a:ext uri="{FF2B5EF4-FFF2-40B4-BE49-F238E27FC236}">
                <a16:creationId xmlns:a16="http://schemas.microsoft.com/office/drawing/2014/main" id="{D39A0200-3997-46B9-B0D7-531DE87F12ED}"/>
              </a:ext>
            </a:extLst>
          </p:cNvPr>
          <p:cNvPicPr>
            <a:picLocks noChangeAspect="1"/>
          </p:cNvPicPr>
          <p:nvPr/>
        </p:nvPicPr>
        <p:blipFill>
          <a:blip r:embed="rId2"/>
          <a:stretch>
            <a:fillRect/>
          </a:stretch>
        </p:blipFill>
        <p:spPr>
          <a:xfrm>
            <a:off x="6226629" y="1872343"/>
            <a:ext cx="4572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14645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4C265-D407-F940-9793-0FDFEB2244B6}"/>
              </a:ext>
            </a:extLst>
          </p:cNvPr>
          <p:cNvSpPr>
            <a:spLocks noGrp="1"/>
          </p:cNvSpPr>
          <p:nvPr>
            <p:ph type="title"/>
          </p:nvPr>
        </p:nvSpPr>
        <p:spPr>
          <a:xfrm>
            <a:off x="689001" y="0"/>
            <a:ext cx="10515600" cy="1325563"/>
          </a:xfrm>
        </p:spPr>
        <p:txBody>
          <a:bodyPr/>
          <a:lstStyle/>
          <a:p>
            <a:r>
              <a:rPr lang="en-US" dirty="0">
                <a:solidFill>
                  <a:schemeClr val="bg1"/>
                </a:solidFill>
              </a:rPr>
              <a:t>Two</a:t>
            </a:r>
            <a:r>
              <a:rPr lang="en-US" dirty="0"/>
              <a:t> Adults and a Child: Morning Miles</a:t>
            </a:r>
          </a:p>
        </p:txBody>
      </p:sp>
      <p:sp>
        <p:nvSpPr>
          <p:cNvPr id="5" name="Slide Number Placeholder 4">
            <a:extLst>
              <a:ext uri="{FF2B5EF4-FFF2-40B4-BE49-F238E27FC236}">
                <a16:creationId xmlns:a16="http://schemas.microsoft.com/office/drawing/2014/main" id="{9E5C7229-8536-3247-8AFA-1E44851CC297}"/>
              </a:ext>
            </a:extLst>
          </p:cNvPr>
          <p:cNvSpPr>
            <a:spLocks noGrp="1"/>
          </p:cNvSpPr>
          <p:nvPr>
            <p:ph type="sldNum" sz="quarter" idx="12"/>
          </p:nvPr>
        </p:nvSpPr>
        <p:spPr/>
        <p:txBody>
          <a:bodyPr/>
          <a:lstStyle/>
          <a:p>
            <a:fld id="{D9F085D5-EC86-4F6A-B501-C1359CB39116}" type="slidenum">
              <a:rPr lang="en-GB" smtClean="0"/>
              <a:t>17</a:t>
            </a:fld>
            <a:endParaRPr lang="en-GB"/>
          </a:p>
        </p:txBody>
      </p:sp>
      <p:sp>
        <p:nvSpPr>
          <p:cNvPr id="6" name="Rectangle 5">
            <a:extLst>
              <a:ext uri="{FF2B5EF4-FFF2-40B4-BE49-F238E27FC236}">
                <a16:creationId xmlns:a16="http://schemas.microsoft.com/office/drawing/2014/main" id="{FC3AD1D9-9F8A-7F41-BD72-AB8053D10EA5}"/>
              </a:ext>
            </a:extLst>
          </p:cNvPr>
          <p:cNvSpPr/>
          <p:nvPr/>
        </p:nvSpPr>
        <p:spPr>
          <a:xfrm>
            <a:off x="4010308" y="1236209"/>
            <a:ext cx="1208868" cy="49594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52D2C04-5403-EF41-98A0-7C267862CE0A}"/>
              </a:ext>
            </a:extLst>
          </p:cNvPr>
          <p:cNvSpPr/>
          <p:nvPr/>
        </p:nvSpPr>
        <p:spPr>
          <a:xfrm>
            <a:off x="2255697" y="3377492"/>
            <a:ext cx="1208868" cy="49594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65443A8-E79F-4E47-8BD8-D9D4E689BCD6}"/>
              </a:ext>
            </a:extLst>
          </p:cNvPr>
          <p:cNvSpPr/>
          <p:nvPr/>
        </p:nvSpPr>
        <p:spPr>
          <a:xfrm>
            <a:off x="8063883" y="4363669"/>
            <a:ext cx="1208868" cy="49594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07FE6FB-ADCB-BE45-BE3B-A0BE97B9B579}"/>
              </a:ext>
            </a:extLst>
          </p:cNvPr>
          <p:cNvSpPr/>
          <p:nvPr/>
        </p:nvSpPr>
        <p:spPr>
          <a:xfrm>
            <a:off x="8063883" y="2996361"/>
            <a:ext cx="1208868" cy="49594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FC0947-E872-DE47-BEAC-BC082E16CEC6}"/>
              </a:ext>
            </a:extLst>
          </p:cNvPr>
          <p:cNvSpPr/>
          <p:nvPr/>
        </p:nvSpPr>
        <p:spPr>
          <a:xfrm>
            <a:off x="8063883" y="1668848"/>
            <a:ext cx="1208868" cy="49594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C305BEC-ED8D-094C-BAFE-4AC2A866D4C2}"/>
              </a:ext>
            </a:extLst>
          </p:cNvPr>
          <p:cNvSpPr txBox="1"/>
          <p:nvPr/>
        </p:nvSpPr>
        <p:spPr>
          <a:xfrm>
            <a:off x="4176224" y="1299516"/>
            <a:ext cx="877035" cy="369332"/>
          </a:xfrm>
          <a:prstGeom prst="rect">
            <a:avLst/>
          </a:prstGeom>
          <a:noFill/>
        </p:spPr>
        <p:txBody>
          <a:bodyPr wrap="none" rtlCol="0">
            <a:spAutoFit/>
          </a:bodyPr>
          <a:lstStyle/>
          <a:p>
            <a:r>
              <a:rPr lang="en-US" dirty="0"/>
              <a:t>Parking</a:t>
            </a:r>
          </a:p>
        </p:txBody>
      </p:sp>
      <p:sp>
        <p:nvSpPr>
          <p:cNvPr id="12" name="TextBox 11">
            <a:extLst>
              <a:ext uri="{FF2B5EF4-FFF2-40B4-BE49-F238E27FC236}">
                <a16:creationId xmlns:a16="http://schemas.microsoft.com/office/drawing/2014/main" id="{0E30B36E-B8BA-8847-BABB-FBD4498FB5CB}"/>
              </a:ext>
            </a:extLst>
          </p:cNvPr>
          <p:cNvSpPr txBox="1"/>
          <p:nvPr/>
        </p:nvSpPr>
        <p:spPr>
          <a:xfrm>
            <a:off x="2484868" y="3429000"/>
            <a:ext cx="750526" cy="369332"/>
          </a:xfrm>
          <a:prstGeom prst="rect">
            <a:avLst/>
          </a:prstGeom>
          <a:noFill/>
        </p:spPr>
        <p:txBody>
          <a:bodyPr wrap="none" rtlCol="0">
            <a:spAutoFit/>
          </a:bodyPr>
          <a:lstStyle/>
          <a:p>
            <a:r>
              <a:rPr lang="en-US" dirty="0"/>
              <a:t>Home</a:t>
            </a:r>
          </a:p>
        </p:txBody>
      </p:sp>
      <p:sp>
        <p:nvSpPr>
          <p:cNvPr id="13" name="TextBox 12">
            <a:extLst>
              <a:ext uri="{FF2B5EF4-FFF2-40B4-BE49-F238E27FC236}">
                <a16:creationId xmlns:a16="http://schemas.microsoft.com/office/drawing/2014/main" id="{DD2DE925-4957-434C-A23D-411615CE5D0B}"/>
              </a:ext>
            </a:extLst>
          </p:cNvPr>
          <p:cNvSpPr txBox="1"/>
          <p:nvPr/>
        </p:nvSpPr>
        <p:spPr>
          <a:xfrm>
            <a:off x="8212423" y="1732155"/>
            <a:ext cx="911788" cy="369332"/>
          </a:xfrm>
          <a:prstGeom prst="rect">
            <a:avLst/>
          </a:prstGeom>
          <a:noFill/>
        </p:spPr>
        <p:txBody>
          <a:bodyPr wrap="none" rtlCol="0">
            <a:spAutoFit/>
          </a:bodyPr>
          <a:lstStyle/>
          <a:p>
            <a:r>
              <a:rPr lang="en-US" dirty="0"/>
              <a:t>Office 1</a:t>
            </a:r>
          </a:p>
        </p:txBody>
      </p:sp>
      <p:sp>
        <p:nvSpPr>
          <p:cNvPr id="14" name="TextBox 13">
            <a:extLst>
              <a:ext uri="{FF2B5EF4-FFF2-40B4-BE49-F238E27FC236}">
                <a16:creationId xmlns:a16="http://schemas.microsoft.com/office/drawing/2014/main" id="{9FBED8ED-745F-BA48-A180-5C7F15E162D9}"/>
              </a:ext>
            </a:extLst>
          </p:cNvPr>
          <p:cNvSpPr txBox="1"/>
          <p:nvPr/>
        </p:nvSpPr>
        <p:spPr>
          <a:xfrm>
            <a:off x="8212423" y="4426976"/>
            <a:ext cx="911788" cy="369332"/>
          </a:xfrm>
          <a:prstGeom prst="rect">
            <a:avLst/>
          </a:prstGeom>
          <a:noFill/>
        </p:spPr>
        <p:txBody>
          <a:bodyPr wrap="none" rtlCol="0">
            <a:spAutoFit/>
          </a:bodyPr>
          <a:lstStyle/>
          <a:p>
            <a:r>
              <a:rPr lang="en-US" dirty="0"/>
              <a:t>Office 2</a:t>
            </a:r>
          </a:p>
        </p:txBody>
      </p:sp>
      <p:sp>
        <p:nvSpPr>
          <p:cNvPr id="15" name="TextBox 14">
            <a:extLst>
              <a:ext uri="{FF2B5EF4-FFF2-40B4-BE49-F238E27FC236}">
                <a16:creationId xmlns:a16="http://schemas.microsoft.com/office/drawing/2014/main" id="{0A6AD846-6D8A-FB4E-AE77-FDBB0F901B01}"/>
              </a:ext>
            </a:extLst>
          </p:cNvPr>
          <p:cNvSpPr txBox="1"/>
          <p:nvPr/>
        </p:nvSpPr>
        <p:spPr>
          <a:xfrm>
            <a:off x="8265001" y="3059668"/>
            <a:ext cx="806631" cy="369332"/>
          </a:xfrm>
          <a:prstGeom prst="rect">
            <a:avLst/>
          </a:prstGeom>
          <a:noFill/>
        </p:spPr>
        <p:txBody>
          <a:bodyPr wrap="none" rtlCol="0">
            <a:spAutoFit/>
          </a:bodyPr>
          <a:lstStyle/>
          <a:p>
            <a:r>
              <a:rPr lang="en-US" dirty="0"/>
              <a:t>School</a:t>
            </a:r>
          </a:p>
        </p:txBody>
      </p:sp>
      <p:cxnSp>
        <p:nvCxnSpPr>
          <p:cNvPr id="17" name="Straight Connector 16">
            <a:extLst>
              <a:ext uri="{FF2B5EF4-FFF2-40B4-BE49-F238E27FC236}">
                <a16:creationId xmlns:a16="http://schemas.microsoft.com/office/drawing/2014/main" id="{40DBC459-D566-6641-91D6-3CD428B5FA49}"/>
              </a:ext>
            </a:extLst>
          </p:cNvPr>
          <p:cNvCxnSpPr>
            <a:cxnSpLocks/>
          </p:cNvCxnSpPr>
          <p:nvPr/>
        </p:nvCxnSpPr>
        <p:spPr>
          <a:xfrm flipH="1">
            <a:off x="3020931" y="1950542"/>
            <a:ext cx="741405" cy="1109126"/>
          </a:xfrm>
          <a:prstGeom prst="line">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8AE68D4-835F-9743-8670-4B2DAD4A8709}"/>
              </a:ext>
            </a:extLst>
          </p:cNvPr>
          <p:cNvCxnSpPr>
            <a:cxnSpLocks/>
          </p:cNvCxnSpPr>
          <p:nvPr/>
        </p:nvCxnSpPr>
        <p:spPr>
          <a:xfrm flipV="1">
            <a:off x="3762336" y="1950542"/>
            <a:ext cx="3963806" cy="1057618"/>
          </a:xfrm>
          <a:prstGeom prst="line">
            <a:avLst/>
          </a:prstGeom>
          <a:ln w="381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0948DAA-6300-AF44-8ED2-8D0BA404C57C}"/>
              </a:ext>
            </a:extLst>
          </p:cNvPr>
          <p:cNvCxnSpPr>
            <a:cxnSpLocks/>
          </p:cNvCxnSpPr>
          <p:nvPr/>
        </p:nvCxnSpPr>
        <p:spPr>
          <a:xfrm flipH="1">
            <a:off x="3762336" y="2251490"/>
            <a:ext cx="3963806" cy="1054696"/>
          </a:xfrm>
          <a:prstGeom prst="line">
            <a:avLst/>
          </a:prstGeom>
          <a:ln w="38100">
            <a:solidFill>
              <a:srgbClr val="C0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13570C2-11EF-F545-9D14-3D56A4B89C7E}"/>
              </a:ext>
            </a:extLst>
          </p:cNvPr>
          <p:cNvCxnSpPr>
            <a:cxnSpLocks/>
          </p:cNvCxnSpPr>
          <p:nvPr/>
        </p:nvCxnSpPr>
        <p:spPr>
          <a:xfrm flipV="1">
            <a:off x="4355460" y="3160560"/>
            <a:ext cx="3571800" cy="145626"/>
          </a:xfrm>
          <a:prstGeom prst="line">
            <a:avLst/>
          </a:prstGeom>
          <a:ln w="381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4DB90B-B388-844B-BEE0-3A92E61C8D0C}"/>
              </a:ext>
            </a:extLst>
          </p:cNvPr>
          <p:cNvCxnSpPr>
            <a:cxnSpLocks/>
          </p:cNvCxnSpPr>
          <p:nvPr/>
        </p:nvCxnSpPr>
        <p:spPr>
          <a:xfrm flipH="1">
            <a:off x="4355460" y="3529753"/>
            <a:ext cx="3385330" cy="77381"/>
          </a:xfrm>
          <a:prstGeom prst="line">
            <a:avLst/>
          </a:prstGeom>
          <a:ln w="38100">
            <a:solidFill>
              <a:srgbClr val="00B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58C5052-FDF7-C748-85A8-9C67693CB97B}"/>
              </a:ext>
            </a:extLst>
          </p:cNvPr>
          <p:cNvCxnSpPr>
            <a:cxnSpLocks/>
          </p:cNvCxnSpPr>
          <p:nvPr/>
        </p:nvCxnSpPr>
        <p:spPr>
          <a:xfrm>
            <a:off x="3830172" y="4019245"/>
            <a:ext cx="3764117" cy="366071"/>
          </a:xfrm>
          <a:prstGeom prst="line">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6EC4227-1B49-FD4F-BE79-CF57E637FA02}"/>
              </a:ext>
            </a:extLst>
          </p:cNvPr>
          <p:cNvCxnSpPr>
            <a:cxnSpLocks/>
          </p:cNvCxnSpPr>
          <p:nvPr/>
        </p:nvCxnSpPr>
        <p:spPr>
          <a:xfrm flipH="1" flipV="1">
            <a:off x="4775590" y="1939509"/>
            <a:ext cx="2818699" cy="2778158"/>
          </a:xfrm>
          <a:prstGeom prst="line">
            <a:avLst/>
          </a:prstGeom>
          <a:ln w="38100">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67966FE9-8606-7742-82F6-9557277277DD}"/>
              </a:ext>
            </a:extLst>
          </p:cNvPr>
          <p:cNvSpPr txBox="1"/>
          <p:nvPr/>
        </p:nvSpPr>
        <p:spPr>
          <a:xfrm>
            <a:off x="3177808" y="5369661"/>
            <a:ext cx="6028830" cy="646331"/>
          </a:xfrm>
          <a:prstGeom prst="rect">
            <a:avLst/>
          </a:prstGeom>
          <a:noFill/>
        </p:spPr>
        <p:txBody>
          <a:bodyPr wrap="none" rtlCol="0">
            <a:spAutoFit/>
          </a:bodyPr>
          <a:lstStyle/>
          <a:p>
            <a:r>
              <a:rPr lang="en-US" sz="3600" b="1" i="1" dirty="0"/>
              <a:t>And this is just the morning…..</a:t>
            </a:r>
          </a:p>
        </p:txBody>
      </p:sp>
      <p:sp>
        <p:nvSpPr>
          <p:cNvPr id="43" name="TextBox 42">
            <a:extLst>
              <a:ext uri="{FF2B5EF4-FFF2-40B4-BE49-F238E27FC236}">
                <a16:creationId xmlns:a16="http://schemas.microsoft.com/office/drawing/2014/main" id="{048C453A-788E-5747-8F6E-97AEEAE48B2B}"/>
              </a:ext>
            </a:extLst>
          </p:cNvPr>
          <p:cNvSpPr txBox="1"/>
          <p:nvPr/>
        </p:nvSpPr>
        <p:spPr>
          <a:xfrm>
            <a:off x="2919249" y="2330757"/>
            <a:ext cx="340158" cy="461665"/>
          </a:xfrm>
          <a:prstGeom prst="rect">
            <a:avLst/>
          </a:prstGeom>
          <a:noFill/>
        </p:spPr>
        <p:txBody>
          <a:bodyPr wrap="none" rtlCol="0">
            <a:spAutoFit/>
          </a:bodyPr>
          <a:lstStyle/>
          <a:p>
            <a:r>
              <a:rPr lang="en-US" sz="2400" b="1" dirty="0"/>
              <a:t>1</a:t>
            </a:r>
          </a:p>
        </p:txBody>
      </p:sp>
      <p:sp>
        <p:nvSpPr>
          <p:cNvPr id="44" name="TextBox 43">
            <a:extLst>
              <a:ext uri="{FF2B5EF4-FFF2-40B4-BE49-F238E27FC236}">
                <a16:creationId xmlns:a16="http://schemas.microsoft.com/office/drawing/2014/main" id="{831D5101-C046-1149-B366-338283633D94}"/>
              </a:ext>
            </a:extLst>
          </p:cNvPr>
          <p:cNvSpPr txBox="1"/>
          <p:nvPr/>
        </p:nvSpPr>
        <p:spPr>
          <a:xfrm>
            <a:off x="4406068" y="2330757"/>
            <a:ext cx="340158" cy="461665"/>
          </a:xfrm>
          <a:prstGeom prst="rect">
            <a:avLst/>
          </a:prstGeom>
          <a:noFill/>
        </p:spPr>
        <p:txBody>
          <a:bodyPr wrap="none" rtlCol="0">
            <a:spAutoFit/>
          </a:bodyPr>
          <a:lstStyle/>
          <a:p>
            <a:r>
              <a:rPr lang="en-US" sz="2400" b="1" dirty="0"/>
              <a:t>2</a:t>
            </a:r>
          </a:p>
        </p:txBody>
      </p:sp>
      <p:sp>
        <p:nvSpPr>
          <p:cNvPr id="45" name="TextBox 44">
            <a:extLst>
              <a:ext uri="{FF2B5EF4-FFF2-40B4-BE49-F238E27FC236}">
                <a16:creationId xmlns:a16="http://schemas.microsoft.com/office/drawing/2014/main" id="{9AE7BE8D-AA7D-6646-8F93-2E36F3AA1E38}"/>
              </a:ext>
            </a:extLst>
          </p:cNvPr>
          <p:cNvSpPr txBox="1"/>
          <p:nvPr/>
        </p:nvSpPr>
        <p:spPr>
          <a:xfrm>
            <a:off x="6357290" y="2606716"/>
            <a:ext cx="340158" cy="461665"/>
          </a:xfrm>
          <a:prstGeom prst="rect">
            <a:avLst/>
          </a:prstGeom>
          <a:noFill/>
        </p:spPr>
        <p:txBody>
          <a:bodyPr wrap="none" rtlCol="0">
            <a:spAutoFit/>
          </a:bodyPr>
          <a:lstStyle/>
          <a:p>
            <a:r>
              <a:rPr lang="en-US" sz="2400" b="1" dirty="0"/>
              <a:t>3</a:t>
            </a:r>
          </a:p>
        </p:txBody>
      </p:sp>
      <p:sp>
        <p:nvSpPr>
          <p:cNvPr id="46" name="TextBox 45">
            <a:extLst>
              <a:ext uri="{FF2B5EF4-FFF2-40B4-BE49-F238E27FC236}">
                <a16:creationId xmlns:a16="http://schemas.microsoft.com/office/drawing/2014/main" id="{310E545D-7D59-B44D-B71C-25698389E9F2}"/>
              </a:ext>
            </a:extLst>
          </p:cNvPr>
          <p:cNvSpPr txBox="1"/>
          <p:nvPr/>
        </p:nvSpPr>
        <p:spPr>
          <a:xfrm>
            <a:off x="6928263" y="2810691"/>
            <a:ext cx="340158" cy="461665"/>
          </a:xfrm>
          <a:prstGeom prst="rect">
            <a:avLst/>
          </a:prstGeom>
          <a:noFill/>
        </p:spPr>
        <p:txBody>
          <a:bodyPr wrap="none" rtlCol="0">
            <a:spAutoFit/>
          </a:bodyPr>
          <a:lstStyle/>
          <a:p>
            <a:r>
              <a:rPr lang="en-US" sz="2400" b="1" dirty="0"/>
              <a:t>4</a:t>
            </a:r>
          </a:p>
        </p:txBody>
      </p:sp>
      <p:sp>
        <p:nvSpPr>
          <p:cNvPr id="47" name="TextBox 46">
            <a:extLst>
              <a:ext uri="{FF2B5EF4-FFF2-40B4-BE49-F238E27FC236}">
                <a16:creationId xmlns:a16="http://schemas.microsoft.com/office/drawing/2014/main" id="{A3D2DE28-B4A7-5742-9494-9B5838AB2FA6}"/>
              </a:ext>
            </a:extLst>
          </p:cNvPr>
          <p:cNvSpPr txBox="1"/>
          <p:nvPr/>
        </p:nvSpPr>
        <p:spPr>
          <a:xfrm>
            <a:off x="7207687" y="3591112"/>
            <a:ext cx="340158" cy="461665"/>
          </a:xfrm>
          <a:prstGeom prst="rect">
            <a:avLst/>
          </a:prstGeom>
          <a:noFill/>
        </p:spPr>
        <p:txBody>
          <a:bodyPr wrap="none" rtlCol="0">
            <a:spAutoFit/>
          </a:bodyPr>
          <a:lstStyle/>
          <a:p>
            <a:r>
              <a:rPr lang="en-US" sz="2400" b="1" dirty="0"/>
              <a:t>5</a:t>
            </a:r>
          </a:p>
        </p:txBody>
      </p:sp>
      <p:sp>
        <p:nvSpPr>
          <p:cNvPr id="48" name="TextBox 47">
            <a:extLst>
              <a:ext uri="{FF2B5EF4-FFF2-40B4-BE49-F238E27FC236}">
                <a16:creationId xmlns:a16="http://schemas.microsoft.com/office/drawing/2014/main" id="{EA8DA72B-F7EF-8049-82CA-87226C374915}"/>
              </a:ext>
            </a:extLst>
          </p:cNvPr>
          <p:cNvSpPr txBox="1"/>
          <p:nvPr/>
        </p:nvSpPr>
        <p:spPr>
          <a:xfrm>
            <a:off x="5561387" y="4311588"/>
            <a:ext cx="340158" cy="461665"/>
          </a:xfrm>
          <a:prstGeom prst="rect">
            <a:avLst/>
          </a:prstGeom>
          <a:noFill/>
        </p:spPr>
        <p:txBody>
          <a:bodyPr wrap="none" rtlCol="0">
            <a:spAutoFit/>
          </a:bodyPr>
          <a:lstStyle/>
          <a:p>
            <a:r>
              <a:rPr lang="en-US" sz="2400" b="1" dirty="0"/>
              <a:t>6</a:t>
            </a:r>
          </a:p>
        </p:txBody>
      </p:sp>
      <p:sp>
        <p:nvSpPr>
          <p:cNvPr id="49" name="TextBox 48">
            <a:extLst>
              <a:ext uri="{FF2B5EF4-FFF2-40B4-BE49-F238E27FC236}">
                <a16:creationId xmlns:a16="http://schemas.microsoft.com/office/drawing/2014/main" id="{A7651579-D878-2140-87B5-0188295854F6}"/>
              </a:ext>
            </a:extLst>
          </p:cNvPr>
          <p:cNvSpPr txBox="1"/>
          <p:nvPr/>
        </p:nvSpPr>
        <p:spPr>
          <a:xfrm>
            <a:off x="6237910" y="3751335"/>
            <a:ext cx="340158" cy="461665"/>
          </a:xfrm>
          <a:prstGeom prst="rect">
            <a:avLst/>
          </a:prstGeom>
          <a:noFill/>
        </p:spPr>
        <p:txBody>
          <a:bodyPr wrap="none" rtlCol="0">
            <a:spAutoFit/>
          </a:bodyPr>
          <a:lstStyle/>
          <a:p>
            <a:r>
              <a:rPr lang="en-US" sz="2400" b="1" dirty="0"/>
              <a:t>7</a:t>
            </a:r>
          </a:p>
        </p:txBody>
      </p:sp>
    </p:spTree>
    <p:extLst>
      <p:ext uri="{BB962C8B-B14F-4D97-AF65-F5344CB8AC3E}">
        <p14:creationId xmlns:p14="http://schemas.microsoft.com/office/powerpoint/2010/main" val="1940910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2" grpId="0"/>
      <p:bldP spid="13" grpId="0"/>
      <p:bldP spid="14" grpId="0"/>
      <p:bldP spid="15" grpId="0"/>
      <p:bldP spid="42" grpId="0"/>
      <p:bldP spid="43" grpId="0"/>
      <p:bldP spid="44" grpId="0"/>
      <p:bldP spid="45" grpId="0"/>
      <p:bldP spid="46" grpId="0"/>
      <p:bldP spid="47" grpId="0"/>
      <p:bldP spid="48" grpId="0"/>
      <p:bldP spid="4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834D35-4D8F-429B-B967-BE7F9547C7EB}"/>
              </a:ext>
            </a:extLst>
          </p:cNvPr>
          <p:cNvPicPr>
            <a:picLocks noChangeAspect="1"/>
          </p:cNvPicPr>
          <p:nvPr/>
        </p:nvPicPr>
        <p:blipFill>
          <a:blip r:embed="rId2"/>
          <a:stretch>
            <a:fillRect/>
          </a:stretch>
        </p:blipFill>
        <p:spPr>
          <a:xfrm>
            <a:off x="968832" y="1927239"/>
            <a:ext cx="4572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721384" y="0"/>
            <a:ext cx="10515600" cy="1325563"/>
          </a:xfrm>
        </p:spPr>
        <p:txBody>
          <a:bodyPr/>
          <a:lstStyle/>
          <a:p>
            <a:r>
              <a:rPr lang="en-US" dirty="0">
                <a:solidFill>
                  <a:schemeClr val="bg1"/>
                </a:solidFill>
              </a:rPr>
              <a:t>Hea</a:t>
            </a:r>
            <a:r>
              <a:rPr lang="en-US" dirty="0"/>
              <a:t>ven</a:t>
            </a:r>
          </a:p>
        </p:txBody>
      </p:sp>
      <p:sp>
        <p:nvSpPr>
          <p:cNvPr id="3" name="Content Placeholder 2"/>
          <p:cNvSpPr>
            <a:spLocks noGrp="1"/>
          </p:cNvSpPr>
          <p:nvPr>
            <p:ph sz="half" idx="1"/>
          </p:nvPr>
        </p:nvSpPr>
        <p:spPr>
          <a:xfrm>
            <a:off x="5715000" y="1076446"/>
            <a:ext cx="5181600" cy="4778696"/>
          </a:xfrm>
        </p:spPr>
        <p:txBody>
          <a:bodyPr>
            <a:normAutofit fontScale="92500" lnSpcReduction="20000"/>
          </a:bodyPr>
          <a:lstStyle/>
          <a:p>
            <a:r>
              <a:rPr lang="en-US" dirty="0"/>
              <a:t>Vehicle ownership will be very limited</a:t>
            </a:r>
          </a:p>
          <a:p>
            <a:pPr lvl="1">
              <a:buClr>
                <a:srgbClr val="0C4C88"/>
              </a:buClr>
              <a:buSzPct val="80000"/>
              <a:buFont typeface="Wingdings" panose="05000000000000000000" pitchFamily="2" charset="2"/>
              <a:buChar char="§"/>
            </a:pPr>
            <a:r>
              <a:rPr lang="en-US" dirty="0"/>
              <a:t>Private ownership for those with specialized vehicle needs.</a:t>
            </a:r>
          </a:p>
          <a:p>
            <a:pPr lvl="1">
              <a:buClr>
                <a:srgbClr val="0C4C88"/>
              </a:buClr>
              <a:buSzPct val="80000"/>
              <a:buFont typeface="Wingdings" panose="05000000000000000000" pitchFamily="2" charset="2"/>
              <a:buChar char="§"/>
            </a:pPr>
            <a:r>
              <a:rPr lang="en-US" dirty="0"/>
              <a:t>Fleet ownership will serve everybody else.</a:t>
            </a:r>
          </a:p>
          <a:p>
            <a:r>
              <a:rPr lang="en-US" dirty="0"/>
              <a:t>Engines: electric</a:t>
            </a:r>
          </a:p>
          <a:p>
            <a:endParaRPr lang="en-US" dirty="0"/>
          </a:p>
          <a:p>
            <a:r>
              <a:rPr lang="en-US" dirty="0"/>
              <a:t>Insurance: product liability</a:t>
            </a:r>
          </a:p>
          <a:p>
            <a:pPr marL="0" indent="0">
              <a:buNone/>
            </a:pPr>
            <a:endParaRPr lang="en-US" dirty="0"/>
          </a:p>
          <a:p>
            <a:r>
              <a:rPr lang="en-US" dirty="0"/>
              <a:t>Not clear when we will get there,           but this is the likely model.</a:t>
            </a:r>
          </a:p>
          <a:p>
            <a:pPr lvl="1">
              <a:buClr>
                <a:srgbClr val="0C4C88"/>
              </a:buClr>
              <a:buSzPct val="80000"/>
              <a:buFont typeface="Wingdings" panose="05000000000000000000" pitchFamily="2" charset="2"/>
              <a:buChar char="§"/>
            </a:pPr>
            <a:r>
              <a:rPr lang="en-US" dirty="0"/>
              <a:t>2035 for widespread adoption in many regions.</a:t>
            </a:r>
          </a:p>
        </p:txBody>
      </p:sp>
    </p:spTree>
    <p:extLst>
      <p:ext uri="{BB962C8B-B14F-4D97-AF65-F5344CB8AC3E}">
        <p14:creationId xmlns:p14="http://schemas.microsoft.com/office/powerpoint/2010/main" val="608226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7027" y="0"/>
            <a:ext cx="10515600" cy="1325563"/>
          </a:xfrm>
        </p:spPr>
        <p:txBody>
          <a:bodyPr/>
          <a:lstStyle/>
          <a:p>
            <a:r>
              <a:rPr lang="en-US" dirty="0">
                <a:solidFill>
                  <a:schemeClr val="bg1"/>
                </a:solidFill>
              </a:rPr>
              <a:t>Wh</a:t>
            </a:r>
            <a:r>
              <a:rPr lang="en-US" dirty="0"/>
              <a:t>y is This Heaven?</a:t>
            </a:r>
          </a:p>
        </p:txBody>
      </p:sp>
      <p:sp>
        <p:nvSpPr>
          <p:cNvPr id="3" name="Content Placeholder 2"/>
          <p:cNvSpPr>
            <a:spLocks noGrp="1"/>
          </p:cNvSpPr>
          <p:nvPr>
            <p:ph idx="1"/>
          </p:nvPr>
        </p:nvSpPr>
        <p:spPr/>
        <p:txBody>
          <a:bodyPr>
            <a:normAutofit lnSpcReduction="10000"/>
          </a:bodyPr>
          <a:lstStyle/>
          <a:p>
            <a:r>
              <a:rPr lang="en-US" dirty="0"/>
              <a:t>Not only autonomous, but:</a:t>
            </a:r>
          </a:p>
          <a:p>
            <a:pPr lvl="1"/>
            <a:r>
              <a:rPr lang="en-US" dirty="0"/>
              <a:t>Shared</a:t>
            </a:r>
          </a:p>
          <a:p>
            <a:pPr lvl="1"/>
            <a:r>
              <a:rPr lang="en-US" dirty="0"/>
              <a:t>Connected</a:t>
            </a:r>
          </a:p>
          <a:p>
            <a:pPr lvl="1"/>
            <a:r>
              <a:rPr lang="en-US" dirty="0"/>
              <a:t>Green</a:t>
            </a:r>
          </a:p>
          <a:p>
            <a:r>
              <a:rPr lang="en-US" dirty="0"/>
              <a:t>Far fewer cars in existence.</a:t>
            </a:r>
          </a:p>
          <a:p>
            <a:pPr lvl="1"/>
            <a:r>
              <a:rPr lang="en-US" dirty="0"/>
              <a:t>Better resource utilization: steel, rubber</a:t>
            </a:r>
            <a:r>
              <a:rPr lang="en-US"/>
              <a:t>, aluminum, and land!</a:t>
            </a:r>
            <a:endParaRPr lang="en-US" dirty="0"/>
          </a:p>
          <a:p>
            <a:r>
              <a:rPr lang="en-US" dirty="0"/>
              <a:t>VMT could go up or down, but more productive than in Hell.</a:t>
            </a:r>
          </a:p>
          <a:p>
            <a:r>
              <a:rPr lang="en-US" dirty="0"/>
              <a:t>Congestion effects </a:t>
            </a:r>
            <a:r>
              <a:rPr lang="mr-IN" dirty="0"/>
              <a:t>–</a:t>
            </a:r>
            <a:r>
              <a:rPr lang="en-US" dirty="0"/>
              <a:t> unclear, but likely reduced.</a:t>
            </a:r>
          </a:p>
          <a:p>
            <a:pPr lvl="1"/>
            <a:r>
              <a:rPr lang="en-US" dirty="0"/>
              <a:t>Right-sized vehicles, platooning, sharing, V2V communication</a:t>
            </a:r>
          </a:p>
          <a:p>
            <a:r>
              <a:rPr lang="en-US" dirty="0"/>
              <a:t>Minimal need for parking.</a:t>
            </a:r>
          </a:p>
          <a:p>
            <a:endParaRPr lang="en-US" dirty="0"/>
          </a:p>
        </p:txBody>
      </p:sp>
    </p:spTree>
    <p:extLst>
      <p:ext uri="{BB962C8B-B14F-4D97-AF65-F5344CB8AC3E}">
        <p14:creationId xmlns:p14="http://schemas.microsoft.com/office/powerpoint/2010/main" val="348924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890" y="0"/>
            <a:ext cx="10515600" cy="1325563"/>
          </a:xfrm>
        </p:spPr>
        <p:txBody>
          <a:bodyPr/>
          <a:lstStyle/>
          <a:p>
            <a:r>
              <a:rPr lang="en-US" dirty="0">
                <a:solidFill>
                  <a:schemeClr val="bg1"/>
                </a:solidFill>
              </a:rPr>
              <a:t>Out</a:t>
            </a:r>
            <a:r>
              <a:rPr lang="en-US" dirty="0"/>
              <a:t>line</a:t>
            </a:r>
          </a:p>
        </p:txBody>
      </p:sp>
      <p:sp>
        <p:nvSpPr>
          <p:cNvPr id="3" name="Content Placeholder 2"/>
          <p:cNvSpPr>
            <a:spLocks noGrp="1"/>
          </p:cNvSpPr>
          <p:nvPr>
            <p:ph idx="1"/>
          </p:nvPr>
        </p:nvSpPr>
        <p:spPr>
          <a:xfrm>
            <a:off x="1614926" y="1245268"/>
            <a:ext cx="8566490" cy="4367463"/>
          </a:xfrm>
          <a:solidFill>
            <a:schemeClr val="bg1"/>
          </a:solidFill>
          <a:ln w="12700">
            <a:solidFill>
              <a:srgbClr val="0C4C88"/>
            </a:solidFill>
            <a:prstDash val="sysDot"/>
          </a:ln>
        </p:spPr>
        <p:txBody>
          <a:bodyPr>
            <a:normAutofit/>
          </a:bodyPr>
          <a:lstStyle/>
          <a:p>
            <a:pPr marL="914400" indent="-274320">
              <a:lnSpc>
                <a:spcPct val="100000"/>
              </a:lnSpc>
              <a:spcBef>
                <a:spcPts val="0"/>
              </a:spcBef>
            </a:pPr>
            <a:r>
              <a:rPr lang="en-US" dirty="0"/>
              <a:t>Where does the AV path lead?</a:t>
            </a:r>
          </a:p>
          <a:p>
            <a:pPr marL="640080" indent="0">
              <a:lnSpc>
                <a:spcPct val="100000"/>
              </a:lnSpc>
              <a:spcBef>
                <a:spcPts val="0"/>
              </a:spcBef>
              <a:buNone/>
            </a:pPr>
            <a:endParaRPr lang="en-US" dirty="0"/>
          </a:p>
          <a:p>
            <a:pPr marL="914400" indent="-274320">
              <a:lnSpc>
                <a:spcPct val="100000"/>
              </a:lnSpc>
              <a:spcBef>
                <a:spcPts val="0"/>
              </a:spcBef>
            </a:pPr>
            <a:r>
              <a:rPr lang="en-US" dirty="0"/>
              <a:t>Major Economic/Development Changes and Challenges</a:t>
            </a:r>
          </a:p>
        </p:txBody>
      </p:sp>
    </p:spTree>
    <p:extLst>
      <p:ext uri="{BB962C8B-B14F-4D97-AF65-F5344CB8AC3E}">
        <p14:creationId xmlns:p14="http://schemas.microsoft.com/office/powerpoint/2010/main" val="22573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144" y="0"/>
            <a:ext cx="10515600" cy="1325563"/>
          </a:xfrm>
        </p:spPr>
        <p:txBody>
          <a:bodyPr/>
          <a:lstStyle/>
          <a:p>
            <a:r>
              <a:rPr lang="en-US" dirty="0">
                <a:solidFill>
                  <a:schemeClr val="bg1"/>
                </a:solidFill>
              </a:rPr>
              <a:t>Tra</a:t>
            </a:r>
            <a:r>
              <a:rPr lang="en-US" dirty="0"/>
              <a:t>nsition</a:t>
            </a:r>
          </a:p>
        </p:txBody>
      </p:sp>
      <p:sp>
        <p:nvSpPr>
          <p:cNvPr id="3" name="Content Placeholder 2"/>
          <p:cNvSpPr>
            <a:spLocks noGrp="1"/>
          </p:cNvSpPr>
          <p:nvPr>
            <p:ph idx="1"/>
          </p:nvPr>
        </p:nvSpPr>
        <p:spPr/>
        <p:txBody>
          <a:bodyPr>
            <a:normAutofit/>
          </a:bodyPr>
          <a:lstStyle/>
          <a:p>
            <a:r>
              <a:rPr lang="en-US" dirty="0"/>
              <a:t>Short term: Tesla model of highway autonomy</a:t>
            </a:r>
          </a:p>
          <a:p>
            <a:pPr lvl="1"/>
            <a:r>
              <a:rPr lang="en-US" dirty="0"/>
              <a:t>Level 2, adaptive cruise control</a:t>
            </a:r>
          </a:p>
          <a:p>
            <a:pPr lvl="1"/>
            <a:endParaRPr lang="en-US" dirty="0"/>
          </a:p>
          <a:p>
            <a:r>
              <a:rPr lang="en-US" dirty="0"/>
              <a:t>Medium term: </a:t>
            </a:r>
          </a:p>
          <a:p>
            <a:pPr lvl="1"/>
            <a:r>
              <a:rPr lang="en-US" dirty="0"/>
              <a:t>short period of personal vehicle ownership with level 3 capability</a:t>
            </a:r>
          </a:p>
          <a:p>
            <a:pPr lvl="1"/>
            <a:r>
              <a:rPr lang="en-US" dirty="0"/>
              <a:t>introduction of independent private fleets – Waymo, Uber, Lyft, Google, Aurora, Kodiak, etc., with level 4/5 capability</a:t>
            </a:r>
          </a:p>
          <a:p>
            <a:pPr lvl="1"/>
            <a:endParaRPr lang="en-US" dirty="0"/>
          </a:p>
          <a:p>
            <a:r>
              <a:rPr lang="en-US" dirty="0"/>
              <a:t>Long term:</a:t>
            </a:r>
          </a:p>
          <a:p>
            <a:pPr lvl="1"/>
            <a:r>
              <a:rPr lang="en-US" dirty="0"/>
              <a:t>Personal vehicle ownership is largely a thing of the past (hopefully!).</a:t>
            </a:r>
          </a:p>
        </p:txBody>
      </p:sp>
    </p:spTree>
    <p:extLst>
      <p:ext uri="{BB962C8B-B14F-4D97-AF65-F5344CB8AC3E}">
        <p14:creationId xmlns:p14="http://schemas.microsoft.com/office/powerpoint/2010/main" val="2096286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chemeClr val="bg1"/>
                </a:solidFill>
              </a:rPr>
              <a:t>Eco</a:t>
            </a:r>
            <a:r>
              <a:rPr lang="en-US" dirty="0"/>
              <a:t>nomics Drives Transition: Private</a:t>
            </a:r>
          </a:p>
        </p:txBody>
      </p:sp>
      <p:sp>
        <p:nvSpPr>
          <p:cNvPr id="3" name="Content Placeholder 2"/>
          <p:cNvSpPr>
            <a:spLocks noGrp="1"/>
          </p:cNvSpPr>
          <p:nvPr>
            <p:ph idx="1"/>
          </p:nvPr>
        </p:nvSpPr>
        <p:spPr>
          <a:xfrm>
            <a:off x="838200" y="1570730"/>
            <a:ext cx="10820400" cy="4351338"/>
          </a:xfrm>
        </p:spPr>
        <p:txBody>
          <a:bodyPr>
            <a:normAutofit/>
          </a:bodyPr>
          <a:lstStyle/>
          <a:p>
            <a:r>
              <a:rPr lang="en-US" dirty="0"/>
              <a:t>Adoption dividend for private individuals</a:t>
            </a:r>
          </a:p>
          <a:p>
            <a:pPr lvl="1"/>
            <a:r>
              <a:rPr lang="en-US" sz="2600" dirty="0"/>
              <a:t>Eliminate car ownership</a:t>
            </a:r>
          </a:p>
          <a:p>
            <a:pPr lvl="2"/>
            <a:r>
              <a:rPr lang="en-US" dirty="0"/>
              <a:t>Ave annual cost of owning a car:  $12,297 (2024)</a:t>
            </a:r>
          </a:p>
          <a:p>
            <a:pPr lvl="2"/>
            <a:r>
              <a:rPr lang="en-US" dirty="0"/>
              <a:t>Cost per mile will fall:  $0.82 to $0.19</a:t>
            </a:r>
          </a:p>
          <a:p>
            <a:pPr lvl="1"/>
            <a:r>
              <a:rPr lang="en-US" sz="2600" dirty="0"/>
              <a:t>Repurpose your garage</a:t>
            </a:r>
          </a:p>
          <a:p>
            <a:pPr lvl="2"/>
            <a:r>
              <a:rPr lang="en-US" dirty="0"/>
              <a:t>$50,000 from transition to bedroom</a:t>
            </a:r>
          </a:p>
          <a:p>
            <a:pPr lvl="2"/>
            <a:endParaRPr lang="en-US" dirty="0"/>
          </a:p>
          <a:p>
            <a:r>
              <a:rPr lang="en-US" dirty="0"/>
              <a:t>Time recovery</a:t>
            </a:r>
          </a:p>
          <a:p>
            <a:pPr lvl="1"/>
            <a:r>
              <a:rPr lang="en-US" sz="2600" dirty="0"/>
              <a:t>50% of the SF Bay Area workforce has a commute in excess of 30 minutes.</a:t>
            </a:r>
          </a:p>
          <a:p>
            <a:pPr marL="457200" lvl="1" indent="0">
              <a:buNone/>
            </a:pPr>
            <a:endParaRPr lang="en-US" dirty="0"/>
          </a:p>
        </p:txBody>
      </p:sp>
      <p:pic>
        <p:nvPicPr>
          <p:cNvPr id="4" name="Picture 3">
            <a:extLst>
              <a:ext uri="{FF2B5EF4-FFF2-40B4-BE49-F238E27FC236}">
                <a16:creationId xmlns:a16="http://schemas.microsoft.com/office/drawing/2014/main" id="{EE8C4EA9-ACA6-324C-9D7D-129B2779A516}"/>
              </a:ext>
            </a:extLst>
          </p:cNvPr>
          <p:cNvPicPr>
            <a:picLocks noChangeAspect="1"/>
          </p:cNvPicPr>
          <p:nvPr/>
        </p:nvPicPr>
        <p:blipFill>
          <a:blip r:embed="rId3"/>
          <a:srcRect/>
          <a:stretch/>
        </p:blipFill>
        <p:spPr>
          <a:xfrm>
            <a:off x="7424748" y="2878293"/>
            <a:ext cx="3929052" cy="1340599"/>
          </a:xfrm>
          <a:prstGeom prst="rect">
            <a:avLst/>
          </a:prstGeom>
        </p:spPr>
      </p:pic>
    </p:spTree>
    <p:extLst>
      <p:ext uri="{BB962C8B-B14F-4D97-AF65-F5344CB8AC3E}">
        <p14:creationId xmlns:p14="http://schemas.microsoft.com/office/powerpoint/2010/main" val="1920666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213" y="0"/>
            <a:ext cx="10515600" cy="1325563"/>
          </a:xfrm>
        </p:spPr>
        <p:txBody>
          <a:bodyPr>
            <a:normAutofit/>
          </a:bodyPr>
          <a:lstStyle/>
          <a:p>
            <a:pPr>
              <a:lnSpc>
                <a:spcPts val="5200"/>
              </a:lnSpc>
              <a:tabLst>
                <a:tab pos="2693988" algn="l"/>
              </a:tabLst>
            </a:pPr>
            <a:r>
              <a:rPr lang="en-US" dirty="0">
                <a:solidFill>
                  <a:schemeClr val="bg1"/>
                </a:solidFill>
              </a:rPr>
              <a:t>Eco</a:t>
            </a:r>
            <a:r>
              <a:rPr lang="en-US" dirty="0"/>
              <a:t>nomics Drives Transition: Public</a:t>
            </a:r>
          </a:p>
        </p:txBody>
      </p:sp>
      <p:sp>
        <p:nvSpPr>
          <p:cNvPr id="3" name="Content Placeholder 2"/>
          <p:cNvSpPr>
            <a:spLocks noGrp="1"/>
          </p:cNvSpPr>
          <p:nvPr>
            <p:ph idx="1"/>
          </p:nvPr>
        </p:nvSpPr>
        <p:spPr>
          <a:xfrm>
            <a:off x="557784" y="1643882"/>
            <a:ext cx="10515600" cy="4351338"/>
          </a:xfrm>
        </p:spPr>
        <p:txBody>
          <a:bodyPr/>
          <a:lstStyle/>
          <a:p>
            <a:r>
              <a:rPr lang="en-US" dirty="0"/>
              <a:t>Economic and social costs associated with human drivers are enormous:</a:t>
            </a:r>
          </a:p>
          <a:p>
            <a:pPr lvl="1"/>
            <a:r>
              <a:rPr lang="en-US" dirty="0"/>
              <a:t>ACCIDENTS:</a:t>
            </a:r>
          </a:p>
          <a:p>
            <a:pPr lvl="2"/>
            <a:r>
              <a:rPr lang="en-US" dirty="0"/>
              <a:t>Drive 25% of congestion.</a:t>
            </a:r>
          </a:p>
          <a:p>
            <a:pPr lvl="2"/>
            <a:r>
              <a:rPr lang="en-US" dirty="0"/>
              <a:t>Result in ~40,000 deaths/yr.</a:t>
            </a:r>
          </a:p>
          <a:p>
            <a:pPr lvl="2"/>
            <a:r>
              <a:rPr lang="en-US" dirty="0"/>
              <a:t>And 2.5 million injuries/yr.</a:t>
            </a:r>
          </a:p>
          <a:p>
            <a:pPr lvl="2"/>
            <a:r>
              <a:rPr lang="en-US" dirty="0"/>
              <a:t>90+% caused by human error.</a:t>
            </a:r>
          </a:p>
          <a:p>
            <a:pPr lvl="1"/>
            <a:r>
              <a:rPr lang="en-US" dirty="0"/>
              <a:t>Increased productivity from not driving.</a:t>
            </a:r>
          </a:p>
          <a:p>
            <a:pPr marL="914400" lvl="2" indent="0">
              <a:buNone/>
            </a:pPr>
            <a:endParaRPr lang="en-US" dirty="0"/>
          </a:p>
          <a:p>
            <a:pPr lvl="1"/>
            <a:r>
              <a:rPr lang="en-US" dirty="0"/>
              <a:t>Potential savings are estimated to be up to $1.3 </a:t>
            </a:r>
            <a:r>
              <a:rPr lang="en-US" b="1" dirty="0" err="1">
                <a:solidFill>
                  <a:srgbClr val="0C4C88"/>
                </a:solidFill>
              </a:rPr>
              <a:t>TR</a:t>
            </a:r>
            <a:r>
              <a:rPr lang="en-US" dirty="0" err="1"/>
              <a:t>illion</a:t>
            </a:r>
            <a:r>
              <a:rPr lang="en-US" dirty="0"/>
              <a:t> each year.</a:t>
            </a:r>
          </a:p>
        </p:txBody>
      </p:sp>
      <p:pic>
        <p:nvPicPr>
          <p:cNvPr id="9" name="Picture 8">
            <a:extLst>
              <a:ext uri="{FF2B5EF4-FFF2-40B4-BE49-F238E27FC236}">
                <a16:creationId xmlns:a16="http://schemas.microsoft.com/office/drawing/2014/main" id="{43CA028A-8981-4600-872A-4FDEEF97A261}"/>
              </a:ext>
            </a:extLst>
          </p:cNvPr>
          <p:cNvPicPr>
            <a:picLocks noChangeAspect="1"/>
          </p:cNvPicPr>
          <p:nvPr/>
        </p:nvPicPr>
        <p:blipFill>
          <a:blip r:embed="rId2"/>
          <a:stretch>
            <a:fillRect/>
          </a:stretch>
        </p:blipFill>
        <p:spPr>
          <a:xfrm>
            <a:off x="5804808" y="2395237"/>
            <a:ext cx="3695699" cy="2067525"/>
          </a:xfrm>
          <a:prstGeom prst="roundRect">
            <a:avLst>
              <a:gd name="adj" fmla="val 8594"/>
            </a:avLst>
          </a:prstGeom>
          <a:solidFill>
            <a:srgbClr val="FFFFFF">
              <a:shade val="85000"/>
            </a:srgbClr>
          </a:solidFill>
          <a:ln>
            <a:noFill/>
          </a:ln>
          <a:effectLst/>
        </p:spPr>
      </p:pic>
      <p:pic>
        <p:nvPicPr>
          <p:cNvPr id="5" name="Picture 4">
            <a:extLst>
              <a:ext uri="{FF2B5EF4-FFF2-40B4-BE49-F238E27FC236}">
                <a16:creationId xmlns:a16="http://schemas.microsoft.com/office/drawing/2014/main" id="{AFD2EC52-239C-4AFF-8404-377E1197F352}"/>
              </a:ext>
            </a:extLst>
          </p:cNvPr>
          <p:cNvPicPr>
            <a:picLocks noChangeAspect="1"/>
          </p:cNvPicPr>
          <p:nvPr/>
        </p:nvPicPr>
        <p:blipFill rotWithShape="1">
          <a:blip r:embed="rId3"/>
          <a:srcRect t="9402"/>
          <a:stretch/>
        </p:blipFill>
        <p:spPr>
          <a:xfrm>
            <a:off x="7992836" y="3132723"/>
            <a:ext cx="3695699" cy="223216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7409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tabLst>
                <a:tab pos="2351088" algn="l"/>
              </a:tabLst>
            </a:pPr>
            <a:r>
              <a:rPr lang="en-US" dirty="0">
                <a:solidFill>
                  <a:schemeClr val="bg1"/>
                </a:solidFill>
              </a:rPr>
              <a:t>Pot</a:t>
            </a:r>
            <a:r>
              <a:rPr lang="en-US" dirty="0"/>
              <a:t>ential Savings</a:t>
            </a:r>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r="2055"/>
          <a:stretch/>
        </p:blipFill>
        <p:spPr>
          <a:xfrm>
            <a:off x="2293189" y="940796"/>
            <a:ext cx="6486593" cy="5015286"/>
          </a:xfrm>
        </p:spPr>
      </p:pic>
      <p:sp>
        <p:nvSpPr>
          <p:cNvPr id="3" name="TextBox 2"/>
          <p:cNvSpPr txBox="1"/>
          <p:nvPr/>
        </p:nvSpPr>
        <p:spPr>
          <a:xfrm>
            <a:off x="9631754" y="6488668"/>
            <a:ext cx="1722046" cy="369332"/>
          </a:xfrm>
          <a:prstGeom prst="rect">
            <a:avLst/>
          </a:prstGeom>
          <a:noFill/>
        </p:spPr>
        <p:txBody>
          <a:bodyPr wrap="none" rtlCol="0">
            <a:spAutoFit/>
          </a:bodyPr>
          <a:lstStyle/>
          <a:p>
            <a:r>
              <a:rPr lang="en-US" dirty="0"/>
              <a:t>Morgan Stanley </a:t>
            </a:r>
          </a:p>
        </p:txBody>
      </p:sp>
      <p:cxnSp>
        <p:nvCxnSpPr>
          <p:cNvPr id="5" name="Straight Connector 4"/>
          <p:cNvCxnSpPr/>
          <p:nvPr/>
        </p:nvCxnSpPr>
        <p:spPr>
          <a:xfrm flipH="1">
            <a:off x="3809877" y="4484454"/>
            <a:ext cx="3370880" cy="250878"/>
          </a:xfrm>
          <a:prstGeom prst="line">
            <a:avLst/>
          </a:prstGeom>
          <a:ln w="127000">
            <a:tailEnd type="triangle" w="lg"/>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flipV="1">
            <a:off x="6428190" y="3778858"/>
            <a:ext cx="752567" cy="136720"/>
          </a:xfrm>
          <a:prstGeom prst="line">
            <a:avLst/>
          </a:prstGeom>
          <a:ln w="127000">
            <a:tailEnd type="triangle" w="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340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899" y="0"/>
            <a:ext cx="10515600" cy="1325563"/>
          </a:xfrm>
        </p:spPr>
        <p:txBody>
          <a:bodyPr>
            <a:normAutofit/>
          </a:bodyPr>
          <a:lstStyle/>
          <a:p>
            <a:pPr>
              <a:tabLst>
                <a:tab pos="4408488" algn="l"/>
                <a:tab pos="5208588" algn="l"/>
              </a:tabLst>
            </a:pPr>
            <a:r>
              <a:rPr lang="en-US" dirty="0">
                <a:solidFill>
                  <a:schemeClr val="bg1"/>
                </a:solidFill>
              </a:rPr>
              <a:t>Gov</a:t>
            </a:r>
            <a:r>
              <a:rPr lang="en-US" dirty="0"/>
              <a:t>ernment Should Encourage Change</a:t>
            </a:r>
          </a:p>
        </p:txBody>
      </p:sp>
      <p:sp>
        <p:nvSpPr>
          <p:cNvPr id="3" name="Content Placeholder 2"/>
          <p:cNvSpPr>
            <a:spLocks noGrp="1"/>
          </p:cNvSpPr>
          <p:nvPr>
            <p:ph idx="1"/>
          </p:nvPr>
        </p:nvSpPr>
        <p:spPr>
          <a:xfrm>
            <a:off x="838200" y="1570730"/>
            <a:ext cx="10515600" cy="3768713"/>
          </a:xfrm>
        </p:spPr>
        <p:txBody>
          <a:bodyPr>
            <a:normAutofit/>
          </a:bodyPr>
          <a:lstStyle/>
          <a:p>
            <a:r>
              <a:rPr lang="en-US" b="1" dirty="0"/>
              <a:t>Mobility</a:t>
            </a:r>
            <a:r>
              <a:rPr lang="en-US" dirty="0"/>
              <a:t> and </a:t>
            </a:r>
            <a:r>
              <a:rPr lang="en-US" b="1" dirty="0"/>
              <a:t>equity</a:t>
            </a:r>
            <a:r>
              <a:rPr lang="en-US" dirty="0"/>
              <a:t> considerations</a:t>
            </a:r>
          </a:p>
          <a:p>
            <a:pPr lvl="1"/>
            <a:r>
              <a:rPr lang="en-US" dirty="0"/>
              <a:t>Elderly/disabled/impoverished</a:t>
            </a:r>
          </a:p>
          <a:p>
            <a:r>
              <a:rPr lang="en-US" b="1" dirty="0"/>
              <a:t>Safety</a:t>
            </a:r>
            <a:r>
              <a:rPr lang="en-US" dirty="0"/>
              <a:t>: </a:t>
            </a:r>
            <a:r>
              <a:rPr lang="en-US" b="0" dirty="0">
                <a:solidFill>
                  <a:srgbClr val="2B414D"/>
                </a:solidFill>
              </a:rPr>
              <a:t>only way to reduce traffic fatalities is by coordinated effort</a:t>
            </a:r>
          </a:p>
          <a:p>
            <a:r>
              <a:rPr lang="en-US" b="1" dirty="0"/>
              <a:t>Productivity</a:t>
            </a:r>
            <a:r>
              <a:rPr lang="en-US" dirty="0"/>
              <a:t>: </a:t>
            </a:r>
            <a:r>
              <a:rPr lang="en-US" b="0" dirty="0">
                <a:solidFill>
                  <a:srgbClr val="2B414D"/>
                </a:solidFill>
              </a:rPr>
              <a:t>reduced congestion</a:t>
            </a:r>
          </a:p>
          <a:p>
            <a:r>
              <a:rPr lang="en-US" b="1" dirty="0"/>
              <a:t>Environment</a:t>
            </a:r>
            <a:r>
              <a:rPr lang="en-US" dirty="0"/>
              <a:t>: </a:t>
            </a:r>
            <a:r>
              <a:rPr lang="en-US" b="0" dirty="0">
                <a:solidFill>
                  <a:srgbClr val="2B414D"/>
                </a:solidFill>
              </a:rPr>
              <a:t>speed transition to electric vehicles</a:t>
            </a:r>
          </a:p>
          <a:p>
            <a:endParaRPr lang="en-US" dirty="0"/>
          </a:p>
        </p:txBody>
      </p:sp>
      <p:sp>
        <p:nvSpPr>
          <p:cNvPr id="4" name="Rectangle: Rounded Corners 3"/>
          <p:cNvSpPr/>
          <p:nvPr/>
        </p:nvSpPr>
        <p:spPr>
          <a:xfrm>
            <a:off x="979714" y="4972286"/>
            <a:ext cx="10482941" cy="919401"/>
          </a:xfrm>
          <a:prstGeom prst="roundRect">
            <a:avLst/>
          </a:prstGeom>
          <a:solidFill>
            <a:schemeClr val="accent2"/>
          </a:solidFill>
        </p:spPr>
        <p:txBody>
          <a:bodyPr wrap="square">
            <a:spAutoFit/>
          </a:bodyPr>
          <a:lstStyle/>
          <a:p>
            <a:pPr algn="ctr"/>
            <a:r>
              <a:rPr lang="en-US" sz="2400" dirty="0">
                <a:solidFill>
                  <a:schemeClr val="bg1"/>
                </a:solidFill>
                <a:latin typeface="Roboto Condensed" panose="02000000000000000000" pitchFamily="2" charset="0"/>
                <a:ea typeface="Roboto Condensed" panose="02000000000000000000" pitchFamily="2" charset="0"/>
              </a:rPr>
              <a:t>These are all societal benefits that come about too slowly </a:t>
            </a:r>
            <a:br>
              <a:rPr lang="en-US" sz="2400" dirty="0">
                <a:solidFill>
                  <a:schemeClr val="bg1"/>
                </a:solidFill>
                <a:latin typeface="Roboto Condensed" panose="02000000000000000000" pitchFamily="2" charset="0"/>
                <a:ea typeface="Roboto Condensed" panose="02000000000000000000" pitchFamily="2" charset="0"/>
              </a:rPr>
            </a:br>
            <a:r>
              <a:rPr lang="en-US" sz="2400" dirty="0">
                <a:solidFill>
                  <a:schemeClr val="bg1"/>
                </a:solidFill>
                <a:latin typeface="Roboto Condensed" panose="02000000000000000000" pitchFamily="2" charset="0"/>
                <a:ea typeface="Roboto Condensed" panose="02000000000000000000" pitchFamily="2" charset="0"/>
              </a:rPr>
              <a:t>if the private market is left to itself.</a:t>
            </a:r>
          </a:p>
        </p:txBody>
      </p:sp>
    </p:spTree>
    <p:extLst>
      <p:ext uri="{BB962C8B-B14F-4D97-AF65-F5344CB8AC3E}">
        <p14:creationId xmlns:p14="http://schemas.microsoft.com/office/powerpoint/2010/main" val="972217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0"/>
            <a:ext cx="10515600" cy="1325563"/>
          </a:xfrm>
        </p:spPr>
        <p:txBody>
          <a:bodyPr/>
          <a:lstStyle/>
          <a:p>
            <a:r>
              <a:rPr lang="en-US" dirty="0">
                <a:solidFill>
                  <a:schemeClr val="bg1"/>
                </a:solidFill>
              </a:rPr>
              <a:t>Mo</a:t>
            </a:r>
            <a:r>
              <a:rPr lang="en-US" dirty="0"/>
              <a:t>bility and Equity</a:t>
            </a:r>
          </a:p>
        </p:txBody>
      </p:sp>
      <p:sp>
        <p:nvSpPr>
          <p:cNvPr id="3" name="Content Placeholder 2"/>
          <p:cNvSpPr>
            <a:spLocks noGrp="1"/>
          </p:cNvSpPr>
          <p:nvPr>
            <p:ph idx="1"/>
          </p:nvPr>
        </p:nvSpPr>
        <p:spPr>
          <a:xfrm>
            <a:off x="838200" y="1570730"/>
            <a:ext cx="6020397" cy="4351338"/>
          </a:xfrm>
        </p:spPr>
        <p:txBody>
          <a:bodyPr/>
          <a:lstStyle/>
          <a:p>
            <a:r>
              <a:rPr lang="en-US" dirty="0"/>
              <a:t>Mobility</a:t>
            </a:r>
          </a:p>
          <a:p>
            <a:pPr lvl="1"/>
            <a:r>
              <a:rPr lang="en-US" dirty="0"/>
              <a:t>Handicapped</a:t>
            </a:r>
          </a:p>
          <a:p>
            <a:pPr lvl="1"/>
            <a:r>
              <a:rPr lang="en-US" dirty="0"/>
              <a:t>Elderly</a:t>
            </a:r>
          </a:p>
          <a:p>
            <a:pPr lvl="1"/>
            <a:r>
              <a:rPr lang="en-US" dirty="0"/>
              <a:t>Lower income</a:t>
            </a:r>
          </a:p>
          <a:p>
            <a:r>
              <a:rPr lang="en-US" dirty="0"/>
              <a:t>Equity</a:t>
            </a:r>
          </a:p>
          <a:p>
            <a:pPr lvl="1"/>
            <a:r>
              <a:rPr lang="en-US" dirty="0"/>
              <a:t>Public Transportation often does not work well for low-income workers/residential workers</a:t>
            </a:r>
          </a:p>
          <a:p>
            <a:pPr lvl="2"/>
            <a:r>
              <a:rPr lang="en-US" dirty="0"/>
              <a:t>Does not go from residential to residential, but from residential to commercial</a:t>
            </a:r>
          </a:p>
        </p:txBody>
      </p:sp>
      <p:pic>
        <p:nvPicPr>
          <p:cNvPr id="9" name="Picture 8">
            <a:extLst>
              <a:ext uri="{FF2B5EF4-FFF2-40B4-BE49-F238E27FC236}">
                <a16:creationId xmlns:a16="http://schemas.microsoft.com/office/drawing/2014/main" id="{1F859A9E-F698-4B96-9F57-5267766721D7}"/>
              </a:ext>
            </a:extLst>
          </p:cNvPr>
          <p:cNvPicPr>
            <a:picLocks noChangeAspect="1"/>
          </p:cNvPicPr>
          <p:nvPr/>
        </p:nvPicPr>
        <p:blipFill>
          <a:blip r:embed="rId2"/>
          <a:stretch>
            <a:fillRect/>
          </a:stretch>
        </p:blipFill>
        <p:spPr>
          <a:xfrm>
            <a:off x="12766531" y="0"/>
            <a:ext cx="3041650" cy="2033415"/>
          </a:xfrm>
          <a:prstGeom prst="roundRect">
            <a:avLst>
              <a:gd name="adj" fmla="val 8594"/>
            </a:avLst>
          </a:prstGeom>
          <a:solidFill>
            <a:srgbClr val="FFFFFF">
              <a:shade val="85000"/>
            </a:srgbClr>
          </a:solidFill>
          <a:ln>
            <a:noFill/>
          </a:ln>
          <a:effectLst/>
        </p:spPr>
      </p:pic>
      <p:pic>
        <p:nvPicPr>
          <p:cNvPr id="7" name="Picture 6">
            <a:extLst>
              <a:ext uri="{FF2B5EF4-FFF2-40B4-BE49-F238E27FC236}">
                <a16:creationId xmlns:a16="http://schemas.microsoft.com/office/drawing/2014/main" id="{D08D68D8-D554-43DE-BF0D-5D323EBE50E3}"/>
              </a:ext>
            </a:extLst>
          </p:cNvPr>
          <p:cNvPicPr>
            <a:picLocks noChangeAspect="1"/>
          </p:cNvPicPr>
          <p:nvPr/>
        </p:nvPicPr>
        <p:blipFill>
          <a:blip r:embed="rId3"/>
          <a:stretch>
            <a:fillRect/>
          </a:stretch>
        </p:blipFill>
        <p:spPr>
          <a:xfrm>
            <a:off x="13273469" y="5922068"/>
            <a:ext cx="3050123" cy="2033415"/>
          </a:xfrm>
          <a:prstGeom prst="roundRect">
            <a:avLst>
              <a:gd name="adj" fmla="val 8594"/>
            </a:avLst>
          </a:prstGeom>
          <a:solidFill>
            <a:srgbClr val="FFFFFF">
              <a:shade val="85000"/>
            </a:srgbClr>
          </a:solidFill>
          <a:ln>
            <a:noFill/>
          </a:ln>
          <a:effectLst/>
        </p:spPr>
      </p:pic>
      <p:pic>
        <p:nvPicPr>
          <p:cNvPr id="5" name="Picture 4">
            <a:extLst>
              <a:ext uri="{FF2B5EF4-FFF2-40B4-BE49-F238E27FC236}">
                <a16:creationId xmlns:a16="http://schemas.microsoft.com/office/drawing/2014/main" id="{09E0F5A8-3626-42D3-A580-546C7EE8F5B6}"/>
              </a:ext>
            </a:extLst>
          </p:cNvPr>
          <p:cNvPicPr>
            <a:picLocks noChangeAspect="1"/>
          </p:cNvPicPr>
          <p:nvPr/>
        </p:nvPicPr>
        <p:blipFill>
          <a:blip r:embed="rId4"/>
          <a:stretch>
            <a:fillRect/>
          </a:stretch>
        </p:blipFill>
        <p:spPr>
          <a:xfrm>
            <a:off x="6706197" y="1276350"/>
            <a:ext cx="2152053" cy="32280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F42AD599-68A1-4C66-AE96-475D79988EEC}"/>
              </a:ext>
            </a:extLst>
          </p:cNvPr>
          <p:cNvPicPr>
            <a:picLocks noChangeAspect="1"/>
          </p:cNvPicPr>
          <p:nvPr/>
        </p:nvPicPr>
        <p:blipFill>
          <a:blip r:embed="rId5"/>
          <a:stretch>
            <a:fillRect/>
          </a:stretch>
        </p:blipFill>
        <p:spPr>
          <a:xfrm>
            <a:off x="9031394" y="2400300"/>
            <a:ext cx="2246206" cy="32280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3C411DD0-79D3-4BBB-84CF-3D7EF5EAA344}"/>
              </a:ext>
            </a:extLst>
          </p:cNvPr>
          <p:cNvPicPr>
            <a:picLocks noChangeAspect="1"/>
          </p:cNvPicPr>
          <p:nvPr/>
        </p:nvPicPr>
        <p:blipFill>
          <a:blip r:embed="rId6"/>
          <a:stretch>
            <a:fillRect/>
          </a:stretch>
        </p:blipFill>
        <p:spPr>
          <a:xfrm>
            <a:off x="13642831" y="2286000"/>
            <a:ext cx="2032000" cy="3048000"/>
          </a:xfrm>
          <a:prstGeom prst="rect">
            <a:avLst/>
          </a:prstGeom>
        </p:spPr>
      </p:pic>
    </p:spTree>
    <p:extLst>
      <p:ext uri="{BB962C8B-B14F-4D97-AF65-F5344CB8AC3E}">
        <p14:creationId xmlns:p14="http://schemas.microsoft.com/office/powerpoint/2010/main" val="826732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0"/>
            <a:ext cx="10515600" cy="1325563"/>
          </a:xfrm>
        </p:spPr>
        <p:txBody>
          <a:bodyPr/>
          <a:lstStyle/>
          <a:p>
            <a:r>
              <a:rPr lang="en-US" dirty="0">
                <a:solidFill>
                  <a:schemeClr val="bg1"/>
                </a:solidFill>
              </a:rPr>
              <a:t>Mo</a:t>
            </a:r>
            <a:r>
              <a:rPr lang="en-US" dirty="0"/>
              <a:t>bility and Equity</a:t>
            </a:r>
          </a:p>
        </p:txBody>
      </p:sp>
      <p:pic>
        <p:nvPicPr>
          <p:cNvPr id="9" name="Picture 8">
            <a:extLst>
              <a:ext uri="{FF2B5EF4-FFF2-40B4-BE49-F238E27FC236}">
                <a16:creationId xmlns:a16="http://schemas.microsoft.com/office/drawing/2014/main" id="{1F859A9E-F698-4B96-9F57-5267766721D7}"/>
              </a:ext>
            </a:extLst>
          </p:cNvPr>
          <p:cNvPicPr>
            <a:picLocks noChangeAspect="1"/>
          </p:cNvPicPr>
          <p:nvPr/>
        </p:nvPicPr>
        <p:blipFill>
          <a:blip r:embed="rId2"/>
          <a:stretch>
            <a:fillRect/>
          </a:stretch>
        </p:blipFill>
        <p:spPr>
          <a:xfrm>
            <a:off x="12766531" y="0"/>
            <a:ext cx="3041650" cy="2033415"/>
          </a:xfrm>
          <a:prstGeom prst="roundRect">
            <a:avLst>
              <a:gd name="adj" fmla="val 8594"/>
            </a:avLst>
          </a:prstGeom>
          <a:solidFill>
            <a:srgbClr val="FFFFFF">
              <a:shade val="85000"/>
            </a:srgbClr>
          </a:solidFill>
          <a:ln>
            <a:noFill/>
          </a:ln>
          <a:effectLst/>
        </p:spPr>
      </p:pic>
      <p:pic>
        <p:nvPicPr>
          <p:cNvPr id="7" name="Picture 6">
            <a:extLst>
              <a:ext uri="{FF2B5EF4-FFF2-40B4-BE49-F238E27FC236}">
                <a16:creationId xmlns:a16="http://schemas.microsoft.com/office/drawing/2014/main" id="{D08D68D8-D554-43DE-BF0D-5D323EBE50E3}"/>
              </a:ext>
            </a:extLst>
          </p:cNvPr>
          <p:cNvPicPr>
            <a:picLocks noChangeAspect="1"/>
          </p:cNvPicPr>
          <p:nvPr/>
        </p:nvPicPr>
        <p:blipFill>
          <a:blip r:embed="rId3"/>
          <a:stretch>
            <a:fillRect/>
          </a:stretch>
        </p:blipFill>
        <p:spPr>
          <a:xfrm>
            <a:off x="13273469" y="5922068"/>
            <a:ext cx="3050123" cy="2033415"/>
          </a:xfrm>
          <a:prstGeom prst="roundRect">
            <a:avLst>
              <a:gd name="adj" fmla="val 8594"/>
            </a:avLst>
          </a:prstGeom>
          <a:solidFill>
            <a:srgbClr val="FFFFFF">
              <a:shade val="85000"/>
            </a:srgbClr>
          </a:solidFill>
          <a:ln>
            <a:noFill/>
          </a:ln>
          <a:effectLst/>
        </p:spPr>
      </p:pic>
      <p:pic>
        <p:nvPicPr>
          <p:cNvPr id="11" name="Picture 10">
            <a:extLst>
              <a:ext uri="{FF2B5EF4-FFF2-40B4-BE49-F238E27FC236}">
                <a16:creationId xmlns:a16="http://schemas.microsoft.com/office/drawing/2014/main" id="{3C411DD0-79D3-4BBB-84CF-3D7EF5EAA344}"/>
              </a:ext>
            </a:extLst>
          </p:cNvPr>
          <p:cNvPicPr>
            <a:picLocks noChangeAspect="1"/>
          </p:cNvPicPr>
          <p:nvPr/>
        </p:nvPicPr>
        <p:blipFill>
          <a:blip r:embed="rId4"/>
          <a:stretch>
            <a:fillRect/>
          </a:stretch>
        </p:blipFill>
        <p:spPr>
          <a:xfrm>
            <a:off x="13642831" y="2286000"/>
            <a:ext cx="2032000" cy="3048000"/>
          </a:xfrm>
          <a:prstGeom prst="rect">
            <a:avLst/>
          </a:prstGeom>
        </p:spPr>
      </p:pic>
      <p:pic>
        <p:nvPicPr>
          <p:cNvPr id="12" name="Picture 11" descr="A person opening the door of a car&#10;&#10;Description automatically generated">
            <a:extLst>
              <a:ext uri="{FF2B5EF4-FFF2-40B4-BE49-F238E27FC236}">
                <a16:creationId xmlns:a16="http://schemas.microsoft.com/office/drawing/2014/main" id="{7B0D4737-CF6B-994E-2D89-3199B49847EA}"/>
              </a:ext>
            </a:extLst>
          </p:cNvPr>
          <p:cNvPicPr>
            <a:picLocks noChangeAspect="1"/>
          </p:cNvPicPr>
          <p:nvPr/>
        </p:nvPicPr>
        <p:blipFill>
          <a:blip r:embed="rId5"/>
          <a:stretch>
            <a:fillRect/>
          </a:stretch>
        </p:blipFill>
        <p:spPr>
          <a:xfrm>
            <a:off x="3028454" y="1016707"/>
            <a:ext cx="6135092" cy="5137516"/>
          </a:xfrm>
          <a:prstGeom prst="rect">
            <a:avLst/>
          </a:prstGeom>
        </p:spPr>
      </p:pic>
    </p:spTree>
    <p:extLst>
      <p:ext uri="{BB962C8B-B14F-4D97-AF65-F5344CB8AC3E}">
        <p14:creationId xmlns:p14="http://schemas.microsoft.com/office/powerpoint/2010/main" val="1596852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896352" y="1137353"/>
            <a:ext cx="5181600" cy="3886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851848" y="0"/>
            <a:ext cx="10515600" cy="1325563"/>
          </a:xfrm>
        </p:spPr>
        <p:txBody>
          <a:bodyPr/>
          <a:lstStyle/>
          <a:p>
            <a:r>
              <a:rPr lang="en-US" dirty="0">
                <a:solidFill>
                  <a:schemeClr val="bg1"/>
                </a:solidFill>
              </a:rPr>
              <a:t>Saf</a:t>
            </a:r>
            <a:r>
              <a:rPr lang="en-US" dirty="0"/>
              <a:t>ety and Productivity</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639" r="7143"/>
          <a:stretch/>
        </p:blipFill>
        <p:spPr>
          <a:xfrm>
            <a:off x="18388692" y="2078149"/>
            <a:ext cx="5176158" cy="3911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2F5AE254-70FE-441D-B11E-8A2E6AE6C8F0}"/>
              </a:ext>
            </a:extLst>
          </p:cNvPr>
          <p:cNvPicPr>
            <a:picLocks noChangeAspect="1"/>
          </p:cNvPicPr>
          <p:nvPr/>
        </p:nvPicPr>
        <p:blipFill>
          <a:blip r:embed="rId4"/>
          <a:stretch>
            <a:fillRect/>
          </a:stretch>
        </p:blipFill>
        <p:spPr>
          <a:xfrm>
            <a:off x="4079244" y="2404859"/>
            <a:ext cx="6667500" cy="3752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4423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048" y="0"/>
            <a:ext cx="10515600" cy="1325563"/>
          </a:xfrm>
        </p:spPr>
        <p:txBody>
          <a:bodyPr/>
          <a:lstStyle/>
          <a:p>
            <a:r>
              <a:rPr lang="en-US" dirty="0">
                <a:solidFill>
                  <a:schemeClr val="bg1"/>
                </a:solidFill>
              </a:rPr>
              <a:t>Env</a:t>
            </a:r>
            <a:r>
              <a:rPr lang="en-US" dirty="0"/>
              <a:t>ironment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100" y="1170991"/>
            <a:ext cx="8305800" cy="4675857"/>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138559"/>
            <a:ext cx="9144000" cy="4876800"/>
          </a:xfrm>
          <a:prstGeom prst="rect">
            <a:avLst/>
          </a:prstGeom>
        </p:spPr>
      </p:pic>
      <p:grpSp>
        <p:nvGrpSpPr>
          <p:cNvPr id="4" name="Group 3">
            <a:extLst>
              <a:ext uri="{FF2B5EF4-FFF2-40B4-BE49-F238E27FC236}">
                <a16:creationId xmlns:a16="http://schemas.microsoft.com/office/drawing/2014/main" id="{E969803A-6BE4-4E74-88B3-03813AF26CF0}"/>
              </a:ext>
            </a:extLst>
          </p:cNvPr>
          <p:cNvGrpSpPr>
            <a:grpSpLocks/>
          </p:cNvGrpSpPr>
          <p:nvPr/>
        </p:nvGrpSpPr>
        <p:grpSpPr>
          <a:xfrm>
            <a:off x="3014291" y="1477545"/>
            <a:ext cx="6163418" cy="4198829"/>
            <a:chOff x="3201545" y="1137557"/>
            <a:chExt cx="6163418" cy="4198829"/>
          </a:xfrm>
        </p:grpSpPr>
        <p:pic>
          <p:nvPicPr>
            <p:cNvPr id="9" name="Picture 8"/>
            <p:cNvPicPr>
              <a:picLocks noChangeAspect="1"/>
            </p:cNvPicPr>
            <p:nvPr/>
          </p:nvPicPr>
          <p:blipFill>
            <a:blip r:embed="rId5"/>
            <a:stretch>
              <a:fillRect/>
            </a:stretch>
          </p:blipFill>
          <p:spPr>
            <a:xfrm>
              <a:off x="3201545" y="1137557"/>
              <a:ext cx="6163418" cy="4198829"/>
            </a:xfrm>
            <a:prstGeom prst="roundRect">
              <a:avLst>
                <a:gd name="adj" fmla="val 729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Oval 2"/>
            <p:cNvSpPr/>
            <p:nvPr/>
          </p:nvSpPr>
          <p:spPr>
            <a:xfrm>
              <a:off x="5727031" y="1887190"/>
              <a:ext cx="2419120" cy="1556419"/>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5692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665981"/>
            <a:ext cx="5181600" cy="3436938"/>
          </a:xfrm>
        </p:spPr>
        <p:txBody>
          <a:bodyPr>
            <a:normAutofit/>
          </a:bodyPr>
          <a:lstStyle/>
          <a:p>
            <a:r>
              <a:rPr lang="en-US" dirty="0"/>
              <a:t>Improved resource utilization</a:t>
            </a:r>
          </a:p>
          <a:p>
            <a:r>
              <a:rPr lang="en-US" dirty="0"/>
              <a:t>More efficient travel </a:t>
            </a:r>
          </a:p>
          <a:p>
            <a:pPr lvl="1"/>
            <a:r>
              <a:rPr lang="en-US" dirty="0"/>
              <a:t>Right sized vehicles</a:t>
            </a:r>
          </a:p>
          <a:p>
            <a:pPr lvl="1"/>
            <a:r>
              <a:rPr lang="en-US" dirty="0"/>
              <a:t>Optimized routes</a:t>
            </a:r>
          </a:p>
          <a:p>
            <a:pPr lvl="1"/>
            <a:r>
              <a:rPr lang="en-US" dirty="0"/>
              <a:t>Reduced congestion</a:t>
            </a:r>
          </a:p>
          <a:p>
            <a:pPr lvl="1"/>
            <a:r>
              <a:rPr lang="en-US" dirty="0"/>
              <a:t>No searching for parking</a:t>
            </a:r>
          </a:p>
          <a:p>
            <a:r>
              <a:rPr lang="en-US" dirty="0"/>
              <a:t>Increased VMT</a:t>
            </a:r>
          </a:p>
        </p:txBody>
      </p:sp>
      <p:sp>
        <p:nvSpPr>
          <p:cNvPr id="4" name="Content Placeholder 3"/>
          <p:cNvSpPr>
            <a:spLocks noGrp="1"/>
          </p:cNvSpPr>
          <p:nvPr>
            <p:ph sz="half" idx="2"/>
          </p:nvPr>
        </p:nvSpPr>
        <p:spPr>
          <a:xfrm>
            <a:off x="6172202" y="1545728"/>
            <a:ext cx="5181600" cy="3796357"/>
          </a:xfrm>
        </p:spPr>
        <p:txBody>
          <a:bodyPr>
            <a:normAutofit/>
          </a:bodyPr>
          <a:lstStyle/>
          <a:p>
            <a:r>
              <a:rPr lang="en-US" dirty="0"/>
              <a:t>Cleaner technologies</a:t>
            </a:r>
          </a:p>
          <a:p>
            <a:pPr lvl="1"/>
            <a:r>
              <a:rPr lang="en-US" dirty="0"/>
              <a:t>Electric</a:t>
            </a:r>
          </a:p>
          <a:p>
            <a:pPr lvl="1"/>
            <a:r>
              <a:rPr lang="en-US" dirty="0"/>
              <a:t>Lighter vehicles</a:t>
            </a:r>
          </a:p>
          <a:p>
            <a:r>
              <a:rPr lang="en-US" dirty="0"/>
              <a:t>Energy use of onboard electronics</a:t>
            </a:r>
          </a:p>
          <a:p>
            <a:pPr lvl="1"/>
            <a:r>
              <a:rPr lang="en-US" dirty="0"/>
              <a:t>Weight and functional</a:t>
            </a:r>
          </a:p>
          <a:p>
            <a:r>
              <a:rPr lang="en-US" dirty="0"/>
              <a:t>Increased urban sprawl</a:t>
            </a:r>
          </a:p>
        </p:txBody>
      </p:sp>
      <p:sp>
        <p:nvSpPr>
          <p:cNvPr id="2" name="Title 1"/>
          <p:cNvSpPr>
            <a:spLocks noGrp="1"/>
          </p:cNvSpPr>
          <p:nvPr>
            <p:ph type="title"/>
          </p:nvPr>
        </p:nvSpPr>
        <p:spPr>
          <a:xfrm>
            <a:off x="769960" y="216007"/>
            <a:ext cx="10515600" cy="1325563"/>
          </a:xfrm>
        </p:spPr>
        <p:txBody>
          <a:bodyPr>
            <a:noAutofit/>
          </a:bodyPr>
          <a:lstStyle/>
          <a:p>
            <a:r>
              <a:rPr lang="en-US" dirty="0">
                <a:solidFill>
                  <a:schemeClr val="bg1"/>
                </a:solidFill>
              </a:rPr>
              <a:t>Env</a:t>
            </a:r>
            <a:r>
              <a:rPr lang="en-US" dirty="0"/>
              <a:t>ironmental Implications</a:t>
            </a:r>
            <a:br>
              <a:rPr lang="en-US" dirty="0"/>
            </a:br>
            <a:r>
              <a:rPr lang="en-US" dirty="0"/>
              <a:t>Depends: Heaven or Hell</a:t>
            </a:r>
            <a:br>
              <a:rPr lang="en-US" dirty="0"/>
            </a:br>
            <a:endParaRPr lang="en-US" dirty="0"/>
          </a:p>
        </p:txBody>
      </p:sp>
      <p:sp>
        <p:nvSpPr>
          <p:cNvPr id="6" name="Rectangle: Rounded Corners 5">
            <a:extLst>
              <a:ext uri="{FF2B5EF4-FFF2-40B4-BE49-F238E27FC236}">
                <a16:creationId xmlns:a16="http://schemas.microsoft.com/office/drawing/2014/main" id="{183276E4-810D-4765-9C3B-56F1D9147C45}"/>
              </a:ext>
            </a:extLst>
          </p:cNvPr>
          <p:cNvSpPr/>
          <p:nvPr/>
        </p:nvSpPr>
        <p:spPr>
          <a:xfrm>
            <a:off x="979714" y="5007668"/>
            <a:ext cx="10482941" cy="919401"/>
          </a:xfrm>
          <a:prstGeom prst="roundRect">
            <a:avLst/>
          </a:prstGeom>
          <a:solidFill>
            <a:schemeClr val="accent2"/>
          </a:solidFill>
        </p:spPr>
        <p:txBody>
          <a:bodyPr wrap="square">
            <a:spAutoFit/>
          </a:bodyPr>
          <a:lstStyle/>
          <a:p>
            <a:pPr algn="ctr"/>
            <a:r>
              <a:rPr lang="en-US" sz="2400" dirty="0">
                <a:solidFill>
                  <a:schemeClr val="bg1"/>
                </a:solidFill>
                <a:latin typeface="Roboto Condensed" panose="02000000000000000000" pitchFamily="2" charset="0"/>
                <a:ea typeface="Roboto Condensed" panose="02000000000000000000" pitchFamily="2" charset="0"/>
              </a:rPr>
              <a:t>Bottom line: push governments at all levels to embrace and to implement </a:t>
            </a:r>
            <a:br>
              <a:rPr lang="en-US" sz="2400" dirty="0">
                <a:solidFill>
                  <a:schemeClr val="bg1"/>
                </a:solidFill>
                <a:latin typeface="Roboto Condensed" panose="02000000000000000000" pitchFamily="2" charset="0"/>
                <a:ea typeface="Roboto Condensed" panose="02000000000000000000" pitchFamily="2" charset="0"/>
              </a:rPr>
            </a:br>
            <a:r>
              <a:rPr lang="en-US" sz="2400" dirty="0">
                <a:solidFill>
                  <a:schemeClr val="bg1"/>
                </a:solidFill>
                <a:latin typeface="Roboto Condensed" panose="02000000000000000000" pitchFamily="2" charset="0"/>
                <a:ea typeface="Roboto Condensed" panose="02000000000000000000" pitchFamily="2" charset="0"/>
              </a:rPr>
              <a:t>policies deterring private vehicle ownership and zero passenger miles</a:t>
            </a:r>
          </a:p>
        </p:txBody>
      </p:sp>
    </p:spTree>
    <p:extLst>
      <p:ext uri="{BB962C8B-B14F-4D97-AF65-F5344CB8AC3E}">
        <p14:creationId xmlns:p14="http://schemas.microsoft.com/office/powerpoint/2010/main" val="1386946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AA6A5-3B5E-F649-9DAB-F5CED8468322}"/>
              </a:ext>
            </a:extLst>
          </p:cNvPr>
          <p:cNvSpPr>
            <a:spLocks noGrp="1"/>
          </p:cNvSpPr>
          <p:nvPr>
            <p:ph type="title"/>
          </p:nvPr>
        </p:nvSpPr>
        <p:spPr>
          <a:xfrm>
            <a:off x="646176" y="0"/>
            <a:ext cx="10515600" cy="1325563"/>
          </a:xfrm>
        </p:spPr>
        <p:txBody>
          <a:bodyPr/>
          <a:lstStyle/>
          <a:p>
            <a:r>
              <a:rPr lang="en-US" dirty="0">
                <a:solidFill>
                  <a:schemeClr val="bg1"/>
                </a:solidFill>
              </a:rPr>
              <a:t> Aut</a:t>
            </a:r>
            <a:r>
              <a:rPr lang="en-US" dirty="0"/>
              <a:t>onomous Taxonomy</a:t>
            </a:r>
          </a:p>
        </p:txBody>
      </p:sp>
      <p:sp>
        <p:nvSpPr>
          <p:cNvPr id="4" name="Slide Number Placeholder 3">
            <a:extLst>
              <a:ext uri="{FF2B5EF4-FFF2-40B4-BE49-F238E27FC236}">
                <a16:creationId xmlns:a16="http://schemas.microsoft.com/office/drawing/2014/main" id="{83C7B291-3102-AC4B-BDBA-F95172BFAF61}"/>
              </a:ext>
            </a:extLst>
          </p:cNvPr>
          <p:cNvSpPr>
            <a:spLocks noGrp="1"/>
          </p:cNvSpPr>
          <p:nvPr>
            <p:ph type="sldNum" sz="quarter" idx="12"/>
          </p:nvPr>
        </p:nvSpPr>
        <p:spPr/>
        <p:txBody>
          <a:bodyPr/>
          <a:lstStyle/>
          <a:p>
            <a:fld id="{D9F085D5-EC86-4F6A-B501-C1359CB39116}" type="slidenum">
              <a:rPr lang="en-GB" smtClean="0"/>
              <a:t>3</a:t>
            </a:fld>
            <a:endParaRPr lang="en-GB"/>
          </a:p>
        </p:txBody>
      </p:sp>
      <p:pic>
        <p:nvPicPr>
          <p:cNvPr id="5" name="Content Placeholder 3">
            <a:extLst>
              <a:ext uri="{FF2B5EF4-FFF2-40B4-BE49-F238E27FC236}">
                <a16:creationId xmlns:a16="http://schemas.microsoft.com/office/drawing/2014/main" id="{619E45F5-CF86-DE46-A1F6-1E0ED34CAB49}"/>
              </a:ext>
            </a:extLst>
          </p:cNvPr>
          <p:cNvPicPr>
            <a:picLocks noChangeAspect="1"/>
          </p:cNvPicPr>
          <p:nvPr/>
        </p:nvPicPr>
        <p:blipFill>
          <a:blip r:embed="rId2"/>
          <a:stretch>
            <a:fillRect/>
          </a:stretch>
        </p:blipFill>
        <p:spPr>
          <a:xfrm>
            <a:off x="6200653" y="147325"/>
            <a:ext cx="3748638" cy="6265195"/>
          </a:xfrm>
          <a:prstGeom prst="rect">
            <a:avLst/>
          </a:prstGeom>
        </p:spPr>
      </p:pic>
      <p:pic>
        <p:nvPicPr>
          <p:cNvPr id="3" name="Picture 2">
            <a:extLst>
              <a:ext uri="{FF2B5EF4-FFF2-40B4-BE49-F238E27FC236}">
                <a16:creationId xmlns:a16="http://schemas.microsoft.com/office/drawing/2014/main" id="{28C9B42D-DDC6-1742-935C-477C79BDDB6D}"/>
              </a:ext>
            </a:extLst>
          </p:cNvPr>
          <p:cNvPicPr>
            <a:picLocks noChangeAspect="1"/>
          </p:cNvPicPr>
          <p:nvPr/>
        </p:nvPicPr>
        <p:blipFill>
          <a:blip r:embed="rId3"/>
          <a:stretch>
            <a:fillRect/>
          </a:stretch>
        </p:blipFill>
        <p:spPr>
          <a:xfrm>
            <a:off x="2706029" y="3770041"/>
            <a:ext cx="1929092" cy="1617948"/>
          </a:xfrm>
          <a:prstGeom prst="rect">
            <a:avLst/>
          </a:prstGeom>
        </p:spPr>
      </p:pic>
      <p:pic>
        <p:nvPicPr>
          <p:cNvPr id="9" name="Picture 8">
            <a:extLst>
              <a:ext uri="{FF2B5EF4-FFF2-40B4-BE49-F238E27FC236}">
                <a16:creationId xmlns:a16="http://schemas.microsoft.com/office/drawing/2014/main" id="{F6194AE1-9BFB-2340-A91C-C005B6615890}"/>
              </a:ext>
            </a:extLst>
          </p:cNvPr>
          <p:cNvPicPr>
            <a:picLocks noChangeAspect="1"/>
          </p:cNvPicPr>
          <p:nvPr/>
        </p:nvPicPr>
        <p:blipFill>
          <a:blip r:embed="rId4"/>
          <a:stretch>
            <a:fillRect/>
          </a:stretch>
        </p:blipFill>
        <p:spPr>
          <a:xfrm>
            <a:off x="4944476" y="4064665"/>
            <a:ext cx="1358900" cy="1028700"/>
          </a:xfrm>
          <a:prstGeom prst="rect">
            <a:avLst/>
          </a:prstGeom>
        </p:spPr>
      </p:pic>
      <p:pic>
        <p:nvPicPr>
          <p:cNvPr id="6" name="Picture 5">
            <a:extLst>
              <a:ext uri="{FF2B5EF4-FFF2-40B4-BE49-F238E27FC236}">
                <a16:creationId xmlns:a16="http://schemas.microsoft.com/office/drawing/2014/main" id="{2F4B6A6F-181E-5249-B848-87CA345AAD83}"/>
              </a:ext>
            </a:extLst>
          </p:cNvPr>
          <p:cNvPicPr>
            <a:picLocks noChangeAspect="1"/>
          </p:cNvPicPr>
          <p:nvPr/>
        </p:nvPicPr>
        <p:blipFill>
          <a:blip r:embed="rId5"/>
          <a:stretch>
            <a:fillRect/>
          </a:stretch>
        </p:blipFill>
        <p:spPr>
          <a:xfrm>
            <a:off x="10528644" y="3279922"/>
            <a:ext cx="1353647" cy="1325563"/>
          </a:xfrm>
          <a:prstGeom prst="rect">
            <a:avLst/>
          </a:prstGeom>
        </p:spPr>
      </p:pic>
      <p:pic>
        <p:nvPicPr>
          <p:cNvPr id="8" name="Picture 7">
            <a:extLst>
              <a:ext uri="{FF2B5EF4-FFF2-40B4-BE49-F238E27FC236}">
                <a16:creationId xmlns:a16="http://schemas.microsoft.com/office/drawing/2014/main" id="{66BF8BFA-5F42-9C49-8192-84467336B09C}"/>
              </a:ext>
            </a:extLst>
          </p:cNvPr>
          <p:cNvPicPr>
            <a:picLocks noChangeAspect="1"/>
          </p:cNvPicPr>
          <p:nvPr/>
        </p:nvPicPr>
        <p:blipFill>
          <a:blip r:embed="rId4"/>
          <a:stretch>
            <a:fillRect/>
          </a:stretch>
        </p:blipFill>
        <p:spPr>
          <a:xfrm rot="10800000">
            <a:off x="9997804" y="3770041"/>
            <a:ext cx="482326" cy="365125"/>
          </a:xfrm>
          <a:prstGeom prst="rect">
            <a:avLst/>
          </a:prstGeom>
        </p:spPr>
      </p:pic>
    </p:spTree>
    <p:extLst>
      <p:ext uri="{BB962C8B-B14F-4D97-AF65-F5344CB8AC3E}">
        <p14:creationId xmlns:p14="http://schemas.microsoft.com/office/powerpoint/2010/main" val="990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780" y="0"/>
            <a:ext cx="10515600" cy="1325563"/>
          </a:xfrm>
        </p:spPr>
        <p:txBody>
          <a:bodyPr>
            <a:normAutofit/>
          </a:bodyPr>
          <a:lstStyle/>
          <a:p>
            <a:r>
              <a:rPr lang="en-US" dirty="0">
                <a:solidFill>
                  <a:schemeClr val="bg1"/>
                </a:solidFill>
              </a:rPr>
              <a:t>Wh</a:t>
            </a:r>
            <a:r>
              <a:rPr lang="en-US" dirty="0"/>
              <a:t>at Changes Will This Bring?</a:t>
            </a:r>
          </a:p>
        </p:txBody>
      </p:sp>
      <p:sp>
        <p:nvSpPr>
          <p:cNvPr id="3" name="Content Placeholder 2"/>
          <p:cNvSpPr>
            <a:spLocks noGrp="1"/>
          </p:cNvSpPr>
          <p:nvPr>
            <p:ph sz="half" idx="1"/>
          </p:nvPr>
        </p:nvSpPr>
        <p:spPr>
          <a:xfrm>
            <a:off x="838200" y="1665980"/>
            <a:ext cx="5181600" cy="3050399"/>
          </a:xfrm>
        </p:spPr>
        <p:txBody>
          <a:bodyPr/>
          <a:lstStyle/>
          <a:p>
            <a:r>
              <a:rPr lang="en-US" dirty="0"/>
              <a:t>Disposable income</a:t>
            </a:r>
          </a:p>
          <a:p>
            <a:r>
              <a:rPr lang="en-US" dirty="0"/>
              <a:t>Government finances</a:t>
            </a:r>
          </a:p>
          <a:p>
            <a:r>
              <a:rPr lang="en-US" dirty="0"/>
              <a:t>Transportation demand</a:t>
            </a:r>
          </a:p>
          <a:p>
            <a:r>
              <a:rPr lang="en-US" dirty="0"/>
              <a:t>Infrastructure</a:t>
            </a:r>
          </a:p>
        </p:txBody>
      </p:sp>
      <p:sp>
        <p:nvSpPr>
          <p:cNvPr id="4" name="Content Placeholder 3"/>
          <p:cNvSpPr>
            <a:spLocks noGrp="1"/>
          </p:cNvSpPr>
          <p:nvPr>
            <p:ph sz="half" idx="2"/>
          </p:nvPr>
        </p:nvSpPr>
        <p:spPr>
          <a:xfrm>
            <a:off x="6172200" y="1665980"/>
            <a:ext cx="5181600" cy="3050399"/>
          </a:xfrm>
        </p:spPr>
        <p:txBody>
          <a:bodyPr/>
          <a:lstStyle/>
          <a:p>
            <a:r>
              <a:rPr lang="en-US" dirty="0"/>
              <a:t>Housing </a:t>
            </a:r>
          </a:p>
          <a:p>
            <a:r>
              <a:rPr lang="en-US" dirty="0"/>
              <a:t>Public transportation</a:t>
            </a:r>
          </a:p>
          <a:p>
            <a:r>
              <a:rPr lang="en-US" dirty="0"/>
              <a:t>Employment</a:t>
            </a:r>
          </a:p>
          <a:p>
            <a:r>
              <a:rPr lang="en-US" dirty="0"/>
              <a:t>Parking</a:t>
            </a:r>
          </a:p>
        </p:txBody>
      </p:sp>
      <p:sp>
        <p:nvSpPr>
          <p:cNvPr id="8" name="Rectangle: Rounded Corners 7">
            <a:extLst>
              <a:ext uri="{FF2B5EF4-FFF2-40B4-BE49-F238E27FC236}">
                <a16:creationId xmlns:a16="http://schemas.microsoft.com/office/drawing/2014/main" id="{25619D25-282E-4C36-8956-631DCC03FE69}"/>
              </a:ext>
            </a:extLst>
          </p:cNvPr>
          <p:cNvSpPr/>
          <p:nvPr/>
        </p:nvSpPr>
        <p:spPr>
          <a:xfrm>
            <a:off x="979714" y="4972286"/>
            <a:ext cx="10482941" cy="919401"/>
          </a:xfrm>
          <a:prstGeom prst="roundRect">
            <a:avLst/>
          </a:prstGeom>
          <a:solidFill>
            <a:schemeClr val="accent2"/>
          </a:solidFill>
        </p:spPr>
        <p:txBody>
          <a:bodyPr wrap="square">
            <a:spAutoFit/>
          </a:bodyPr>
          <a:lstStyle/>
          <a:p>
            <a:pPr algn="ctr"/>
            <a:r>
              <a:rPr lang="en-US" sz="2400" dirty="0">
                <a:solidFill>
                  <a:schemeClr val="bg1"/>
                </a:solidFill>
                <a:latin typeface="Roboto Condensed" panose="02000000000000000000" pitchFamily="2" charset="0"/>
                <a:ea typeface="Roboto Condensed" panose="02000000000000000000" pitchFamily="2" charset="0"/>
              </a:rPr>
              <a:t>Potentially dramatic improvements in infrastructure planning and maintenance - Data sharing and integration</a:t>
            </a:r>
          </a:p>
        </p:txBody>
      </p:sp>
    </p:spTree>
    <p:extLst>
      <p:ext uri="{BB962C8B-B14F-4D97-AF65-F5344CB8AC3E}">
        <p14:creationId xmlns:p14="http://schemas.microsoft.com/office/powerpoint/2010/main" val="1729130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910" y="0"/>
            <a:ext cx="10515600" cy="1325563"/>
          </a:xfrm>
        </p:spPr>
        <p:txBody>
          <a:bodyPr/>
          <a:lstStyle/>
          <a:p>
            <a:r>
              <a:rPr lang="en-US" dirty="0">
                <a:solidFill>
                  <a:schemeClr val="bg1"/>
                </a:solidFill>
              </a:rPr>
              <a:t>Dis</a:t>
            </a:r>
            <a:r>
              <a:rPr lang="en-US" dirty="0"/>
              <a:t>posable Income</a:t>
            </a:r>
          </a:p>
        </p:txBody>
      </p:sp>
      <p:sp>
        <p:nvSpPr>
          <p:cNvPr id="3" name="Content Placeholder 2"/>
          <p:cNvSpPr>
            <a:spLocks noGrp="1"/>
          </p:cNvSpPr>
          <p:nvPr>
            <p:ph idx="1"/>
          </p:nvPr>
        </p:nvSpPr>
        <p:spPr>
          <a:xfrm>
            <a:off x="5124450" y="1570730"/>
            <a:ext cx="6229350" cy="4351338"/>
          </a:xfrm>
        </p:spPr>
        <p:txBody>
          <a:bodyPr/>
          <a:lstStyle/>
          <a:p>
            <a:r>
              <a:rPr lang="en-US" dirty="0"/>
              <a:t>Costs $12,297 to own a car.</a:t>
            </a:r>
          </a:p>
          <a:p>
            <a:r>
              <a:rPr lang="en-US" dirty="0"/>
              <a:t>Will cost $3,000 to use </a:t>
            </a:r>
            <a:r>
              <a:rPr lang="en-US" dirty="0" err="1"/>
              <a:t>TaaS</a:t>
            </a:r>
            <a:r>
              <a:rPr lang="en-US" dirty="0"/>
              <a:t>.</a:t>
            </a:r>
          </a:p>
          <a:p>
            <a:r>
              <a:rPr lang="en-US" dirty="0"/>
              <a:t>Net increase in disposable income </a:t>
            </a:r>
            <a:br>
              <a:rPr lang="en-US" dirty="0"/>
            </a:br>
            <a:r>
              <a:rPr lang="en-US" dirty="0"/>
              <a:t>of &gt; $7,000.</a:t>
            </a:r>
          </a:p>
          <a:p>
            <a:r>
              <a:rPr lang="en-US" dirty="0"/>
              <a:t>Spread across all households: </a:t>
            </a:r>
            <a:br>
              <a:rPr lang="en-US" dirty="0"/>
            </a:br>
            <a:r>
              <a:rPr lang="en-US" dirty="0"/>
              <a:t>more than $1 trillion in new spending in the economy.</a:t>
            </a:r>
          </a:p>
          <a:p>
            <a:r>
              <a:rPr lang="en-US" dirty="0"/>
              <a:t>Major boost to economic activity.</a:t>
            </a:r>
          </a:p>
          <a:p>
            <a:pPr lvl="1"/>
            <a:r>
              <a:rPr lang="en-US" b="1" dirty="0"/>
              <a:t>CREATING JOBS!</a:t>
            </a:r>
          </a:p>
        </p:txBody>
      </p:sp>
      <p:pic>
        <p:nvPicPr>
          <p:cNvPr id="7" name="Picture 6">
            <a:extLst>
              <a:ext uri="{FF2B5EF4-FFF2-40B4-BE49-F238E27FC236}">
                <a16:creationId xmlns:a16="http://schemas.microsoft.com/office/drawing/2014/main" id="{BDC71B54-4208-4694-8F54-5F7B79FB576D}"/>
              </a:ext>
            </a:extLst>
          </p:cNvPr>
          <p:cNvPicPr>
            <a:picLocks noChangeAspect="1"/>
          </p:cNvPicPr>
          <p:nvPr/>
        </p:nvPicPr>
        <p:blipFill>
          <a:blip r:embed="rId3"/>
          <a:stretch>
            <a:fillRect/>
          </a:stretch>
        </p:blipFill>
        <p:spPr>
          <a:xfrm>
            <a:off x="552450" y="1790700"/>
            <a:ext cx="4257675" cy="2838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B3E8FEF9-9FDA-4F98-B685-BD4165081AA9}"/>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13087350" y="1828800"/>
            <a:ext cx="4572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43170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144" y="0"/>
            <a:ext cx="10515600" cy="1325563"/>
          </a:xfrm>
        </p:spPr>
        <p:txBody>
          <a:bodyPr/>
          <a:lstStyle/>
          <a:p>
            <a:r>
              <a:rPr lang="en-US" dirty="0">
                <a:solidFill>
                  <a:schemeClr val="bg1"/>
                </a:solidFill>
              </a:rPr>
              <a:t>Tra</a:t>
            </a:r>
            <a:r>
              <a:rPr lang="en-US" dirty="0"/>
              <a:t>nsportation Demand</a:t>
            </a:r>
          </a:p>
        </p:txBody>
      </p:sp>
      <p:sp>
        <p:nvSpPr>
          <p:cNvPr id="3" name="Content Placeholder 2"/>
          <p:cNvSpPr>
            <a:spLocks noGrp="1"/>
          </p:cNvSpPr>
          <p:nvPr>
            <p:ph idx="1"/>
          </p:nvPr>
        </p:nvSpPr>
        <p:spPr>
          <a:xfrm>
            <a:off x="838200" y="1570730"/>
            <a:ext cx="6534150" cy="4351338"/>
          </a:xfrm>
        </p:spPr>
        <p:txBody>
          <a:bodyPr>
            <a:normAutofit lnSpcReduction="10000"/>
          </a:bodyPr>
          <a:lstStyle/>
          <a:p>
            <a:r>
              <a:rPr lang="en-US" dirty="0"/>
              <a:t>Demand for transportation will likely increase significantly: </a:t>
            </a:r>
            <a:br>
              <a:rPr lang="en-US" dirty="0"/>
            </a:br>
            <a:r>
              <a:rPr lang="en-US" dirty="0"/>
              <a:t>price falls, demand rises</a:t>
            </a:r>
          </a:p>
          <a:p>
            <a:pPr lvl="1"/>
            <a:r>
              <a:rPr lang="en-US" dirty="0"/>
              <a:t>Commutes may increase in distance, but </a:t>
            </a:r>
            <a:br>
              <a:rPr lang="en-US" dirty="0"/>
            </a:br>
            <a:r>
              <a:rPr lang="en-US" dirty="0"/>
              <a:t>not necessarily in duration.</a:t>
            </a:r>
          </a:p>
          <a:p>
            <a:pPr lvl="1"/>
            <a:r>
              <a:rPr lang="en-US" dirty="0"/>
              <a:t>Zero passenger trips will arise.</a:t>
            </a:r>
          </a:p>
          <a:p>
            <a:pPr lvl="2"/>
            <a:r>
              <a:rPr lang="en-US" dirty="0"/>
              <a:t>Deliveries</a:t>
            </a:r>
          </a:p>
          <a:p>
            <a:r>
              <a:rPr lang="en-US" dirty="0"/>
              <a:t>At the same time, demand for roadway lane-miles will likely decrease</a:t>
            </a:r>
          </a:p>
          <a:p>
            <a:pPr lvl="1"/>
            <a:r>
              <a:rPr lang="en-US" dirty="0"/>
              <a:t>AVs make significantly more efficient use of space.</a:t>
            </a:r>
          </a:p>
          <a:p>
            <a:pPr lvl="1"/>
            <a:r>
              <a:rPr lang="en-US" dirty="0"/>
              <a:t>Front to back and side to side.</a:t>
            </a:r>
          </a:p>
        </p:txBody>
      </p:sp>
      <p:pic>
        <p:nvPicPr>
          <p:cNvPr id="5" name="Picture 4">
            <a:extLst>
              <a:ext uri="{FF2B5EF4-FFF2-40B4-BE49-F238E27FC236}">
                <a16:creationId xmlns:a16="http://schemas.microsoft.com/office/drawing/2014/main" id="{7F19FC4D-E27C-47D1-A900-D48B48356A5D}"/>
              </a:ext>
            </a:extLst>
          </p:cNvPr>
          <p:cNvPicPr>
            <a:picLocks noChangeAspect="1"/>
          </p:cNvPicPr>
          <p:nvPr/>
        </p:nvPicPr>
        <p:blipFill>
          <a:blip r:embed="rId2"/>
          <a:stretch>
            <a:fillRect/>
          </a:stretch>
        </p:blipFill>
        <p:spPr>
          <a:xfrm>
            <a:off x="13125450" y="1875530"/>
            <a:ext cx="4572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CFC9478C-0C39-4ACA-A3EA-44646AFAFF9C}"/>
              </a:ext>
            </a:extLst>
          </p:cNvPr>
          <p:cNvPicPr>
            <a:picLocks noChangeAspect="1"/>
          </p:cNvPicPr>
          <p:nvPr/>
        </p:nvPicPr>
        <p:blipFill>
          <a:blip r:embed="rId3"/>
          <a:stretch>
            <a:fillRect/>
          </a:stretch>
        </p:blipFill>
        <p:spPr>
          <a:xfrm>
            <a:off x="7137644" y="1875530"/>
            <a:ext cx="4216155" cy="28107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90522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780" y="0"/>
            <a:ext cx="10515600" cy="1325563"/>
          </a:xfrm>
        </p:spPr>
        <p:txBody>
          <a:bodyPr/>
          <a:lstStyle/>
          <a:p>
            <a:r>
              <a:rPr lang="en-US" dirty="0">
                <a:solidFill>
                  <a:schemeClr val="bg1"/>
                </a:solidFill>
              </a:rPr>
              <a:t>Infr</a:t>
            </a:r>
            <a:r>
              <a:rPr lang="en-US" dirty="0"/>
              <a:t>astructure</a:t>
            </a:r>
          </a:p>
        </p:txBody>
      </p:sp>
      <p:sp>
        <p:nvSpPr>
          <p:cNvPr id="3" name="Content Placeholder 2"/>
          <p:cNvSpPr>
            <a:spLocks noGrp="1"/>
          </p:cNvSpPr>
          <p:nvPr>
            <p:ph idx="1"/>
          </p:nvPr>
        </p:nvSpPr>
        <p:spPr>
          <a:xfrm>
            <a:off x="838200" y="1391343"/>
            <a:ext cx="4516517" cy="4712574"/>
          </a:xfrm>
        </p:spPr>
        <p:txBody>
          <a:bodyPr>
            <a:normAutofit/>
          </a:bodyPr>
          <a:lstStyle/>
          <a:p>
            <a:r>
              <a:rPr lang="en-US" dirty="0"/>
              <a:t>Focus of transportation infrastructure:</a:t>
            </a:r>
          </a:p>
          <a:p>
            <a:pPr lvl="1"/>
            <a:r>
              <a:rPr lang="en-US" dirty="0"/>
              <a:t>Currently on expansion</a:t>
            </a:r>
          </a:p>
          <a:p>
            <a:pPr lvl="1"/>
            <a:r>
              <a:rPr lang="en-US" dirty="0"/>
              <a:t>Will turn toward:</a:t>
            </a:r>
          </a:p>
          <a:p>
            <a:pPr lvl="2"/>
            <a:r>
              <a:rPr lang="en-US" sz="2200" dirty="0"/>
              <a:t>Maintenance</a:t>
            </a:r>
          </a:p>
          <a:p>
            <a:pPr lvl="3"/>
            <a:r>
              <a:rPr lang="en-US" dirty="0"/>
              <a:t>Signage and striping has to be robust</a:t>
            </a:r>
          </a:p>
          <a:p>
            <a:pPr lvl="3"/>
            <a:r>
              <a:rPr lang="en-US" dirty="0" err="1"/>
              <a:t>TaaS</a:t>
            </a:r>
            <a:r>
              <a:rPr lang="en-US" dirty="0"/>
              <a:t> providers push for fewer potholes?</a:t>
            </a:r>
          </a:p>
          <a:p>
            <a:pPr lvl="2"/>
            <a:r>
              <a:rPr lang="en-US" sz="2200" dirty="0"/>
              <a:t>Adding technology</a:t>
            </a:r>
          </a:p>
          <a:p>
            <a:pPr lvl="3"/>
            <a:r>
              <a:rPr lang="en-US" dirty="0"/>
              <a:t>Stop lights will be digital as well as visual</a:t>
            </a:r>
          </a:p>
          <a:p>
            <a:pPr lvl="1"/>
            <a:r>
              <a:rPr lang="en-US" dirty="0"/>
              <a:t>Some will disappear: Signs!</a:t>
            </a:r>
          </a:p>
          <a:p>
            <a:pPr lvl="1"/>
            <a:endParaRPr lang="en-US" dirty="0"/>
          </a:p>
        </p:txBody>
      </p:sp>
      <p:pic>
        <p:nvPicPr>
          <p:cNvPr id="5" name="Picture 4">
            <a:extLst>
              <a:ext uri="{FF2B5EF4-FFF2-40B4-BE49-F238E27FC236}">
                <a16:creationId xmlns:a16="http://schemas.microsoft.com/office/drawing/2014/main" id="{B7318A86-8DFB-4D8A-ACB2-3D0FE9EED870}"/>
              </a:ext>
            </a:extLst>
          </p:cNvPr>
          <p:cNvPicPr>
            <a:picLocks noChangeAspect="1"/>
          </p:cNvPicPr>
          <p:nvPr/>
        </p:nvPicPr>
        <p:blipFill>
          <a:blip r:embed="rId2"/>
          <a:stretch>
            <a:fillRect/>
          </a:stretch>
        </p:blipFill>
        <p:spPr>
          <a:xfrm>
            <a:off x="5354717" y="1671537"/>
            <a:ext cx="5999083" cy="3371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45730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F23E79-62EF-4C6C-B93C-1B5ACB0F34F1}"/>
              </a:ext>
            </a:extLst>
          </p:cNvPr>
          <p:cNvPicPr>
            <a:picLocks noChangeAspect="1"/>
          </p:cNvPicPr>
          <p:nvPr/>
        </p:nvPicPr>
        <p:blipFill>
          <a:blip r:embed="rId2"/>
          <a:stretch>
            <a:fillRect/>
          </a:stretch>
        </p:blipFill>
        <p:spPr>
          <a:xfrm>
            <a:off x="3390900" y="1173162"/>
            <a:ext cx="7626350" cy="25385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a:extLst>
              <a:ext uri="{FF2B5EF4-FFF2-40B4-BE49-F238E27FC236}">
                <a16:creationId xmlns:a16="http://schemas.microsoft.com/office/drawing/2014/main" id="{18F18928-A52C-47D8-9829-3489096CEBCD}"/>
              </a:ext>
            </a:extLst>
          </p:cNvPr>
          <p:cNvPicPr>
            <a:picLocks noChangeAspect="1"/>
          </p:cNvPicPr>
          <p:nvPr/>
        </p:nvPicPr>
        <p:blipFill>
          <a:blip r:embed="rId3"/>
          <a:stretch>
            <a:fillRect/>
          </a:stretch>
        </p:blipFill>
        <p:spPr>
          <a:xfrm>
            <a:off x="544652" y="1173162"/>
            <a:ext cx="2630348" cy="39703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934978" y="0"/>
            <a:ext cx="10515600" cy="1325563"/>
          </a:xfrm>
        </p:spPr>
        <p:txBody>
          <a:bodyPr/>
          <a:lstStyle/>
          <a:p>
            <a:r>
              <a:rPr lang="en-US" dirty="0">
                <a:solidFill>
                  <a:schemeClr val="bg1"/>
                </a:solidFill>
              </a:rPr>
              <a:t>Ho</a:t>
            </a:r>
            <a:r>
              <a:rPr lang="en-US" dirty="0"/>
              <a:t>using</a:t>
            </a:r>
          </a:p>
        </p:txBody>
      </p:sp>
      <p:sp>
        <p:nvSpPr>
          <p:cNvPr id="3" name="Content Placeholder 2"/>
          <p:cNvSpPr>
            <a:spLocks noGrp="1"/>
          </p:cNvSpPr>
          <p:nvPr>
            <p:ph idx="1"/>
          </p:nvPr>
        </p:nvSpPr>
        <p:spPr>
          <a:xfrm>
            <a:off x="3390900" y="4324350"/>
            <a:ext cx="7886700" cy="1864418"/>
          </a:xfrm>
        </p:spPr>
        <p:txBody>
          <a:bodyPr>
            <a:normAutofit fontScale="85000" lnSpcReduction="20000"/>
          </a:bodyPr>
          <a:lstStyle/>
          <a:p>
            <a:r>
              <a:rPr lang="en-US" dirty="0"/>
              <a:t>Housing is suddenly easier to build</a:t>
            </a:r>
          </a:p>
          <a:p>
            <a:pPr lvl="1"/>
            <a:r>
              <a:rPr lang="en-US" dirty="0"/>
              <a:t>Issue of traffic congestion is significantly reduced.</a:t>
            </a:r>
          </a:p>
          <a:p>
            <a:pPr lvl="1"/>
            <a:r>
              <a:rPr lang="en-US" dirty="0"/>
              <a:t>Space for new housing is available where parking lots used to be.</a:t>
            </a:r>
          </a:p>
          <a:p>
            <a:pPr lvl="1"/>
            <a:endParaRPr lang="en-US" dirty="0"/>
          </a:p>
          <a:p>
            <a:r>
              <a:rPr lang="en-US" dirty="0"/>
              <a:t>Existing houses can now accommodate more people: </a:t>
            </a:r>
            <a:br>
              <a:rPr lang="en-US" dirty="0"/>
            </a:br>
            <a:r>
              <a:rPr lang="en-US" dirty="0"/>
              <a:t>garage to bedroom conversions.</a:t>
            </a:r>
          </a:p>
        </p:txBody>
      </p:sp>
    </p:spTree>
    <p:extLst>
      <p:ext uri="{BB962C8B-B14F-4D97-AF65-F5344CB8AC3E}">
        <p14:creationId xmlns:p14="http://schemas.microsoft.com/office/powerpoint/2010/main" val="40615725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016" y="0"/>
            <a:ext cx="10515600" cy="1325563"/>
          </a:xfrm>
        </p:spPr>
        <p:txBody>
          <a:bodyPr/>
          <a:lstStyle/>
          <a:p>
            <a:r>
              <a:rPr lang="en-US" dirty="0">
                <a:solidFill>
                  <a:schemeClr val="bg1"/>
                </a:solidFill>
              </a:rPr>
              <a:t>Pub</a:t>
            </a:r>
            <a:r>
              <a:rPr lang="en-US" dirty="0"/>
              <a:t>lic Transportation</a:t>
            </a:r>
          </a:p>
        </p:txBody>
      </p:sp>
      <p:sp>
        <p:nvSpPr>
          <p:cNvPr id="3" name="Content Placeholder 2"/>
          <p:cNvSpPr>
            <a:spLocks noGrp="1"/>
          </p:cNvSpPr>
          <p:nvPr>
            <p:ph idx="1"/>
          </p:nvPr>
        </p:nvSpPr>
        <p:spPr>
          <a:xfrm>
            <a:off x="5048250" y="1570730"/>
            <a:ext cx="6305550" cy="4351338"/>
          </a:xfrm>
        </p:spPr>
        <p:txBody>
          <a:bodyPr/>
          <a:lstStyle/>
          <a:p>
            <a:r>
              <a:rPr lang="en-US" dirty="0"/>
              <a:t>Ambiguous implications for public transportation</a:t>
            </a:r>
          </a:p>
          <a:p>
            <a:r>
              <a:rPr lang="en-US" dirty="0"/>
              <a:t>Demand may:</a:t>
            </a:r>
          </a:p>
          <a:p>
            <a:pPr lvl="1"/>
            <a:r>
              <a:rPr lang="en-US" dirty="0"/>
              <a:t>Shrink because of low cost of </a:t>
            </a:r>
            <a:r>
              <a:rPr lang="en-US" dirty="0" err="1"/>
              <a:t>TaaS</a:t>
            </a:r>
            <a:endParaRPr lang="en-US" dirty="0"/>
          </a:p>
          <a:p>
            <a:pPr lvl="1"/>
            <a:r>
              <a:rPr lang="en-US" dirty="0"/>
              <a:t>Grow because last mile problem is solved</a:t>
            </a:r>
          </a:p>
          <a:p>
            <a:r>
              <a:rPr lang="en-US" dirty="0"/>
              <a:t>Extensions may be added through contract with </a:t>
            </a:r>
            <a:r>
              <a:rPr lang="en-US" dirty="0" err="1"/>
              <a:t>TaaS</a:t>
            </a:r>
            <a:r>
              <a:rPr lang="en-US" dirty="0"/>
              <a:t> company</a:t>
            </a:r>
          </a:p>
          <a:p>
            <a:pPr lvl="1"/>
            <a:endParaRPr lang="en-US" dirty="0"/>
          </a:p>
        </p:txBody>
      </p:sp>
      <p:pic>
        <p:nvPicPr>
          <p:cNvPr id="4" name="Picture 3">
            <a:extLst>
              <a:ext uri="{FF2B5EF4-FFF2-40B4-BE49-F238E27FC236}">
                <a16:creationId xmlns:a16="http://schemas.microsoft.com/office/drawing/2014/main" id="{3E4DE7A5-58A7-4EA3-8F74-130A3D23AD92}"/>
              </a:ext>
            </a:extLst>
          </p:cNvPr>
          <p:cNvPicPr>
            <a:picLocks noChangeAspect="1"/>
          </p:cNvPicPr>
          <p:nvPr/>
        </p:nvPicPr>
        <p:blipFill>
          <a:blip r:embed="rId2">
            <a:extLst>
              <a:ext uri="{BEBA8EAE-BF5A-486C-A8C5-ECC9F3942E4B}">
                <a14:imgProps xmlns:a14="http://schemas.microsoft.com/office/drawing/2010/main">
                  <a14:imgLayer r:embed="rId3">
                    <a14:imgEffect>
                      <a14:saturation sat="300000"/>
                    </a14:imgEffect>
                  </a14:imgLayer>
                </a14:imgProps>
              </a:ext>
            </a:extLst>
          </a:blip>
          <a:stretch>
            <a:fillRect/>
          </a:stretch>
        </p:blipFill>
        <p:spPr>
          <a:xfrm>
            <a:off x="838200" y="2000249"/>
            <a:ext cx="3988391" cy="28215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39491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6" y="0"/>
            <a:ext cx="10515600" cy="1325563"/>
          </a:xfrm>
        </p:spPr>
        <p:txBody>
          <a:bodyPr/>
          <a:lstStyle/>
          <a:p>
            <a:r>
              <a:rPr lang="en-US" dirty="0">
                <a:solidFill>
                  <a:schemeClr val="bg1"/>
                </a:solidFill>
              </a:rPr>
              <a:t>Em</a:t>
            </a:r>
            <a:r>
              <a:rPr lang="en-US" dirty="0"/>
              <a:t>ployment</a:t>
            </a:r>
          </a:p>
        </p:txBody>
      </p:sp>
      <p:sp>
        <p:nvSpPr>
          <p:cNvPr id="3" name="Content Placeholder 2"/>
          <p:cNvSpPr>
            <a:spLocks noGrp="1"/>
          </p:cNvSpPr>
          <p:nvPr>
            <p:ph idx="1"/>
          </p:nvPr>
        </p:nvSpPr>
        <p:spPr>
          <a:xfrm>
            <a:off x="576942" y="1558855"/>
            <a:ext cx="6773884" cy="4351338"/>
          </a:xfrm>
        </p:spPr>
        <p:txBody>
          <a:bodyPr>
            <a:normAutofit/>
          </a:bodyPr>
          <a:lstStyle/>
          <a:p>
            <a:r>
              <a:rPr lang="en-US" dirty="0"/>
              <a:t>Massive job displacement/relocation (Millions!):</a:t>
            </a:r>
          </a:p>
          <a:p>
            <a:pPr lvl="1"/>
            <a:r>
              <a:rPr lang="en-US" dirty="0"/>
              <a:t>Drivers of all varieties: truck, taxi, delivery…</a:t>
            </a:r>
          </a:p>
          <a:p>
            <a:pPr lvl="1"/>
            <a:r>
              <a:rPr lang="en-US" dirty="0"/>
              <a:t>Car production jobs, car parts production jobs</a:t>
            </a:r>
          </a:p>
          <a:p>
            <a:pPr lvl="1"/>
            <a:r>
              <a:rPr lang="en-US" dirty="0"/>
              <a:t>Gas station, vehicle repair, and body shop</a:t>
            </a:r>
          </a:p>
          <a:p>
            <a:pPr lvl="1"/>
            <a:r>
              <a:rPr lang="en-US" dirty="0"/>
              <a:t>Police and fire</a:t>
            </a:r>
          </a:p>
          <a:p>
            <a:pPr lvl="1"/>
            <a:r>
              <a:rPr lang="en-US" dirty="0"/>
              <a:t>Health care workers</a:t>
            </a:r>
          </a:p>
          <a:p>
            <a:pPr lvl="1"/>
            <a:r>
              <a:rPr lang="en-US" dirty="0"/>
              <a:t>And so on…</a:t>
            </a:r>
          </a:p>
          <a:p>
            <a:endParaRPr lang="en-US" dirty="0"/>
          </a:p>
        </p:txBody>
      </p:sp>
      <p:pic>
        <p:nvPicPr>
          <p:cNvPr id="5" name="Picture 4">
            <a:extLst>
              <a:ext uri="{FF2B5EF4-FFF2-40B4-BE49-F238E27FC236}">
                <a16:creationId xmlns:a16="http://schemas.microsoft.com/office/drawing/2014/main" id="{3B770FE3-4A21-4A5D-9CCA-3DE2CE31550D}"/>
              </a:ext>
            </a:extLst>
          </p:cNvPr>
          <p:cNvPicPr>
            <a:picLocks noChangeAspect="1"/>
          </p:cNvPicPr>
          <p:nvPr/>
        </p:nvPicPr>
        <p:blipFill>
          <a:blip r:embed="rId2"/>
          <a:stretch>
            <a:fillRect/>
          </a:stretch>
        </p:blipFill>
        <p:spPr>
          <a:xfrm>
            <a:off x="7445334" y="2173184"/>
            <a:ext cx="4169724" cy="2779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2713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055" y="0"/>
            <a:ext cx="10515600" cy="1325563"/>
          </a:xfrm>
        </p:spPr>
        <p:txBody>
          <a:bodyPr/>
          <a:lstStyle/>
          <a:p>
            <a:r>
              <a:rPr lang="en-US" dirty="0">
                <a:solidFill>
                  <a:schemeClr val="bg1"/>
                </a:solidFill>
              </a:rPr>
              <a:t>Em</a:t>
            </a:r>
            <a:r>
              <a:rPr lang="en-US" dirty="0"/>
              <a:t>ployment </a:t>
            </a:r>
            <a:r>
              <a:rPr lang="en-US" b="0" dirty="0"/>
              <a:t>(</a:t>
            </a:r>
            <a:r>
              <a:rPr lang="en-US" b="0" dirty="0" err="1"/>
              <a:t>con’t</a:t>
            </a:r>
            <a:r>
              <a:rPr lang="en-US" b="0" dirty="0"/>
              <a:t>)</a:t>
            </a:r>
          </a:p>
        </p:txBody>
      </p:sp>
      <p:sp>
        <p:nvSpPr>
          <p:cNvPr id="3" name="Content Placeholder 2"/>
          <p:cNvSpPr>
            <a:spLocks noGrp="1"/>
          </p:cNvSpPr>
          <p:nvPr>
            <p:ph idx="1"/>
          </p:nvPr>
        </p:nvSpPr>
        <p:spPr>
          <a:xfrm>
            <a:off x="6076950" y="1570730"/>
            <a:ext cx="5276850" cy="4351338"/>
          </a:xfrm>
        </p:spPr>
        <p:txBody>
          <a:bodyPr>
            <a:normAutofit fontScale="92500" lnSpcReduction="10000"/>
          </a:bodyPr>
          <a:lstStyle/>
          <a:p>
            <a:r>
              <a:rPr lang="en-US" dirty="0"/>
              <a:t>What jobs will be created?</a:t>
            </a:r>
          </a:p>
          <a:p>
            <a:pPr lvl="1"/>
            <a:r>
              <a:rPr lang="en-US" dirty="0"/>
              <a:t>IT jobs</a:t>
            </a:r>
          </a:p>
          <a:p>
            <a:pPr lvl="1"/>
            <a:r>
              <a:rPr lang="en-US" dirty="0"/>
              <a:t>Retail/Production jobs</a:t>
            </a:r>
          </a:p>
          <a:p>
            <a:pPr lvl="1"/>
            <a:r>
              <a:rPr lang="en-US" dirty="0"/>
              <a:t>??</a:t>
            </a:r>
          </a:p>
          <a:p>
            <a:pPr lvl="1"/>
            <a:endParaRPr lang="en-US" dirty="0"/>
          </a:p>
          <a:p>
            <a:r>
              <a:rPr lang="en-US" dirty="0"/>
              <a:t>Always easier to identify things that will go away than to identify what will pop up in its place.</a:t>
            </a:r>
          </a:p>
          <a:p>
            <a:endParaRPr lang="en-US" dirty="0"/>
          </a:p>
          <a:p>
            <a:r>
              <a:rPr lang="en-US" dirty="0"/>
              <a:t>Regardless of where they are created, training programs will be crucial to the transition.</a:t>
            </a:r>
          </a:p>
        </p:txBody>
      </p:sp>
      <p:pic>
        <p:nvPicPr>
          <p:cNvPr id="4" name="Picture 3">
            <a:extLst>
              <a:ext uri="{FF2B5EF4-FFF2-40B4-BE49-F238E27FC236}">
                <a16:creationId xmlns:a16="http://schemas.microsoft.com/office/drawing/2014/main" id="{A0BF5AB4-A94F-45E9-9B82-C7EDC2B82E6D}"/>
              </a:ext>
            </a:extLst>
          </p:cNvPr>
          <p:cNvPicPr>
            <a:picLocks noChangeAspect="1"/>
          </p:cNvPicPr>
          <p:nvPr/>
        </p:nvPicPr>
        <p:blipFill>
          <a:blip r:embed="rId2"/>
          <a:stretch>
            <a:fillRect/>
          </a:stretch>
        </p:blipFill>
        <p:spPr>
          <a:xfrm>
            <a:off x="838200" y="1866900"/>
            <a:ext cx="48641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671199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Par</a:t>
            </a:r>
            <a:r>
              <a:rPr lang="en-US" dirty="0"/>
              <a:t>king</a:t>
            </a:r>
          </a:p>
        </p:txBody>
      </p:sp>
      <p:sp>
        <p:nvSpPr>
          <p:cNvPr id="3" name="Content Placeholder 2"/>
          <p:cNvSpPr>
            <a:spLocks noGrp="1"/>
          </p:cNvSpPr>
          <p:nvPr>
            <p:ph idx="1"/>
          </p:nvPr>
        </p:nvSpPr>
        <p:spPr>
          <a:xfrm>
            <a:off x="838200" y="1570730"/>
            <a:ext cx="6706507" cy="4351338"/>
          </a:xfrm>
        </p:spPr>
        <p:txBody>
          <a:bodyPr>
            <a:normAutofit fontScale="92500"/>
          </a:bodyPr>
          <a:lstStyle/>
          <a:p>
            <a:r>
              <a:rPr lang="en-US" dirty="0"/>
              <a:t>Greatly reduced demand for parking lots.</a:t>
            </a:r>
          </a:p>
          <a:p>
            <a:r>
              <a:rPr lang="en-US" dirty="0"/>
              <a:t>Service providers will own parking lots in strategic places.</a:t>
            </a:r>
          </a:p>
          <a:p>
            <a:pPr lvl="1"/>
            <a:r>
              <a:rPr lang="en-US" dirty="0"/>
              <a:t>Where the cost of land is low.</a:t>
            </a:r>
          </a:p>
          <a:p>
            <a:r>
              <a:rPr lang="en-US" dirty="0"/>
              <a:t>Street parking will largely be a thing of the past.</a:t>
            </a:r>
          </a:p>
          <a:p>
            <a:pPr lvl="1"/>
            <a:r>
              <a:rPr lang="en-US" dirty="0"/>
              <a:t>More green space in cities.</a:t>
            </a:r>
          </a:p>
          <a:p>
            <a:r>
              <a:rPr lang="en-US" dirty="0"/>
              <a:t>Shopping mall parking will be converted to:</a:t>
            </a:r>
          </a:p>
          <a:p>
            <a:pPr lvl="1"/>
            <a:r>
              <a:rPr lang="en-US" dirty="0"/>
              <a:t>More shopping mall? Housing?</a:t>
            </a:r>
          </a:p>
          <a:p>
            <a:r>
              <a:rPr lang="en-US" dirty="0"/>
              <a:t>Apartment complexes will convert parking.</a:t>
            </a:r>
          </a:p>
        </p:txBody>
      </p:sp>
      <p:pic>
        <p:nvPicPr>
          <p:cNvPr id="5" name="Picture 4">
            <a:extLst>
              <a:ext uri="{FF2B5EF4-FFF2-40B4-BE49-F238E27FC236}">
                <a16:creationId xmlns:a16="http://schemas.microsoft.com/office/drawing/2014/main" id="{8AEB4D98-49ED-4A86-A0A5-3A609A20A129}"/>
              </a:ext>
            </a:extLst>
          </p:cNvPr>
          <p:cNvPicPr>
            <a:picLocks noChangeAspect="1"/>
          </p:cNvPicPr>
          <p:nvPr/>
        </p:nvPicPr>
        <p:blipFill>
          <a:blip r:embed="rId2"/>
          <a:stretch>
            <a:fillRect/>
          </a:stretch>
        </p:blipFill>
        <p:spPr>
          <a:xfrm>
            <a:off x="7544707" y="2406529"/>
            <a:ext cx="3809093" cy="25464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30013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6" y="0"/>
            <a:ext cx="10515600" cy="1325563"/>
          </a:xfrm>
        </p:spPr>
        <p:txBody>
          <a:bodyPr/>
          <a:lstStyle/>
          <a:p>
            <a:r>
              <a:rPr lang="en-US" dirty="0">
                <a:solidFill>
                  <a:srgbClr val="FFFFFF"/>
                </a:solidFill>
              </a:rPr>
              <a:t>Fre</a:t>
            </a:r>
            <a:r>
              <a:rPr lang="en-US" dirty="0"/>
              <a:t>eing Up Urban Space from Parking</a:t>
            </a:r>
          </a:p>
        </p:txBody>
      </p:sp>
      <p:sp>
        <p:nvSpPr>
          <p:cNvPr id="3" name="Content Placeholder 2"/>
          <p:cNvSpPr>
            <a:spLocks noGrp="1"/>
          </p:cNvSpPr>
          <p:nvPr>
            <p:ph idx="1"/>
          </p:nvPr>
        </p:nvSpPr>
        <p:spPr/>
        <p:txBody>
          <a:bodyPr>
            <a:normAutofit/>
          </a:bodyPr>
          <a:lstStyle/>
          <a:p>
            <a:r>
              <a:rPr lang="en-US" dirty="0"/>
              <a:t>Los Angeles:  14% of incorporated land area</a:t>
            </a:r>
          </a:p>
          <a:p>
            <a:pPr lvl="1"/>
            <a:r>
              <a:rPr lang="en-US" dirty="0"/>
              <a:t>200 Square miles</a:t>
            </a:r>
          </a:p>
          <a:p>
            <a:r>
              <a:rPr lang="en-US" dirty="0"/>
              <a:t>San Francisco: 275,450 on-street parking spaces</a:t>
            </a:r>
          </a:p>
          <a:p>
            <a:pPr lvl="1"/>
            <a:r>
              <a:rPr lang="en-US" dirty="0"/>
              <a:t>Enough to parallel-park a line of cars 900 miles.</a:t>
            </a:r>
          </a:p>
          <a:p>
            <a:pPr lvl="2"/>
            <a:r>
              <a:rPr lang="en-US" dirty="0"/>
              <a:t>California’s entire coastline is 840-miles.</a:t>
            </a:r>
          </a:p>
          <a:p>
            <a:pPr lvl="1"/>
            <a:r>
              <a:rPr lang="en-US" dirty="0"/>
              <a:t>Enough parking to cover the </a:t>
            </a:r>
            <a:r>
              <a:rPr lang="en-US" b="1" dirty="0"/>
              <a:t>Presidio, Golden Gate Park, and Lake Merced</a:t>
            </a:r>
            <a:r>
              <a:rPr lang="en-US" dirty="0"/>
              <a:t>.</a:t>
            </a:r>
          </a:p>
          <a:p>
            <a:r>
              <a:rPr lang="en-US" dirty="0"/>
              <a:t>Nationwide: (estimate) 500 million spaces</a:t>
            </a:r>
          </a:p>
          <a:p>
            <a:pPr lvl="1"/>
            <a:r>
              <a:rPr lang="en-US" dirty="0"/>
              <a:t>That’s larger than Delaware and Rhode Island combined.</a:t>
            </a:r>
          </a:p>
          <a:p>
            <a:pPr lvl="1"/>
            <a:r>
              <a:rPr lang="en-US" dirty="0"/>
              <a:t>Could be as many as 2 billion (add in Connecticut and Vermont).</a:t>
            </a:r>
          </a:p>
        </p:txBody>
      </p:sp>
      <p:sp>
        <p:nvSpPr>
          <p:cNvPr id="4" name="Slide Number Placeholder 3"/>
          <p:cNvSpPr>
            <a:spLocks noGrp="1"/>
          </p:cNvSpPr>
          <p:nvPr>
            <p:ph type="sldNum" sz="quarter" idx="12"/>
          </p:nvPr>
        </p:nvSpPr>
        <p:spPr/>
        <p:txBody>
          <a:bodyPr/>
          <a:lstStyle/>
          <a:p>
            <a:fld id="{D9F085D5-EC86-4F6A-B501-C1359CB39116}" type="slidenum">
              <a:rPr lang="en-GB" smtClean="0"/>
              <a:t>39</a:t>
            </a:fld>
            <a:endParaRPr lang="en-GB"/>
          </a:p>
        </p:txBody>
      </p:sp>
    </p:spTree>
    <p:extLst>
      <p:ext uri="{BB962C8B-B14F-4D97-AF65-F5344CB8AC3E}">
        <p14:creationId xmlns:p14="http://schemas.microsoft.com/office/powerpoint/2010/main" val="387009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F9D988FB-9C2C-415A-665C-0A3D94A16FAB}"/>
              </a:ext>
            </a:extLst>
          </p:cNvPr>
          <p:cNvSpPr>
            <a:spLocks noGrp="1"/>
          </p:cNvSpPr>
          <p:nvPr>
            <p:ph type="title"/>
          </p:nvPr>
        </p:nvSpPr>
        <p:spPr>
          <a:xfrm>
            <a:off x="1155557" y="4551036"/>
            <a:ext cx="4284420" cy="1687143"/>
          </a:xfrm>
        </p:spPr>
        <p:txBody>
          <a:bodyPr anchor="t">
            <a:normAutofit fontScale="90000"/>
          </a:bodyPr>
          <a:lstStyle/>
          <a:p>
            <a:r>
              <a:rPr lang="en-US" dirty="0">
                <a:solidFill>
                  <a:schemeClr val="bg1"/>
                </a:solidFill>
              </a:rPr>
              <a:t>Waymo is Exploring</a:t>
            </a:r>
            <a:r>
              <a:rPr lang="en-US" dirty="0"/>
              <a:t> </a:t>
            </a:r>
            <a:r>
              <a:rPr lang="en-US" dirty="0">
                <a:solidFill>
                  <a:schemeClr val="bg1"/>
                </a:solidFill>
              </a:rPr>
              <a:t>Los Angeles</a:t>
            </a:r>
          </a:p>
        </p:txBody>
      </p:sp>
      <p:sp>
        <p:nvSpPr>
          <p:cNvPr id="4" name="Slide Number Placeholder 3">
            <a:extLst>
              <a:ext uri="{FF2B5EF4-FFF2-40B4-BE49-F238E27FC236}">
                <a16:creationId xmlns:a16="http://schemas.microsoft.com/office/drawing/2014/main" id="{F2C675BF-821E-5730-3C69-7B4F83453F8D}"/>
              </a:ext>
            </a:extLst>
          </p:cNvPr>
          <p:cNvSpPr>
            <a:spLocks noGrp="1"/>
          </p:cNvSpPr>
          <p:nvPr>
            <p:ph type="sldNum" sz="quarter" idx="12"/>
          </p:nvPr>
        </p:nvSpPr>
        <p:spPr>
          <a:xfrm>
            <a:off x="160867" y="3246439"/>
            <a:ext cx="672957" cy="343768"/>
          </a:xfrm>
        </p:spPr>
        <p:txBody>
          <a:bodyPr anchor="ctr">
            <a:normAutofit/>
          </a:bodyPr>
          <a:lstStyle/>
          <a:p>
            <a:pPr algn="ctr">
              <a:spcAft>
                <a:spcPts val="600"/>
              </a:spcAft>
            </a:pPr>
            <a:fld id="{D9F085D5-EC86-4F6A-B501-C1359CB39116}" type="slidenum">
              <a:rPr lang="en-GB" sz="1400">
                <a:solidFill>
                  <a:schemeClr val="bg1"/>
                </a:solidFill>
              </a:rPr>
              <a:pPr algn="ctr">
                <a:spcAft>
                  <a:spcPts val="600"/>
                </a:spcAft>
              </a:pPr>
              <a:t>4</a:t>
            </a:fld>
            <a:endParaRPr lang="en-GB" sz="1400">
              <a:solidFill>
                <a:schemeClr val="bg1"/>
              </a:solidFill>
            </a:endParaRPr>
          </a:p>
        </p:txBody>
      </p:sp>
      <p:sp>
        <p:nvSpPr>
          <p:cNvPr id="2" name="Title 1">
            <a:extLst>
              <a:ext uri="{FF2B5EF4-FFF2-40B4-BE49-F238E27FC236}">
                <a16:creationId xmlns:a16="http://schemas.microsoft.com/office/drawing/2014/main" id="{0B98A107-5AE5-5901-FC17-B5954BCA60B4}"/>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a:lstStyle>
          <a:p>
            <a:r>
              <a:rPr lang="en-US" dirty="0">
                <a:solidFill>
                  <a:schemeClr val="bg1"/>
                </a:solidFill>
              </a:rPr>
              <a:t>Wa</a:t>
            </a:r>
            <a:r>
              <a:rPr lang="en-US" dirty="0"/>
              <a:t>ymo is in SF</a:t>
            </a:r>
          </a:p>
        </p:txBody>
      </p:sp>
      <p:pic>
        <p:nvPicPr>
          <p:cNvPr id="5" name="Picture 4" descr="A map of the state of california&#10;&#10;Description automatically generated">
            <a:extLst>
              <a:ext uri="{FF2B5EF4-FFF2-40B4-BE49-F238E27FC236}">
                <a16:creationId xmlns:a16="http://schemas.microsoft.com/office/drawing/2014/main" id="{8F6B9037-4852-3A0D-AB0F-9777D0EB0B35}"/>
              </a:ext>
            </a:extLst>
          </p:cNvPr>
          <p:cNvPicPr>
            <a:picLocks noChangeAspect="1"/>
          </p:cNvPicPr>
          <p:nvPr/>
        </p:nvPicPr>
        <p:blipFill>
          <a:blip r:embed="rId2"/>
          <a:stretch>
            <a:fillRect/>
          </a:stretch>
        </p:blipFill>
        <p:spPr>
          <a:xfrm>
            <a:off x="4452777" y="449746"/>
            <a:ext cx="6169597" cy="5958507"/>
          </a:xfrm>
          <a:prstGeom prst="rect">
            <a:avLst/>
          </a:prstGeom>
        </p:spPr>
      </p:pic>
      <p:sp>
        <p:nvSpPr>
          <p:cNvPr id="7" name="TextBox 6">
            <a:extLst>
              <a:ext uri="{FF2B5EF4-FFF2-40B4-BE49-F238E27FC236}">
                <a16:creationId xmlns:a16="http://schemas.microsoft.com/office/drawing/2014/main" id="{68214D62-62CB-CE1F-FFE5-C09326AD87DC}"/>
              </a:ext>
            </a:extLst>
          </p:cNvPr>
          <p:cNvSpPr txBox="1"/>
          <p:nvPr/>
        </p:nvSpPr>
        <p:spPr>
          <a:xfrm>
            <a:off x="6872075" y="6432317"/>
            <a:ext cx="4644798" cy="276999"/>
          </a:xfrm>
          <a:prstGeom prst="rect">
            <a:avLst/>
          </a:prstGeom>
          <a:noFill/>
        </p:spPr>
        <p:txBody>
          <a:bodyPr wrap="none" rtlCol="0">
            <a:spAutoFit/>
          </a:bodyPr>
          <a:lstStyle/>
          <a:p>
            <a:r>
              <a:rPr lang="en-US" sz="1200" dirty="0"/>
              <a:t>Source: https://</a:t>
            </a:r>
            <a:r>
              <a:rPr lang="en-US" sz="1200" dirty="0" err="1"/>
              <a:t>waymo.com</a:t>
            </a:r>
            <a:r>
              <a:rPr lang="en-US" sz="1200" dirty="0"/>
              <a:t>/</a:t>
            </a:r>
            <a:r>
              <a:rPr lang="en-US" sz="1200" dirty="0" err="1"/>
              <a:t>whereyoucango</a:t>
            </a:r>
            <a:r>
              <a:rPr lang="en-US" sz="1200" dirty="0"/>
              <a:t>/?section=</a:t>
            </a:r>
            <a:r>
              <a:rPr lang="en-US" sz="1200" dirty="0" err="1"/>
              <a:t>san</a:t>
            </a:r>
            <a:r>
              <a:rPr lang="en-US" sz="1200" dirty="0"/>
              <a:t>-</a:t>
            </a:r>
            <a:r>
              <a:rPr lang="en-US" sz="1200" dirty="0" err="1"/>
              <a:t>francisco</a:t>
            </a:r>
            <a:r>
              <a:rPr lang="en-US" sz="1200" dirty="0"/>
              <a:t>-ca</a:t>
            </a:r>
          </a:p>
        </p:txBody>
      </p:sp>
      <p:sp>
        <p:nvSpPr>
          <p:cNvPr id="8" name="TextBox 7">
            <a:extLst>
              <a:ext uri="{FF2B5EF4-FFF2-40B4-BE49-F238E27FC236}">
                <a16:creationId xmlns:a16="http://schemas.microsoft.com/office/drawing/2014/main" id="{32F1FD39-5AAA-3ED3-9001-348D1DC9CE4F}"/>
              </a:ext>
            </a:extLst>
          </p:cNvPr>
          <p:cNvSpPr txBox="1"/>
          <p:nvPr/>
        </p:nvSpPr>
        <p:spPr>
          <a:xfrm>
            <a:off x="709863" y="1624263"/>
            <a:ext cx="1660519" cy="3693319"/>
          </a:xfrm>
          <a:prstGeom prst="rect">
            <a:avLst/>
          </a:prstGeom>
          <a:noFill/>
        </p:spPr>
        <p:txBody>
          <a:bodyPr wrap="none" rtlCol="0">
            <a:spAutoFit/>
          </a:bodyPr>
          <a:lstStyle/>
          <a:p>
            <a:r>
              <a:rPr lang="en-US" b="0" u="none" strike="noStrike" dirty="0">
                <a:effectLst/>
                <a:latin typeface="Google Sans"/>
              </a:rPr>
              <a:t>And in:</a:t>
            </a:r>
          </a:p>
          <a:p>
            <a:endParaRPr lang="en-US" dirty="0">
              <a:latin typeface="Google Sans"/>
            </a:endParaRPr>
          </a:p>
          <a:p>
            <a:r>
              <a:rPr lang="en-US" b="0" u="none" strike="noStrike" dirty="0">
                <a:effectLst/>
                <a:latin typeface="Google Sans"/>
              </a:rPr>
              <a:t>Phoenix, AZ</a:t>
            </a:r>
            <a:endParaRPr lang="en-US" u="none" strike="noStrike" dirty="0">
              <a:effectLst/>
              <a:latin typeface="Google Sans"/>
            </a:endParaRPr>
          </a:p>
          <a:p>
            <a:r>
              <a:rPr lang="en-US" b="0" u="none" strike="noStrike" dirty="0">
                <a:effectLst/>
                <a:latin typeface="Google Sans"/>
              </a:rPr>
              <a:t>Los Angeles, CA</a:t>
            </a:r>
          </a:p>
          <a:p>
            <a:r>
              <a:rPr lang="en-US" b="0" u="none" strike="noStrike" dirty="0">
                <a:effectLst/>
                <a:latin typeface="Google Sans"/>
              </a:rPr>
              <a:t>Austin, TX</a:t>
            </a:r>
            <a:endParaRPr lang="en-US" u="none" strike="noStrike" dirty="0">
              <a:effectLst/>
              <a:latin typeface="Google Sans"/>
            </a:endParaRPr>
          </a:p>
          <a:p>
            <a:r>
              <a:rPr lang="en-US" b="0" u="none" strike="noStrike" dirty="0">
                <a:effectLst/>
                <a:latin typeface="Google Sans"/>
              </a:rPr>
              <a:t>Dallas, TX</a:t>
            </a:r>
            <a:endParaRPr lang="en-US" u="none" strike="noStrike" dirty="0">
              <a:effectLst/>
              <a:latin typeface="Google Sans"/>
            </a:endParaRPr>
          </a:p>
          <a:p>
            <a:r>
              <a:rPr lang="en-US" b="0" u="none" strike="noStrike" dirty="0">
                <a:effectLst/>
                <a:latin typeface="Google Sans"/>
              </a:rPr>
              <a:t>Houston, TX</a:t>
            </a:r>
            <a:endParaRPr lang="en-US" u="none" strike="noStrike" dirty="0">
              <a:effectLst/>
              <a:latin typeface="Google Sans"/>
            </a:endParaRPr>
          </a:p>
          <a:p>
            <a:r>
              <a:rPr lang="en-US" b="0" u="none" strike="noStrike" dirty="0">
                <a:effectLst/>
                <a:latin typeface="Google Sans"/>
              </a:rPr>
              <a:t>San Antonio, TX</a:t>
            </a:r>
            <a:endParaRPr lang="en-US" u="none" strike="noStrike" dirty="0">
              <a:effectLst/>
              <a:latin typeface="Google Sans"/>
            </a:endParaRPr>
          </a:p>
          <a:p>
            <a:r>
              <a:rPr lang="en-US" b="0" u="none" strike="noStrike" dirty="0">
                <a:effectLst/>
                <a:latin typeface="Google Sans"/>
              </a:rPr>
              <a:t>Atlanta, GA</a:t>
            </a:r>
            <a:endParaRPr lang="en-US" u="none" strike="noStrike" dirty="0">
              <a:effectLst/>
              <a:latin typeface="Google Sans"/>
            </a:endParaRPr>
          </a:p>
          <a:p>
            <a:r>
              <a:rPr lang="en-US" b="0" u="none" strike="noStrike" dirty="0">
                <a:effectLst/>
                <a:latin typeface="Google Sans"/>
              </a:rPr>
              <a:t>Miami, FL</a:t>
            </a:r>
            <a:endParaRPr lang="en-US" b="0" dirty="0"/>
          </a:p>
          <a:p>
            <a:r>
              <a:rPr lang="en-US" b="0" u="none" strike="noStrike" dirty="0">
                <a:effectLst/>
                <a:latin typeface="Google Sans"/>
              </a:rPr>
              <a:t>Orlando, FL</a:t>
            </a:r>
          </a:p>
          <a:p>
            <a:r>
              <a:rPr lang="en-US" dirty="0">
                <a:latin typeface="Google Sans"/>
              </a:rPr>
              <a:t>Nashville, TN</a:t>
            </a:r>
            <a:endParaRPr lang="en-US" b="0" dirty="0"/>
          </a:p>
          <a:p>
            <a:endParaRPr lang="en-US" dirty="0"/>
          </a:p>
        </p:txBody>
      </p:sp>
    </p:spTree>
    <p:extLst>
      <p:ext uri="{BB962C8B-B14F-4D97-AF65-F5344CB8AC3E}">
        <p14:creationId xmlns:p14="http://schemas.microsoft.com/office/powerpoint/2010/main" val="894391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 Su</a:t>
            </a:r>
            <a:r>
              <a:rPr lang="en-US" dirty="0"/>
              <a:t>mmary of Change</a:t>
            </a:r>
          </a:p>
        </p:txBody>
      </p:sp>
      <p:sp>
        <p:nvSpPr>
          <p:cNvPr id="3" name="Content Placeholder 2"/>
          <p:cNvSpPr>
            <a:spLocks noGrp="1"/>
          </p:cNvSpPr>
          <p:nvPr>
            <p:ph idx="1"/>
          </p:nvPr>
        </p:nvSpPr>
        <p:spPr>
          <a:xfrm>
            <a:off x="838200" y="1094282"/>
            <a:ext cx="10515600" cy="4827786"/>
          </a:xfrm>
        </p:spPr>
        <p:txBody>
          <a:bodyPr>
            <a:normAutofit/>
          </a:bodyPr>
          <a:lstStyle/>
          <a:p>
            <a:pPr>
              <a:spcAft>
                <a:spcPts val="500"/>
              </a:spcAft>
            </a:pPr>
            <a:r>
              <a:rPr lang="en-US" dirty="0"/>
              <a:t>Massive </a:t>
            </a:r>
            <a:r>
              <a:rPr lang="en-US" b="1" dirty="0"/>
              <a:t>employment</a:t>
            </a:r>
            <a:r>
              <a:rPr lang="en-US" dirty="0"/>
              <a:t> upheaval.</a:t>
            </a:r>
          </a:p>
          <a:p>
            <a:pPr>
              <a:spcAft>
                <a:spcPts val="500"/>
              </a:spcAft>
            </a:pPr>
            <a:r>
              <a:rPr lang="en-US" b="1" dirty="0"/>
              <a:t>Housing</a:t>
            </a:r>
            <a:r>
              <a:rPr lang="en-US" dirty="0"/>
              <a:t> will be easier to build and more plentiful.</a:t>
            </a:r>
          </a:p>
          <a:p>
            <a:pPr>
              <a:spcAft>
                <a:spcPts val="500"/>
              </a:spcAft>
            </a:pPr>
            <a:r>
              <a:rPr lang="en-US" b="1" dirty="0"/>
              <a:t>Parking</a:t>
            </a:r>
            <a:r>
              <a:rPr lang="en-US" dirty="0"/>
              <a:t> conversions will be commonplace.</a:t>
            </a:r>
          </a:p>
          <a:p>
            <a:pPr>
              <a:spcAft>
                <a:spcPts val="500"/>
              </a:spcAft>
            </a:pPr>
            <a:r>
              <a:rPr lang="en-US" dirty="0"/>
              <a:t>Demand for </a:t>
            </a:r>
            <a:r>
              <a:rPr lang="en-US" b="1" dirty="0"/>
              <a:t>transportation infrastructure </a:t>
            </a:r>
            <a:r>
              <a:rPr lang="en-US" dirty="0"/>
              <a:t>will likely decline.</a:t>
            </a:r>
          </a:p>
          <a:p>
            <a:pPr>
              <a:spcAft>
                <a:spcPts val="500"/>
              </a:spcAft>
            </a:pPr>
            <a:r>
              <a:rPr lang="en-US" dirty="0"/>
              <a:t>Demand for </a:t>
            </a:r>
            <a:r>
              <a:rPr lang="en-US" b="1" dirty="0"/>
              <a:t>public transportation </a:t>
            </a:r>
            <a:r>
              <a:rPr lang="en-US" dirty="0"/>
              <a:t>may well decline.</a:t>
            </a:r>
          </a:p>
          <a:p>
            <a:pPr>
              <a:spcAft>
                <a:spcPts val="500"/>
              </a:spcAft>
            </a:pPr>
            <a:r>
              <a:rPr lang="en-US" dirty="0"/>
              <a:t>Coming likely sooner rather than later!</a:t>
            </a:r>
          </a:p>
        </p:txBody>
      </p:sp>
    </p:spTree>
    <p:extLst>
      <p:ext uri="{BB962C8B-B14F-4D97-AF65-F5344CB8AC3E}">
        <p14:creationId xmlns:p14="http://schemas.microsoft.com/office/powerpoint/2010/main" val="146023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E189-2B23-2F41-BBEB-10A29FA49EB0}"/>
              </a:ext>
            </a:extLst>
          </p:cNvPr>
          <p:cNvSpPr>
            <a:spLocks noGrp="1"/>
          </p:cNvSpPr>
          <p:nvPr>
            <p:ph type="title"/>
          </p:nvPr>
        </p:nvSpPr>
        <p:spPr>
          <a:xfrm>
            <a:off x="651581" y="0"/>
            <a:ext cx="10515600" cy="1325563"/>
          </a:xfrm>
        </p:spPr>
        <p:txBody>
          <a:bodyPr/>
          <a:lstStyle/>
          <a:p>
            <a:r>
              <a:rPr lang="en-US" dirty="0"/>
              <a:t> </a:t>
            </a:r>
            <a:r>
              <a:rPr lang="en-US" dirty="0">
                <a:solidFill>
                  <a:schemeClr val="bg1"/>
                </a:solidFill>
              </a:rPr>
              <a:t>Tha</a:t>
            </a:r>
            <a:r>
              <a:rPr lang="en-US" dirty="0"/>
              <a:t>nk you!</a:t>
            </a:r>
          </a:p>
        </p:txBody>
      </p:sp>
      <p:sp>
        <p:nvSpPr>
          <p:cNvPr id="3" name="Content Placeholder 2">
            <a:extLst>
              <a:ext uri="{FF2B5EF4-FFF2-40B4-BE49-F238E27FC236}">
                <a16:creationId xmlns:a16="http://schemas.microsoft.com/office/drawing/2014/main" id="{09C9064E-051C-1042-85AE-F335B853ADE1}"/>
              </a:ext>
            </a:extLst>
          </p:cNvPr>
          <p:cNvSpPr>
            <a:spLocks noGrp="1"/>
          </p:cNvSpPr>
          <p:nvPr>
            <p:ph idx="1"/>
          </p:nvPr>
        </p:nvSpPr>
        <p:spPr>
          <a:xfrm>
            <a:off x="838200" y="662781"/>
            <a:ext cx="10515600" cy="5624946"/>
          </a:xfrm>
        </p:spPr>
        <p:txBody>
          <a:bodyPr>
            <a:normAutofit fontScale="85000" lnSpcReduction="20000"/>
          </a:bodyPr>
          <a:lstStyle/>
          <a:p>
            <a:pPr marL="0" indent="0" algn="ctr">
              <a:buNone/>
            </a:pPr>
            <a:endParaRPr lang="en-US" sz="6000" dirty="0"/>
          </a:p>
          <a:p>
            <a:pPr marL="0" indent="0" algn="ctr">
              <a:buNone/>
            </a:pPr>
            <a:r>
              <a:rPr lang="en-US" sz="6500" dirty="0"/>
              <a:t>Any Questions?</a:t>
            </a:r>
          </a:p>
          <a:p>
            <a:pPr marL="0" indent="0" algn="ctr">
              <a:buNone/>
            </a:pPr>
            <a:endParaRPr lang="en-US" dirty="0"/>
          </a:p>
          <a:p>
            <a:pPr marL="0" indent="0" algn="ctr">
              <a:buNone/>
            </a:pPr>
            <a:endParaRPr lang="en-US" dirty="0"/>
          </a:p>
          <a:p>
            <a:pPr marL="0" indent="0" algn="ctr">
              <a:buNone/>
            </a:pPr>
            <a:r>
              <a:rPr lang="en-US" dirty="0">
                <a:hlinkClick r:id="rId2"/>
              </a:rPr>
              <a:t>www.NEEDEcon.org</a:t>
            </a:r>
            <a:endParaRPr lang="en-US" dirty="0"/>
          </a:p>
          <a:p>
            <a:pPr marL="0" indent="0" algn="ctr">
              <a:buNone/>
            </a:pPr>
            <a:r>
              <a:rPr lang="en-US" dirty="0"/>
              <a:t>Jon D. </a:t>
            </a:r>
            <a:r>
              <a:rPr lang="en-US" dirty="0" err="1"/>
              <a:t>Haveman</a:t>
            </a:r>
            <a:endParaRPr lang="en-US" dirty="0"/>
          </a:p>
          <a:p>
            <a:pPr marL="0" indent="0" algn="ctr">
              <a:buNone/>
            </a:pPr>
            <a:r>
              <a:rPr lang="en-US" dirty="0" err="1"/>
              <a:t>Jon@NEEDEcon.org</a:t>
            </a:r>
            <a:endParaRPr lang="en-US" dirty="0"/>
          </a:p>
          <a:p>
            <a:pPr marL="0" indent="0" algn="ctr">
              <a:buNone/>
            </a:pPr>
            <a:endParaRPr lang="en-US" dirty="0"/>
          </a:p>
          <a:p>
            <a:pPr marL="0" indent="0" algn="ctr">
              <a:buNone/>
            </a:pPr>
            <a:r>
              <a:rPr lang="en-US" dirty="0"/>
              <a:t>Contact NEED: </a:t>
            </a:r>
            <a:r>
              <a:rPr lang="en-US" dirty="0">
                <a:hlinkClick r:id="rId3"/>
              </a:rPr>
              <a:t>info@NEEDEcon.org</a:t>
            </a:r>
            <a:endParaRPr lang="en-US" dirty="0"/>
          </a:p>
          <a:p>
            <a:pPr marL="0" indent="0" algn="ctr">
              <a:buNone/>
            </a:pPr>
            <a:endParaRPr lang="en-US" dirty="0"/>
          </a:p>
          <a:p>
            <a:pPr marL="0" indent="0" algn="ctr">
              <a:buNone/>
            </a:pPr>
            <a:r>
              <a:rPr lang="en-US" dirty="0"/>
              <a:t>Submit a testimonial:  </a:t>
            </a:r>
            <a:r>
              <a:rPr lang="en-US" u="sng" dirty="0">
                <a:hlinkClick r:id="rId4"/>
              </a:rPr>
              <a:t>www.NEEDEcon.org/testimonials.php</a:t>
            </a:r>
            <a:endParaRPr lang="en-US" u="sng" dirty="0"/>
          </a:p>
          <a:p>
            <a:pPr marL="0" indent="0" algn="ctr">
              <a:buNone/>
            </a:pPr>
            <a:endParaRPr lang="en-US" u="sng" dirty="0"/>
          </a:p>
          <a:p>
            <a:pPr marL="0" indent="0" algn="ctr">
              <a:buNone/>
            </a:pPr>
            <a:r>
              <a:rPr lang="en-US" dirty="0"/>
              <a:t>Become a Friend of NEED:  </a:t>
            </a:r>
            <a:r>
              <a:rPr lang="en-US" dirty="0" err="1"/>
              <a:t>www.NEEDEcon.org</a:t>
            </a:r>
            <a:r>
              <a:rPr lang="en-US" dirty="0"/>
              <a:t>/friend.php</a:t>
            </a:r>
          </a:p>
          <a:p>
            <a:pPr marL="0" indent="0" algn="ctr">
              <a:buNone/>
            </a:pPr>
            <a:endParaRPr lang="en-US" dirty="0"/>
          </a:p>
        </p:txBody>
      </p:sp>
      <p:sp>
        <p:nvSpPr>
          <p:cNvPr id="4" name="Slide Number Placeholder 3">
            <a:extLst>
              <a:ext uri="{FF2B5EF4-FFF2-40B4-BE49-F238E27FC236}">
                <a16:creationId xmlns:a16="http://schemas.microsoft.com/office/drawing/2014/main" id="{052F218B-F99A-4145-A67C-DBBA7AD4E305}"/>
              </a:ext>
            </a:extLst>
          </p:cNvPr>
          <p:cNvSpPr>
            <a:spLocks noGrp="1"/>
          </p:cNvSpPr>
          <p:nvPr>
            <p:ph type="sldNum" sz="quarter" idx="12"/>
          </p:nvPr>
        </p:nvSpPr>
        <p:spPr/>
        <p:txBody>
          <a:bodyPr/>
          <a:lstStyle/>
          <a:p>
            <a:fld id="{D9F085D5-EC86-4F6A-B501-C1359CB39116}" type="slidenum">
              <a:rPr lang="en-GB" smtClean="0"/>
              <a:t>41</a:t>
            </a:fld>
            <a:endParaRPr lang="en-GB" dirty="0"/>
          </a:p>
        </p:txBody>
      </p:sp>
    </p:spTree>
    <p:extLst>
      <p:ext uri="{BB962C8B-B14F-4D97-AF65-F5344CB8AC3E}">
        <p14:creationId xmlns:p14="http://schemas.microsoft.com/office/powerpoint/2010/main" val="4189131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124" y="0"/>
            <a:ext cx="10515600" cy="1325563"/>
          </a:xfrm>
        </p:spPr>
        <p:txBody>
          <a:bodyPr/>
          <a:lstStyle/>
          <a:p>
            <a:r>
              <a:rPr lang="en-US" dirty="0">
                <a:solidFill>
                  <a:schemeClr val="bg1"/>
                </a:solidFill>
              </a:rPr>
              <a:t>Thr</a:t>
            </a:r>
            <a:r>
              <a:rPr lang="en-US" dirty="0"/>
              <a:t>ee Important Questions:</a:t>
            </a:r>
          </a:p>
        </p:txBody>
      </p:sp>
      <p:sp>
        <p:nvSpPr>
          <p:cNvPr id="3" name="Content Placeholder 2"/>
          <p:cNvSpPr>
            <a:spLocks noGrp="1"/>
          </p:cNvSpPr>
          <p:nvPr>
            <p:ph idx="1"/>
          </p:nvPr>
        </p:nvSpPr>
        <p:spPr/>
        <p:txBody>
          <a:bodyPr/>
          <a:lstStyle/>
          <a:p>
            <a:pPr marL="514350" indent="-514350">
              <a:buAutoNum type="arabicPeriod"/>
            </a:pPr>
            <a:r>
              <a:rPr lang="en-US" dirty="0"/>
              <a:t>When will Transportation as a Service (</a:t>
            </a:r>
            <a:r>
              <a:rPr lang="en-US" dirty="0" err="1"/>
              <a:t>TaaS</a:t>
            </a:r>
            <a:r>
              <a:rPr lang="en-US" dirty="0"/>
              <a:t>) be ubiquitously available?</a:t>
            </a:r>
          </a:p>
          <a:p>
            <a:pPr marL="514350" indent="-514350">
              <a:buAutoNum type="arabicPeriod"/>
            </a:pPr>
            <a:endParaRPr lang="en-US" dirty="0"/>
          </a:p>
          <a:p>
            <a:pPr marL="514350" indent="-514350">
              <a:buAutoNum type="arabicPeriod"/>
            </a:pPr>
            <a:r>
              <a:rPr lang="en-US" dirty="0"/>
              <a:t>How quick will the transition be?</a:t>
            </a:r>
          </a:p>
          <a:p>
            <a:pPr marL="514350" indent="-514350">
              <a:buAutoNum type="arabicPeriod"/>
            </a:pPr>
            <a:endParaRPr lang="en-US" dirty="0"/>
          </a:p>
          <a:p>
            <a:pPr marL="514350" indent="-514350">
              <a:buAutoNum type="arabicPeriod"/>
            </a:pPr>
            <a:r>
              <a:rPr lang="en-US" dirty="0"/>
              <a:t>What will the future look like?</a:t>
            </a:r>
          </a:p>
        </p:txBody>
      </p:sp>
      <p:sp>
        <p:nvSpPr>
          <p:cNvPr id="4" name="Slide Number Placeholder 3"/>
          <p:cNvSpPr>
            <a:spLocks noGrp="1"/>
          </p:cNvSpPr>
          <p:nvPr>
            <p:ph type="sldNum" sz="quarter" idx="12"/>
          </p:nvPr>
        </p:nvSpPr>
        <p:spPr/>
        <p:txBody>
          <a:bodyPr/>
          <a:lstStyle/>
          <a:p>
            <a:fld id="{D9F085D5-EC86-4F6A-B501-C1359CB39116}" type="slidenum">
              <a:rPr lang="en-GB" smtClean="0"/>
              <a:t>5</a:t>
            </a:fld>
            <a:endParaRPr lang="en-GB"/>
          </a:p>
        </p:txBody>
      </p:sp>
    </p:spTree>
    <p:extLst>
      <p:ext uri="{BB962C8B-B14F-4D97-AF65-F5344CB8AC3E}">
        <p14:creationId xmlns:p14="http://schemas.microsoft.com/office/powerpoint/2010/main" val="1945900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072" y="216007"/>
            <a:ext cx="10515600" cy="1325563"/>
          </a:xfrm>
        </p:spPr>
        <p:txBody>
          <a:bodyPr>
            <a:normAutofit fontScale="90000"/>
          </a:bodyPr>
          <a:lstStyle/>
          <a:p>
            <a:r>
              <a:rPr lang="en-US" dirty="0">
                <a:solidFill>
                  <a:schemeClr val="bg1"/>
                </a:solidFill>
              </a:rPr>
              <a:t>40+ </a:t>
            </a:r>
            <a:r>
              <a:rPr lang="en-US" dirty="0"/>
              <a:t>Corporations Working On Autonomous Vehicles</a:t>
            </a:r>
          </a:p>
        </p:txBody>
      </p:sp>
      <p:sp>
        <p:nvSpPr>
          <p:cNvPr id="4" name="Slide Number Placeholder 3"/>
          <p:cNvSpPr>
            <a:spLocks noGrp="1"/>
          </p:cNvSpPr>
          <p:nvPr>
            <p:ph type="sldNum" sz="quarter" idx="12"/>
          </p:nvPr>
        </p:nvSpPr>
        <p:spPr/>
        <p:txBody>
          <a:bodyPr/>
          <a:lstStyle/>
          <a:p>
            <a:fld id="{D9F085D5-EC86-4F6A-B501-C1359CB39116}" type="slidenum">
              <a:rPr lang="en-GB" smtClean="0"/>
              <a:t>6</a:t>
            </a:fld>
            <a:endParaRPr lang="en-GB"/>
          </a:p>
        </p:txBody>
      </p:sp>
      <p:pic>
        <p:nvPicPr>
          <p:cNvPr id="6" name="Picture 5" descr="amazo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377" y="12544799"/>
            <a:ext cx="3530123" cy="1249664"/>
          </a:xfrm>
          <a:prstGeom prst="rect">
            <a:avLst/>
          </a:prstGeom>
        </p:spPr>
      </p:pic>
      <p:pic>
        <p:nvPicPr>
          <p:cNvPr id="8" name="Picture 7" descr="aptiv-1024x23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4735" y="-2024994"/>
            <a:ext cx="5185420" cy="1169758"/>
          </a:xfrm>
          <a:prstGeom prst="rect">
            <a:avLst/>
          </a:prstGeom>
        </p:spPr>
      </p:pic>
      <p:pic>
        <p:nvPicPr>
          <p:cNvPr id="10" name="Picture 9" descr="baidu.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1086" y="-6808647"/>
            <a:ext cx="5200854" cy="1778692"/>
          </a:xfrm>
          <a:prstGeom prst="rect">
            <a:avLst/>
          </a:prstGeom>
        </p:spPr>
      </p:pic>
      <p:pic>
        <p:nvPicPr>
          <p:cNvPr id="11" name="Picture 10" descr="bmwintelmobiley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7120" y="-3380846"/>
            <a:ext cx="5035628" cy="1233729"/>
          </a:xfrm>
          <a:prstGeom prst="rect">
            <a:avLst/>
          </a:prstGeom>
        </p:spPr>
      </p:pic>
      <p:pic>
        <p:nvPicPr>
          <p:cNvPr id="12" name="Picture 11" descr="bosch.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6085" y="-3828534"/>
            <a:ext cx="7124648" cy="1681417"/>
          </a:xfrm>
          <a:prstGeom prst="rect">
            <a:avLst/>
          </a:prstGeom>
        </p:spPr>
      </p:pic>
      <p:pic>
        <p:nvPicPr>
          <p:cNvPr id="13" name="Picture 12" descr="cisco-1024x541.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7037" y="-6980960"/>
            <a:ext cx="5035627" cy="2660424"/>
          </a:xfrm>
          <a:prstGeom prst="rect">
            <a:avLst/>
          </a:prstGeom>
        </p:spPr>
      </p:pic>
      <p:pic>
        <p:nvPicPr>
          <p:cNvPr id="14" name="Picture 13" descr="continental-1024x315.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19890" y="-6372230"/>
            <a:ext cx="6963419" cy="2142068"/>
          </a:xfrm>
          <a:prstGeom prst="rect">
            <a:avLst/>
          </a:prstGeom>
        </p:spPr>
      </p:pic>
      <p:pic>
        <p:nvPicPr>
          <p:cNvPr id="15" name="Picture 14" descr="daimle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366983" y="926703"/>
            <a:ext cx="5219607" cy="2494972"/>
          </a:xfrm>
          <a:prstGeom prst="rect">
            <a:avLst/>
          </a:prstGeom>
        </p:spPr>
      </p:pic>
      <p:pic>
        <p:nvPicPr>
          <p:cNvPr id="16" name="Picture 15" descr="didi.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94057" y="7421531"/>
            <a:ext cx="3189252" cy="1033318"/>
          </a:xfrm>
          <a:prstGeom prst="rect">
            <a:avLst/>
          </a:prstGeom>
        </p:spPr>
      </p:pic>
      <p:pic>
        <p:nvPicPr>
          <p:cNvPr id="17" name="Picture 16" descr="ford-1024x576.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322928" y="11259745"/>
            <a:ext cx="4807203" cy="2704052"/>
          </a:xfrm>
          <a:prstGeom prst="rect">
            <a:avLst/>
          </a:prstGeom>
        </p:spPr>
      </p:pic>
      <p:pic>
        <p:nvPicPr>
          <p:cNvPr id="18" name="Picture 17" descr="gmlyft.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99696" y="4126877"/>
            <a:ext cx="4263662" cy="1816320"/>
          </a:xfrm>
          <a:prstGeom prst="rect">
            <a:avLst/>
          </a:prstGeom>
        </p:spPr>
      </p:pic>
      <p:pic>
        <p:nvPicPr>
          <p:cNvPr id="19" name="Picture 18" descr="honda.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515456" y="1817054"/>
            <a:ext cx="1940994" cy="1306289"/>
          </a:xfrm>
          <a:prstGeom prst="rect">
            <a:avLst/>
          </a:prstGeom>
        </p:spPr>
      </p:pic>
      <p:pic>
        <p:nvPicPr>
          <p:cNvPr id="20" name="Picture 19" descr="huawei-365x365.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709471" y="6575956"/>
            <a:ext cx="1756770" cy="1756770"/>
          </a:xfrm>
          <a:prstGeom prst="rect">
            <a:avLst/>
          </a:prstGeom>
        </p:spPr>
      </p:pic>
      <p:pic>
        <p:nvPicPr>
          <p:cNvPr id="21" name="Picture 20" descr="hyundai-1024x614.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230659" y="1204870"/>
            <a:ext cx="5239891" cy="3141888"/>
          </a:xfrm>
          <a:prstGeom prst="rect">
            <a:avLst/>
          </a:prstGeom>
        </p:spPr>
      </p:pic>
      <p:pic>
        <p:nvPicPr>
          <p:cNvPr id="22" name="Picture 21" descr="jaguar-landrover.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60746" y="9171088"/>
            <a:ext cx="6767592" cy="2402495"/>
          </a:xfrm>
          <a:prstGeom prst="rect">
            <a:avLst/>
          </a:prstGeom>
        </p:spPr>
      </p:pic>
      <p:pic>
        <p:nvPicPr>
          <p:cNvPr id="23" name="Picture 22" descr="microsoft.jp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874261" y="6230226"/>
            <a:ext cx="2992227" cy="3683432"/>
          </a:xfrm>
          <a:prstGeom prst="rect">
            <a:avLst/>
          </a:prstGeom>
        </p:spPr>
      </p:pic>
      <p:pic>
        <p:nvPicPr>
          <p:cNvPr id="24" name="Picture 23" descr="nissanrenault.jp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437445" y="7487688"/>
            <a:ext cx="4073707" cy="1767989"/>
          </a:xfrm>
          <a:prstGeom prst="rect">
            <a:avLst/>
          </a:prstGeom>
        </p:spPr>
      </p:pic>
      <p:pic>
        <p:nvPicPr>
          <p:cNvPr id="25" name="Picture 24" descr="tesla-1024x407.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420664" y="4439738"/>
            <a:ext cx="3189252" cy="1267603"/>
          </a:xfrm>
          <a:prstGeom prst="rect">
            <a:avLst/>
          </a:prstGeom>
        </p:spPr>
      </p:pic>
      <p:pic>
        <p:nvPicPr>
          <p:cNvPr id="28" name="Picture 27" descr="valeo-1024x447.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0667502" y="-5919301"/>
            <a:ext cx="4040871" cy="1763935"/>
          </a:xfrm>
          <a:prstGeom prst="rect">
            <a:avLst/>
          </a:prstGeom>
        </p:spPr>
      </p:pic>
      <p:pic>
        <p:nvPicPr>
          <p:cNvPr id="29" name="Picture 28" descr="volkswagen.jp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173801" y="7827120"/>
            <a:ext cx="1743816" cy="1778692"/>
          </a:xfrm>
          <a:prstGeom prst="rect">
            <a:avLst/>
          </a:prstGeom>
        </p:spPr>
      </p:pic>
      <p:pic>
        <p:nvPicPr>
          <p:cNvPr id="30" name="Picture 29" descr="volvo-1024x990.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8045709" y="3596293"/>
            <a:ext cx="1989472" cy="1923415"/>
          </a:xfrm>
          <a:prstGeom prst="rect">
            <a:avLst/>
          </a:prstGeom>
        </p:spPr>
      </p:pic>
      <p:pic>
        <p:nvPicPr>
          <p:cNvPr id="31" name="Picture 30" descr="waymo-1024x662.jp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4773050" y="1832797"/>
            <a:ext cx="2521066" cy="1629830"/>
          </a:xfrm>
          <a:prstGeom prst="rect">
            <a:avLst/>
          </a:prstGeom>
        </p:spPr>
      </p:pic>
      <p:pic>
        <p:nvPicPr>
          <p:cNvPr id="32" name="Picture 31" descr="yutong-1024x604.png"/>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337791" y="8204238"/>
            <a:ext cx="2247963" cy="1325947"/>
          </a:xfrm>
          <a:prstGeom prst="rect">
            <a:avLst/>
          </a:prstGeom>
        </p:spPr>
      </p:pic>
      <p:pic>
        <p:nvPicPr>
          <p:cNvPr id="9" name="Picture 8" descr="Audi-1024x704.jp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4064590" y="4027200"/>
            <a:ext cx="2641920" cy="1816320"/>
          </a:xfrm>
          <a:prstGeom prst="rect">
            <a:avLst/>
          </a:prstGeom>
        </p:spPr>
      </p:pic>
      <p:pic>
        <p:nvPicPr>
          <p:cNvPr id="33" name="Picture 32">
            <a:extLst>
              <a:ext uri="{FF2B5EF4-FFF2-40B4-BE49-F238E27FC236}">
                <a16:creationId xmlns:a16="http://schemas.microsoft.com/office/drawing/2014/main" id="{AB9164BB-E5C3-F647-8093-BDF5A64D6EC3}"/>
              </a:ext>
            </a:extLst>
          </p:cNvPr>
          <p:cNvPicPr>
            <a:picLocks noChangeAspect="1"/>
          </p:cNvPicPr>
          <p:nvPr/>
        </p:nvPicPr>
        <p:blipFill>
          <a:blip r:embed="rId26"/>
          <a:stretch>
            <a:fillRect/>
          </a:stretch>
        </p:blipFill>
        <p:spPr>
          <a:xfrm>
            <a:off x="6929999" y="4662176"/>
            <a:ext cx="1353647" cy="1325563"/>
          </a:xfrm>
          <a:prstGeom prst="rect">
            <a:avLst/>
          </a:prstGeom>
        </p:spPr>
      </p:pic>
      <p:pic>
        <p:nvPicPr>
          <p:cNvPr id="3" name="Picture 2" descr="toyota-1024x837.jpg">
            <a:extLst>
              <a:ext uri="{FF2B5EF4-FFF2-40B4-BE49-F238E27FC236}">
                <a16:creationId xmlns:a16="http://schemas.microsoft.com/office/drawing/2014/main" id="{AB75CEB1-1339-7364-0906-3661F4F0BB9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257680" y="1867434"/>
            <a:ext cx="1993961" cy="1629830"/>
          </a:xfrm>
          <a:prstGeom prst="rect">
            <a:avLst/>
          </a:prstGeom>
        </p:spPr>
      </p:pic>
    </p:spTree>
    <p:extLst>
      <p:ext uri="{BB962C8B-B14F-4D97-AF65-F5344CB8AC3E}">
        <p14:creationId xmlns:p14="http://schemas.microsoft.com/office/powerpoint/2010/main" val="2966317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221" y="216007"/>
            <a:ext cx="10515600" cy="1325563"/>
          </a:xfrm>
        </p:spPr>
        <p:txBody>
          <a:bodyPr>
            <a:noAutofit/>
          </a:bodyPr>
          <a:lstStyle/>
          <a:p>
            <a:r>
              <a:rPr lang="en-US" dirty="0">
                <a:solidFill>
                  <a:schemeClr val="bg1"/>
                </a:solidFill>
              </a:rPr>
              <a:t>WH</a:t>
            </a:r>
            <a:r>
              <a:rPr lang="en-US" dirty="0"/>
              <a:t>EN?</a:t>
            </a:r>
            <a:br>
              <a:rPr lang="en-US" dirty="0"/>
            </a:br>
            <a:r>
              <a:rPr lang="en-US" dirty="0"/>
              <a:t>What is possible?</a:t>
            </a:r>
          </a:p>
        </p:txBody>
      </p:sp>
      <p:sp>
        <p:nvSpPr>
          <p:cNvPr id="3" name="Content Placeholder 2"/>
          <p:cNvSpPr>
            <a:spLocks noGrp="1"/>
          </p:cNvSpPr>
          <p:nvPr>
            <p:ph idx="1"/>
          </p:nvPr>
        </p:nvSpPr>
        <p:spPr>
          <a:xfrm>
            <a:off x="838200" y="1570730"/>
            <a:ext cx="6183086" cy="4351338"/>
          </a:xfrm>
        </p:spPr>
        <p:txBody>
          <a:bodyPr/>
          <a:lstStyle/>
          <a:p>
            <a:r>
              <a:rPr lang="en-US" dirty="0"/>
              <a:t>In 2025, significant expansion.</a:t>
            </a:r>
          </a:p>
          <a:p>
            <a:r>
              <a:rPr lang="en-US" dirty="0"/>
              <a:t>Potentially 95% of VMT by 2035.</a:t>
            </a:r>
          </a:p>
          <a:p>
            <a:pPr lvl="1"/>
            <a:r>
              <a:rPr lang="en-US" dirty="0"/>
              <a:t>Last 5% may be very difficult to achieve.</a:t>
            </a:r>
          </a:p>
          <a:p>
            <a:r>
              <a:rPr lang="en-US" dirty="0"/>
              <a:t>Is this possible?</a:t>
            </a:r>
          </a:p>
          <a:p>
            <a:pPr lvl="1"/>
            <a:r>
              <a:rPr lang="en-US" dirty="0"/>
              <a:t>Horses to cars:  10 years – early 1900s</a:t>
            </a:r>
          </a:p>
          <a:p>
            <a:pPr lvl="1"/>
            <a:r>
              <a:rPr lang="en-US" dirty="0"/>
              <a:t>But adoption of EVs is so slow!</a:t>
            </a:r>
          </a:p>
          <a:p>
            <a:pPr lvl="1"/>
            <a:r>
              <a:rPr lang="en-US" dirty="0"/>
              <a:t>Adoption of AVs will be rapid.</a:t>
            </a:r>
          </a:p>
        </p:txBody>
      </p:sp>
      <p:pic>
        <p:nvPicPr>
          <p:cNvPr id="11" name="Picture 10">
            <a:extLst>
              <a:ext uri="{FF2B5EF4-FFF2-40B4-BE49-F238E27FC236}">
                <a16:creationId xmlns:a16="http://schemas.microsoft.com/office/drawing/2014/main" id="{7C6B754F-4CC9-49D6-A4AE-E2E3F9F39470}"/>
              </a:ext>
            </a:extLst>
          </p:cNvPr>
          <p:cNvPicPr>
            <a:picLocks noChangeAspect="1"/>
          </p:cNvPicPr>
          <p:nvPr/>
        </p:nvPicPr>
        <p:blipFill rotWithShape="1">
          <a:blip r:embed="rId2"/>
          <a:srcRect t="8414"/>
          <a:stretch/>
        </p:blipFill>
        <p:spPr>
          <a:xfrm>
            <a:off x="7812723" y="2828101"/>
            <a:ext cx="2444323" cy="1480106"/>
          </a:xfrm>
          <a:prstGeom prst="rect">
            <a:avLst/>
          </a:prstGeom>
          <a:solidFill>
            <a:srgbClr val="FFFFFF">
              <a:shade val="85000"/>
            </a:srgbClr>
          </a:solidFill>
          <a:ln w="101600" cap="sq">
            <a:solidFill>
              <a:srgbClr val="FFFFFF"/>
            </a:solidFill>
            <a:miter lim="800000"/>
          </a:ln>
          <a:effectLst/>
          <a:scene3d>
            <a:camera prst="orthographicFront">
              <a:rot lat="0" lon="0" rev="360000"/>
            </a:camera>
            <a:lightRig rig="twoPt" dir="t">
              <a:rot lat="0" lon="0" rev="7200000"/>
            </a:lightRig>
          </a:scene3d>
          <a:sp3d contourW="12700">
            <a:contourClr>
              <a:srgbClr val="969696"/>
            </a:contourClr>
          </a:sp3d>
        </p:spPr>
      </p:pic>
      <p:pic>
        <p:nvPicPr>
          <p:cNvPr id="5" name="Picture 4">
            <a:extLst>
              <a:ext uri="{FF2B5EF4-FFF2-40B4-BE49-F238E27FC236}">
                <a16:creationId xmlns:a16="http://schemas.microsoft.com/office/drawing/2014/main" id="{3EB34E24-E81F-45D2-880F-36C8387776B1}"/>
              </a:ext>
            </a:extLst>
          </p:cNvPr>
          <p:cNvPicPr>
            <a:picLocks noChangeAspect="1"/>
          </p:cNvPicPr>
          <p:nvPr/>
        </p:nvPicPr>
        <p:blipFill rotWithShape="1">
          <a:blip r:embed="rId3"/>
          <a:srcRect t="13751"/>
          <a:stretch/>
        </p:blipFill>
        <p:spPr>
          <a:xfrm rot="782420">
            <a:off x="7965511" y="1282510"/>
            <a:ext cx="2444323" cy="1633644"/>
          </a:xfrm>
          <a:prstGeom prst="rect">
            <a:avLst/>
          </a:prstGeom>
          <a:solidFill>
            <a:srgbClr val="FFFFFF">
              <a:shade val="85000"/>
            </a:srgbClr>
          </a:solidFill>
          <a:ln w="101600" cap="sq">
            <a:solidFill>
              <a:srgbClr val="FFFFFF"/>
            </a:solidFill>
            <a:miter lim="800000"/>
          </a:ln>
          <a:effectLst/>
          <a:scene3d>
            <a:camera prst="orthographicFront">
              <a:rot lat="0" lon="0" rev="360000"/>
            </a:camera>
            <a:lightRig rig="twoPt" dir="t">
              <a:rot lat="0" lon="0" rev="7200000"/>
            </a:lightRig>
          </a:scene3d>
          <a:sp3d contourW="12700">
            <a:contourClr>
              <a:srgbClr val="969696"/>
            </a:contourClr>
          </a:sp3d>
        </p:spPr>
      </p:pic>
      <p:pic>
        <p:nvPicPr>
          <p:cNvPr id="9" name="Picture 8">
            <a:extLst>
              <a:ext uri="{FF2B5EF4-FFF2-40B4-BE49-F238E27FC236}">
                <a16:creationId xmlns:a16="http://schemas.microsoft.com/office/drawing/2014/main" id="{ADEA6771-FDB4-4361-B63F-B9E3CFC7AEA0}"/>
              </a:ext>
            </a:extLst>
          </p:cNvPr>
          <p:cNvPicPr>
            <a:picLocks noChangeAspect="1"/>
          </p:cNvPicPr>
          <p:nvPr/>
        </p:nvPicPr>
        <p:blipFill>
          <a:blip r:embed="rId4"/>
          <a:stretch>
            <a:fillRect/>
          </a:stretch>
        </p:blipFill>
        <p:spPr>
          <a:xfrm rot="775966">
            <a:off x="7614716" y="4417517"/>
            <a:ext cx="2634422" cy="1482803"/>
          </a:xfrm>
          <a:prstGeom prst="rect">
            <a:avLst/>
          </a:prstGeom>
          <a:solidFill>
            <a:srgbClr val="FFFFFF">
              <a:shade val="85000"/>
            </a:srgbClr>
          </a:solidFill>
          <a:ln w="101600" cap="sq">
            <a:solidFill>
              <a:srgbClr val="FFFFFF"/>
            </a:solidFill>
            <a:miter lim="800000"/>
          </a:ln>
          <a:effectLst/>
          <a:scene3d>
            <a:camera prst="orthographicFront">
              <a:rot lat="0" lon="0" rev="360000"/>
            </a:camera>
            <a:lightRig rig="twoPt" dir="t">
              <a:rot lat="0" lon="0" rev="7200000"/>
            </a:lightRig>
          </a:scene3d>
          <a:sp3d contourW="12700">
            <a:contourClr>
              <a:srgbClr val="969696"/>
            </a:contourClr>
          </a:sp3d>
        </p:spPr>
      </p:pic>
      <p:grpSp>
        <p:nvGrpSpPr>
          <p:cNvPr id="31" name="Group 30">
            <a:extLst>
              <a:ext uri="{FF2B5EF4-FFF2-40B4-BE49-F238E27FC236}">
                <a16:creationId xmlns:a16="http://schemas.microsoft.com/office/drawing/2014/main" id="{1FB4E3AB-1734-48BE-98BF-8250DE861A93}"/>
              </a:ext>
            </a:extLst>
          </p:cNvPr>
          <p:cNvGrpSpPr/>
          <p:nvPr/>
        </p:nvGrpSpPr>
        <p:grpSpPr>
          <a:xfrm>
            <a:off x="7027084" y="1187689"/>
            <a:ext cx="246888" cy="4506691"/>
            <a:chOff x="6918797" y="1283945"/>
            <a:chExt cx="246888" cy="4506691"/>
          </a:xfrm>
        </p:grpSpPr>
        <p:cxnSp>
          <p:nvCxnSpPr>
            <p:cNvPr id="13" name="Straight Arrow Connector 12">
              <a:extLst>
                <a:ext uri="{FF2B5EF4-FFF2-40B4-BE49-F238E27FC236}">
                  <a16:creationId xmlns:a16="http://schemas.microsoft.com/office/drawing/2014/main" id="{14E4D952-4F6F-4A5F-873B-FD571E765677}"/>
                </a:ext>
              </a:extLst>
            </p:cNvPr>
            <p:cNvCxnSpPr>
              <a:cxnSpLocks/>
            </p:cNvCxnSpPr>
            <p:nvPr/>
          </p:nvCxnSpPr>
          <p:spPr>
            <a:xfrm>
              <a:off x="7042241" y="1283945"/>
              <a:ext cx="0" cy="4506691"/>
            </a:xfrm>
            <a:prstGeom prst="straightConnector1">
              <a:avLst/>
            </a:prstGeom>
            <a:ln w="12700">
              <a:solidFill>
                <a:schemeClr val="accent2"/>
              </a:solidFill>
              <a:prstDash val="sysDot"/>
              <a:tailEnd type="none"/>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9C8A1EA1-C73D-4380-B6FB-733142FF7283}"/>
                </a:ext>
              </a:extLst>
            </p:cNvPr>
            <p:cNvGrpSpPr>
              <a:grpSpLocks/>
            </p:cNvGrpSpPr>
            <p:nvPr/>
          </p:nvGrpSpPr>
          <p:grpSpPr>
            <a:xfrm>
              <a:off x="6918797" y="1975888"/>
              <a:ext cx="246888" cy="246888"/>
              <a:chOff x="6549787" y="2210533"/>
              <a:chExt cx="246888" cy="246888"/>
            </a:xfrm>
          </p:grpSpPr>
          <p:sp>
            <p:nvSpPr>
              <p:cNvPr id="16" name="Oval 15">
                <a:extLst>
                  <a:ext uri="{FF2B5EF4-FFF2-40B4-BE49-F238E27FC236}">
                    <a16:creationId xmlns:a16="http://schemas.microsoft.com/office/drawing/2014/main" id="{24C5B361-1EEE-461E-8E9F-7FCDDC5DB8C8}"/>
                  </a:ext>
                </a:extLst>
              </p:cNvPr>
              <p:cNvSpPr>
                <a:spLocks/>
              </p:cNvSpPr>
              <p:nvPr/>
            </p:nvSpPr>
            <p:spPr>
              <a:xfrm>
                <a:off x="6549787" y="2210533"/>
                <a:ext cx="246888" cy="246888"/>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14338EB9-5EB4-4B00-94D5-BD09D9C53502}"/>
                  </a:ext>
                </a:extLst>
              </p:cNvPr>
              <p:cNvSpPr>
                <a:spLocks/>
              </p:cNvSpPr>
              <p:nvPr/>
            </p:nvSpPr>
            <p:spPr>
              <a:xfrm>
                <a:off x="6591344" y="2252091"/>
                <a:ext cx="163773" cy="1637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1D364901-79D5-445F-8E0A-D7CD0478FCAB}"/>
                </a:ext>
              </a:extLst>
            </p:cNvPr>
            <p:cNvGrpSpPr>
              <a:grpSpLocks/>
            </p:cNvGrpSpPr>
            <p:nvPr/>
          </p:nvGrpSpPr>
          <p:grpSpPr>
            <a:xfrm>
              <a:off x="6918797" y="3505681"/>
              <a:ext cx="246888" cy="246888"/>
              <a:chOff x="6549787" y="2210533"/>
              <a:chExt cx="246888" cy="246888"/>
            </a:xfrm>
          </p:grpSpPr>
          <p:sp>
            <p:nvSpPr>
              <p:cNvPr id="20" name="Oval 19">
                <a:extLst>
                  <a:ext uri="{FF2B5EF4-FFF2-40B4-BE49-F238E27FC236}">
                    <a16:creationId xmlns:a16="http://schemas.microsoft.com/office/drawing/2014/main" id="{77BDEB11-0CDC-4BE5-BA2D-FBE50BB83651}"/>
                  </a:ext>
                </a:extLst>
              </p:cNvPr>
              <p:cNvSpPr>
                <a:spLocks/>
              </p:cNvSpPr>
              <p:nvPr/>
            </p:nvSpPr>
            <p:spPr>
              <a:xfrm>
                <a:off x="6549787" y="2210533"/>
                <a:ext cx="246888" cy="246888"/>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9A5C2CDE-2DC2-4F7A-94FE-DA19C01F790C}"/>
                  </a:ext>
                </a:extLst>
              </p:cNvPr>
              <p:cNvSpPr>
                <a:spLocks/>
              </p:cNvSpPr>
              <p:nvPr/>
            </p:nvSpPr>
            <p:spPr>
              <a:xfrm>
                <a:off x="6591344" y="2252091"/>
                <a:ext cx="163773" cy="1637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FAF56AC4-071C-43C4-9653-6F44C0758612}"/>
                </a:ext>
              </a:extLst>
            </p:cNvPr>
            <p:cNvGrpSpPr>
              <a:grpSpLocks/>
            </p:cNvGrpSpPr>
            <p:nvPr/>
          </p:nvGrpSpPr>
          <p:grpSpPr>
            <a:xfrm>
              <a:off x="6918797" y="5035475"/>
              <a:ext cx="246888" cy="246888"/>
              <a:chOff x="6549787" y="2210533"/>
              <a:chExt cx="246888" cy="246888"/>
            </a:xfrm>
          </p:grpSpPr>
          <p:sp>
            <p:nvSpPr>
              <p:cNvPr id="23" name="Oval 22">
                <a:extLst>
                  <a:ext uri="{FF2B5EF4-FFF2-40B4-BE49-F238E27FC236}">
                    <a16:creationId xmlns:a16="http://schemas.microsoft.com/office/drawing/2014/main" id="{5D9B90AB-11C3-4BB8-B632-69457B8D2511}"/>
                  </a:ext>
                </a:extLst>
              </p:cNvPr>
              <p:cNvSpPr>
                <a:spLocks/>
              </p:cNvSpPr>
              <p:nvPr/>
            </p:nvSpPr>
            <p:spPr>
              <a:xfrm>
                <a:off x="6549787" y="2210533"/>
                <a:ext cx="246888" cy="246888"/>
              </a:xfrm>
              <a:prstGeom prst="ellipse">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F2E9049D-3C96-4B16-8376-F403154D9CAA}"/>
                  </a:ext>
                </a:extLst>
              </p:cNvPr>
              <p:cNvSpPr>
                <a:spLocks/>
              </p:cNvSpPr>
              <p:nvPr/>
            </p:nvSpPr>
            <p:spPr>
              <a:xfrm>
                <a:off x="6591344" y="2252091"/>
                <a:ext cx="163773" cy="1637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45363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F085D5-EC86-4F6A-B501-C1359CB39116}" type="slidenum">
              <a:rPr lang="en-GB" smtClean="0"/>
              <a:t>8</a:t>
            </a:fld>
            <a:endParaRPr lang="en-GB"/>
          </a:p>
        </p:txBody>
      </p:sp>
      <p:pic>
        <p:nvPicPr>
          <p:cNvPr id="4" name="Picture 3" descr="Screen Shot 2019-10-27 at 11.46.46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576" y="144987"/>
            <a:ext cx="7105835" cy="1106048"/>
          </a:xfrm>
          <a:prstGeom prst="rect">
            <a:avLst/>
          </a:prstGeom>
        </p:spPr>
      </p:pic>
      <p:pic>
        <p:nvPicPr>
          <p:cNvPr id="5" name="Picture 4"/>
          <p:cNvPicPr>
            <a:picLocks noChangeAspect="1"/>
          </p:cNvPicPr>
          <p:nvPr/>
        </p:nvPicPr>
        <p:blipFill>
          <a:blip r:embed="rId3"/>
          <a:srcRect/>
          <a:stretch/>
        </p:blipFill>
        <p:spPr>
          <a:xfrm>
            <a:off x="2649357" y="1533305"/>
            <a:ext cx="8126220" cy="946009"/>
          </a:xfrm>
          <a:prstGeom prst="rect">
            <a:avLst/>
          </a:prstGeom>
        </p:spPr>
      </p:pic>
      <p:pic>
        <p:nvPicPr>
          <p:cNvPr id="6" name="Picture 5" descr="Screen Shot 2019-10-27 at 11.49.38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175" y="2704683"/>
            <a:ext cx="9307279" cy="1587917"/>
          </a:xfrm>
          <a:prstGeom prst="rect">
            <a:avLst/>
          </a:prstGeom>
        </p:spPr>
      </p:pic>
      <p:pic>
        <p:nvPicPr>
          <p:cNvPr id="11" name="Picture 10">
            <a:extLst>
              <a:ext uri="{FF2B5EF4-FFF2-40B4-BE49-F238E27FC236}">
                <a16:creationId xmlns:a16="http://schemas.microsoft.com/office/drawing/2014/main" id="{29FDE7BA-50B4-4BD7-E40A-10D516BF3E39}"/>
              </a:ext>
            </a:extLst>
          </p:cNvPr>
          <p:cNvPicPr>
            <a:picLocks noChangeAspect="1"/>
          </p:cNvPicPr>
          <p:nvPr/>
        </p:nvPicPr>
        <p:blipFill>
          <a:blip r:embed="rId5"/>
          <a:stretch>
            <a:fillRect/>
          </a:stretch>
        </p:blipFill>
        <p:spPr>
          <a:xfrm>
            <a:off x="1989599" y="4800240"/>
            <a:ext cx="9763742" cy="946008"/>
          </a:xfrm>
          <a:prstGeom prst="rect">
            <a:avLst/>
          </a:prstGeom>
        </p:spPr>
      </p:pic>
    </p:spTree>
    <p:extLst>
      <p:ext uri="{BB962C8B-B14F-4D97-AF65-F5344CB8AC3E}">
        <p14:creationId xmlns:p14="http://schemas.microsoft.com/office/powerpoint/2010/main" val="364249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A19E4-2794-7545-A416-99DC7B4C193F}"/>
              </a:ext>
            </a:extLst>
          </p:cNvPr>
          <p:cNvSpPr>
            <a:spLocks noGrp="1"/>
          </p:cNvSpPr>
          <p:nvPr>
            <p:ph type="title"/>
          </p:nvPr>
        </p:nvSpPr>
        <p:spPr>
          <a:xfrm>
            <a:off x="786441" y="0"/>
            <a:ext cx="10515600" cy="1325563"/>
          </a:xfrm>
        </p:spPr>
        <p:txBody>
          <a:bodyPr/>
          <a:lstStyle/>
          <a:p>
            <a:r>
              <a:rPr lang="en-US" dirty="0">
                <a:solidFill>
                  <a:schemeClr val="bg1"/>
                </a:solidFill>
              </a:rPr>
              <a:t>Fee</a:t>
            </a:r>
            <a:r>
              <a:rPr lang="en-US" dirty="0"/>
              <a:t>-For-Service Autonomous </a:t>
            </a:r>
            <a:r>
              <a:rPr lang="en-US" dirty="0" err="1"/>
              <a:t>TaaS</a:t>
            </a:r>
            <a:endParaRPr lang="en-US" dirty="0"/>
          </a:p>
        </p:txBody>
      </p:sp>
      <p:sp>
        <p:nvSpPr>
          <p:cNvPr id="3" name="Content Placeholder 2">
            <a:extLst>
              <a:ext uri="{FF2B5EF4-FFF2-40B4-BE49-F238E27FC236}">
                <a16:creationId xmlns:a16="http://schemas.microsoft.com/office/drawing/2014/main" id="{6FAB4BCA-B828-3D4D-950F-7B864B7B2AEF}"/>
              </a:ext>
            </a:extLst>
          </p:cNvPr>
          <p:cNvSpPr>
            <a:spLocks noGrp="1"/>
          </p:cNvSpPr>
          <p:nvPr>
            <p:ph idx="1"/>
          </p:nvPr>
        </p:nvSpPr>
        <p:spPr/>
        <p:txBody>
          <a:bodyPr/>
          <a:lstStyle/>
          <a:p>
            <a:r>
              <a:rPr lang="en-US" dirty="0"/>
              <a:t>Waymo: </a:t>
            </a:r>
            <a:r>
              <a:rPr lang="en-US" b="0" u="none" strike="noStrike" dirty="0">
                <a:effectLst/>
                <a:latin typeface="Google Sans"/>
              </a:rPr>
              <a:t>Phoenix, AZ</a:t>
            </a:r>
            <a:r>
              <a:rPr lang="en-US" b="0" dirty="0"/>
              <a:t>, </a:t>
            </a:r>
            <a:r>
              <a:rPr lang="en-US" b="0" u="none" strike="noStrike" dirty="0">
                <a:effectLst/>
                <a:latin typeface="Google Sans"/>
              </a:rPr>
              <a:t>Los Angeles, CA</a:t>
            </a:r>
            <a:r>
              <a:rPr lang="en-US" b="0" dirty="0"/>
              <a:t>, the </a:t>
            </a:r>
            <a:r>
              <a:rPr lang="en-US" b="0" u="none" strike="noStrike" dirty="0">
                <a:effectLst/>
                <a:latin typeface="Google Sans"/>
              </a:rPr>
              <a:t>San Francisco Bay Area, CA</a:t>
            </a:r>
            <a:r>
              <a:rPr lang="en-US" b="0" dirty="0"/>
              <a:t>, </a:t>
            </a:r>
            <a:r>
              <a:rPr lang="en-US" b="0" u="none" strike="noStrike" dirty="0">
                <a:effectLst/>
                <a:latin typeface="Google Sans"/>
              </a:rPr>
              <a:t>Austin, TX</a:t>
            </a:r>
            <a:r>
              <a:rPr lang="en-US" b="0" dirty="0"/>
              <a:t>, </a:t>
            </a:r>
            <a:r>
              <a:rPr lang="en-US" b="0" u="none" strike="noStrike" dirty="0">
                <a:effectLst/>
                <a:latin typeface="Google Sans"/>
              </a:rPr>
              <a:t>Dallas, TX</a:t>
            </a:r>
            <a:r>
              <a:rPr lang="en-US" b="0" dirty="0"/>
              <a:t>, </a:t>
            </a:r>
            <a:r>
              <a:rPr lang="en-US" b="0" u="none" strike="noStrike" dirty="0">
                <a:effectLst/>
                <a:latin typeface="Google Sans"/>
              </a:rPr>
              <a:t>Houston, TX</a:t>
            </a:r>
            <a:r>
              <a:rPr lang="en-US" b="0" dirty="0"/>
              <a:t>, </a:t>
            </a:r>
            <a:r>
              <a:rPr lang="en-US" b="0" u="none" strike="noStrike" dirty="0">
                <a:effectLst/>
                <a:latin typeface="Google Sans"/>
              </a:rPr>
              <a:t>San Antonio, TX</a:t>
            </a:r>
            <a:r>
              <a:rPr lang="en-US" b="0" dirty="0"/>
              <a:t>, </a:t>
            </a:r>
            <a:r>
              <a:rPr lang="en-US" b="0" u="none" strike="noStrike" dirty="0">
                <a:effectLst/>
                <a:latin typeface="Google Sans"/>
              </a:rPr>
              <a:t>Atlanta, GA</a:t>
            </a:r>
            <a:r>
              <a:rPr lang="en-US" b="0" dirty="0"/>
              <a:t>, </a:t>
            </a:r>
            <a:r>
              <a:rPr lang="en-US" b="0" u="none" strike="noStrike" dirty="0">
                <a:effectLst/>
                <a:latin typeface="Google Sans"/>
              </a:rPr>
              <a:t>Miami, FL</a:t>
            </a:r>
            <a:r>
              <a:rPr lang="en-US" b="0" dirty="0"/>
              <a:t>, and </a:t>
            </a:r>
            <a:r>
              <a:rPr lang="en-US" b="0" u="none" strike="noStrike" dirty="0">
                <a:effectLst/>
                <a:latin typeface="Google Sans"/>
              </a:rPr>
              <a:t>Orlando, FL</a:t>
            </a:r>
            <a:endParaRPr lang="en-US" b="0" dirty="0"/>
          </a:p>
          <a:p>
            <a:pPr marL="0" indent="0">
              <a:buNone/>
            </a:pPr>
            <a:endParaRPr lang="en-US" dirty="0"/>
          </a:p>
          <a:p>
            <a:r>
              <a:rPr lang="en-US" dirty="0"/>
              <a:t>Motional: Las Vegas</a:t>
            </a:r>
          </a:p>
          <a:p>
            <a:endParaRPr lang="en-US" dirty="0"/>
          </a:p>
          <a:p>
            <a:r>
              <a:rPr lang="en-US" dirty="0"/>
              <a:t>Arlington, TX: Minibuses – Milo and </a:t>
            </a:r>
            <a:r>
              <a:rPr lang="en-US" dirty="0" err="1"/>
              <a:t>Drive.ai</a:t>
            </a:r>
            <a:endParaRPr lang="en-US" dirty="0"/>
          </a:p>
          <a:p>
            <a:endParaRPr lang="en-US" dirty="0"/>
          </a:p>
          <a:p>
            <a:r>
              <a:rPr lang="en-US" dirty="0"/>
              <a:t>More are surely coming soon….</a:t>
            </a:r>
          </a:p>
        </p:txBody>
      </p:sp>
      <p:sp>
        <p:nvSpPr>
          <p:cNvPr id="4" name="Slide Number Placeholder 3">
            <a:extLst>
              <a:ext uri="{FF2B5EF4-FFF2-40B4-BE49-F238E27FC236}">
                <a16:creationId xmlns:a16="http://schemas.microsoft.com/office/drawing/2014/main" id="{7DCA8CC4-7754-B34C-84AE-CA9195DF483D}"/>
              </a:ext>
            </a:extLst>
          </p:cNvPr>
          <p:cNvSpPr>
            <a:spLocks noGrp="1"/>
          </p:cNvSpPr>
          <p:nvPr>
            <p:ph type="sldNum" sz="quarter" idx="12"/>
          </p:nvPr>
        </p:nvSpPr>
        <p:spPr/>
        <p:txBody>
          <a:bodyPr/>
          <a:lstStyle/>
          <a:p>
            <a:fld id="{D9F085D5-EC86-4F6A-B501-C1359CB39116}" type="slidenum">
              <a:rPr lang="en-GB" smtClean="0"/>
              <a:t>9</a:t>
            </a:fld>
            <a:endParaRPr lang="en-GB"/>
          </a:p>
        </p:txBody>
      </p:sp>
    </p:spTree>
    <p:extLst>
      <p:ext uri="{BB962C8B-B14F-4D97-AF65-F5344CB8AC3E}">
        <p14:creationId xmlns:p14="http://schemas.microsoft.com/office/powerpoint/2010/main" val="283762469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27092</TotalTime>
  <Words>1704</Words>
  <Application>Microsoft Macintosh PowerPoint</Application>
  <PresentationFormat>Widescreen</PresentationFormat>
  <Paragraphs>307</Paragraphs>
  <Slides>41</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Courier New</vt:lpstr>
      <vt:lpstr>Google Sans</vt:lpstr>
      <vt:lpstr>Roboto Condensed</vt:lpstr>
      <vt:lpstr>Wingdings</vt:lpstr>
      <vt:lpstr>Custom Design</vt:lpstr>
      <vt:lpstr>Loch Lomond Yacht Club  Driving Change – Autonomous Vehicles’ Big Impact</vt:lpstr>
      <vt:lpstr>Outline</vt:lpstr>
      <vt:lpstr> Autonomous Taxonomy</vt:lpstr>
      <vt:lpstr>Waymo is Exploring Los Angeles</vt:lpstr>
      <vt:lpstr>Three Important Questions:</vt:lpstr>
      <vt:lpstr>40+ Corporations Working On Autonomous Vehicles</vt:lpstr>
      <vt:lpstr>WHEN? What is possible?</vt:lpstr>
      <vt:lpstr>PowerPoint Presentation</vt:lpstr>
      <vt:lpstr>Fee-For-Service Autonomous TaaS</vt:lpstr>
      <vt:lpstr>Actively Pursuing Autonomous Local Delivery</vt:lpstr>
      <vt:lpstr>AV Trucking is Taking Off As Well!</vt:lpstr>
      <vt:lpstr>What will the future look like?</vt:lpstr>
      <vt:lpstr>This:</vt:lpstr>
      <vt:lpstr>Or This:</vt:lpstr>
      <vt:lpstr>But, will it be:</vt:lpstr>
      <vt:lpstr>Hell</vt:lpstr>
      <vt:lpstr>Two Adults and a Child: Morning Miles</vt:lpstr>
      <vt:lpstr>Heaven</vt:lpstr>
      <vt:lpstr>Why is This Heaven?</vt:lpstr>
      <vt:lpstr>Transition</vt:lpstr>
      <vt:lpstr>Economics Drives Transition: Private</vt:lpstr>
      <vt:lpstr>Economics Drives Transition: Public</vt:lpstr>
      <vt:lpstr>Potential Savings</vt:lpstr>
      <vt:lpstr>Government Should Encourage Change</vt:lpstr>
      <vt:lpstr>Mobility and Equity</vt:lpstr>
      <vt:lpstr>Mobility and Equity</vt:lpstr>
      <vt:lpstr>Safety and Productivity</vt:lpstr>
      <vt:lpstr>Environment</vt:lpstr>
      <vt:lpstr>Environmental Implications Depends: Heaven or Hell </vt:lpstr>
      <vt:lpstr>What Changes Will This Bring?</vt:lpstr>
      <vt:lpstr>Disposable Income</vt:lpstr>
      <vt:lpstr>Transportation Demand</vt:lpstr>
      <vt:lpstr>Infrastructure</vt:lpstr>
      <vt:lpstr>Housing</vt:lpstr>
      <vt:lpstr>Public Transportation</vt:lpstr>
      <vt:lpstr>Employment</vt:lpstr>
      <vt:lpstr>Employment (con’t)</vt:lpstr>
      <vt:lpstr>Parking</vt:lpstr>
      <vt:lpstr>Freeing Up Urban Space from Parking</vt:lpstr>
      <vt:lpstr> Summary of Change</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Jon Haveman</cp:lastModifiedBy>
  <cp:revision>301</cp:revision>
  <cp:lastPrinted>2026-05-28T16:44:54Z</cp:lastPrinted>
  <dcterms:created xsi:type="dcterms:W3CDTF">2017-05-03T22:30:38Z</dcterms:created>
  <dcterms:modified xsi:type="dcterms:W3CDTF">2026-08-07T00:52:06Z</dcterms:modified>
</cp:coreProperties>
</file>