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0"/>
  </p:notesMasterIdLst>
  <p:sldIdLst>
    <p:sldId id="1190" r:id="rId2"/>
    <p:sldId id="1197" r:id="rId3"/>
    <p:sldId id="1198" r:id="rId4"/>
    <p:sldId id="1199" r:id="rId5"/>
    <p:sldId id="974" r:id="rId6"/>
    <p:sldId id="327" r:id="rId7"/>
    <p:sldId id="1059" r:id="rId8"/>
    <p:sldId id="1130" r:id="rId9"/>
    <p:sldId id="1060" r:id="rId10"/>
    <p:sldId id="1101" r:id="rId11"/>
    <p:sldId id="1102" r:id="rId12"/>
    <p:sldId id="1093" r:id="rId13"/>
    <p:sldId id="1103" r:id="rId14"/>
    <p:sldId id="1105" r:id="rId15"/>
    <p:sldId id="1122" r:id="rId16"/>
    <p:sldId id="1125" r:id="rId17"/>
    <p:sldId id="1107" r:id="rId18"/>
    <p:sldId id="4101" r:id="rId19"/>
    <p:sldId id="1123" r:id="rId20"/>
    <p:sldId id="4102" r:id="rId21"/>
    <p:sldId id="1061" r:id="rId22"/>
    <p:sldId id="1062" r:id="rId23"/>
    <p:sldId id="1076" r:id="rId24"/>
    <p:sldId id="1077" r:id="rId25"/>
    <p:sldId id="1116" r:id="rId26"/>
    <p:sldId id="1075" r:id="rId27"/>
    <p:sldId id="1108" r:id="rId28"/>
    <p:sldId id="1063" r:id="rId29"/>
    <p:sldId id="1065" r:id="rId30"/>
    <p:sldId id="1131" r:id="rId31"/>
    <p:sldId id="1110" r:id="rId32"/>
    <p:sldId id="1067" r:id="rId33"/>
    <p:sldId id="1069" r:id="rId34"/>
    <p:sldId id="1070" r:id="rId35"/>
    <p:sldId id="1098" r:id="rId36"/>
    <p:sldId id="1111" r:id="rId37"/>
    <p:sldId id="1072" r:id="rId38"/>
    <p:sldId id="1128" r:id="rId39"/>
    <p:sldId id="1071" r:id="rId40"/>
    <p:sldId id="1022" r:id="rId41"/>
    <p:sldId id="1121" r:id="rId42"/>
    <p:sldId id="1087" r:id="rId43"/>
    <p:sldId id="1112" r:id="rId44"/>
    <p:sldId id="1084" r:id="rId45"/>
    <p:sldId id="1119" r:id="rId46"/>
    <p:sldId id="1085" r:id="rId47"/>
    <p:sldId id="1113" r:id="rId48"/>
    <p:sldId id="1126" r:id="rId49"/>
    <p:sldId id="1090" r:id="rId50"/>
    <p:sldId id="1088" r:id="rId51"/>
    <p:sldId id="1120" r:id="rId52"/>
    <p:sldId id="1127" r:id="rId53"/>
    <p:sldId id="1132" r:id="rId54"/>
    <p:sldId id="1183" r:id="rId55"/>
    <p:sldId id="1202" r:id="rId56"/>
    <p:sldId id="1203" r:id="rId57"/>
    <p:sldId id="1204" r:id="rId58"/>
    <p:sldId id="1200"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 id="2" name="Allison Roehling" initials="AR"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C88"/>
    <a:srgbClr val="2B414D"/>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451" autoAdjust="0"/>
    <p:restoredTop sz="95374" autoAdjust="0"/>
  </p:normalViewPr>
  <p:slideViewPr>
    <p:cSldViewPr snapToGrid="0" snapToObjects="1">
      <p:cViewPr varScale="1">
        <p:scale>
          <a:sx n="121" d="100"/>
          <a:sy n="121" d="100"/>
        </p:scale>
        <p:origin x="176" y="192"/>
      </p:cViewPr>
      <p:guideLst>
        <p:guide orient="horz" pos="2160"/>
        <p:guide pos="3840"/>
      </p:guideLst>
    </p:cSldViewPr>
  </p:slideViewPr>
  <p:notesTextViewPr>
    <p:cViewPr>
      <p:scale>
        <a:sx n="1" d="1"/>
        <a:sy n="1" d="1"/>
      </p:scale>
      <p:origin x="0" y="0"/>
    </p:cViewPr>
  </p:notesTextViewPr>
  <p:sorterViewPr>
    <p:cViewPr varScale="1">
      <p:scale>
        <a:sx n="176" d="100"/>
        <a:sy n="176" d="100"/>
      </p:scale>
      <p:origin x="0" y="45632"/>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3/21/22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9</a:t>
            </a:fld>
            <a:endParaRPr lang="en-US" dirty="0"/>
          </a:p>
        </p:txBody>
      </p:sp>
    </p:spTree>
    <p:extLst>
      <p:ext uri="{BB962C8B-B14F-4D97-AF65-F5344CB8AC3E}">
        <p14:creationId xmlns:p14="http://schemas.microsoft.com/office/powerpoint/2010/main" val="24768016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35817632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25</a:t>
            </a:fld>
            <a:endParaRPr lang="en-US"/>
          </a:p>
        </p:txBody>
      </p:sp>
    </p:spTree>
    <p:extLst>
      <p:ext uri="{BB962C8B-B14F-4D97-AF65-F5344CB8AC3E}">
        <p14:creationId xmlns:p14="http://schemas.microsoft.com/office/powerpoint/2010/main" val="569935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a:p>
            <a:r>
              <a:rPr lang="en-US" dirty="0"/>
              <a:t>2020 annual cost and cost per mile</a:t>
            </a:r>
          </a:p>
          <a:p>
            <a:r>
              <a:rPr lang="en-US" dirty="0"/>
              <a:t>https://</a:t>
            </a:r>
            <a:r>
              <a:rPr lang="en-US" dirty="0" err="1"/>
              <a:t>newsroom.aaa.com</a:t>
            </a:r>
            <a:r>
              <a:rPr lang="en-US" dirty="0"/>
              <a:t>/wp-content/uploads/2020/12/Your-Driving-Costs-2020-Fact-Sheet-FINAL-12-9-20-2.pdf</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29</a:t>
            </a:fld>
            <a:endParaRPr lang="en-US" dirty="0"/>
          </a:p>
        </p:txBody>
      </p:sp>
    </p:spTree>
    <p:extLst>
      <p:ext uri="{BB962C8B-B14F-4D97-AF65-F5344CB8AC3E}">
        <p14:creationId xmlns:p14="http://schemas.microsoft.com/office/powerpoint/2010/main" val="2085942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34</a:t>
            </a:fld>
            <a:endParaRPr lang="en-US" dirty="0"/>
          </a:p>
        </p:txBody>
      </p:sp>
    </p:spTree>
    <p:extLst>
      <p:ext uri="{BB962C8B-B14F-4D97-AF65-F5344CB8AC3E}">
        <p14:creationId xmlns:p14="http://schemas.microsoft.com/office/powerpoint/2010/main" val="1924123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37</a:t>
            </a:fld>
            <a:endParaRPr lang="en-US" dirty="0"/>
          </a:p>
        </p:txBody>
      </p:sp>
    </p:spTree>
    <p:extLst>
      <p:ext uri="{BB962C8B-B14F-4D97-AF65-F5344CB8AC3E}">
        <p14:creationId xmlns:p14="http://schemas.microsoft.com/office/powerpoint/2010/main" val="38375811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38</a:t>
            </a:fld>
            <a:endParaRPr lang="en-US" dirty="0"/>
          </a:p>
        </p:txBody>
      </p:sp>
    </p:spTree>
    <p:extLst>
      <p:ext uri="{BB962C8B-B14F-4D97-AF65-F5344CB8AC3E}">
        <p14:creationId xmlns:p14="http://schemas.microsoft.com/office/powerpoint/2010/main" val="24389858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47</a:t>
            </a:fld>
            <a:endParaRPr lang="en-US"/>
          </a:p>
        </p:txBody>
      </p:sp>
    </p:spTree>
    <p:extLst>
      <p:ext uri="{BB962C8B-B14F-4D97-AF65-F5344CB8AC3E}">
        <p14:creationId xmlns:p14="http://schemas.microsoft.com/office/powerpoint/2010/main" val="30322964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Bitcoin today was trading at $56,850</a:t>
            </a:r>
          </a:p>
        </p:txBody>
      </p:sp>
      <p:sp>
        <p:nvSpPr>
          <p:cNvPr id="4" name="Slide Number Placeholder 3"/>
          <p:cNvSpPr>
            <a:spLocks noGrp="1"/>
          </p:cNvSpPr>
          <p:nvPr>
            <p:ph type="sldNum" sz="quarter" idx="5"/>
          </p:nvPr>
        </p:nvSpPr>
        <p:spPr/>
        <p:txBody>
          <a:bodyPr/>
          <a:lstStyle/>
          <a:p>
            <a:fld id="{39F294D8-753E-E842-8CF8-893A8D4FD7E5}" type="slidenum">
              <a:rPr lang="en-US" smtClean="0"/>
              <a:t>56</a:t>
            </a:fld>
            <a:endParaRPr lang="en-US"/>
          </a:p>
        </p:txBody>
      </p:sp>
    </p:spTree>
    <p:extLst>
      <p:ext uri="{BB962C8B-B14F-4D97-AF65-F5344CB8AC3E}">
        <p14:creationId xmlns:p14="http://schemas.microsoft.com/office/powerpoint/2010/main" val="268684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ct val="1000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3pP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ct val="1000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18" Type="http://schemas.openxmlformats.org/officeDocument/2006/relationships/image" Target="../media/image28.jpg"/><Relationship Id="rId26" Type="http://schemas.openxmlformats.org/officeDocument/2006/relationships/image" Target="../media/image36.jpg"/><Relationship Id="rId3" Type="http://schemas.openxmlformats.org/officeDocument/2006/relationships/image" Target="../media/image13.jpg"/><Relationship Id="rId21" Type="http://schemas.openxmlformats.org/officeDocument/2006/relationships/image" Target="../media/image31.jpg"/><Relationship Id="rId7" Type="http://schemas.openxmlformats.org/officeDocument/2006/relationships/image" Target="../media/image17.jpg"/><Relationship Id="rId12" Type="http://schemas.openxmlformats.org/officeDocument/2006/relationships/image" Target="../media/image22.jpg"/><Relationship Id="rId17" Type="http://schemas.openxmlformats.org/officeDocument/2006/relationships/image" Target="../media/image27.jpg"/><Relationship Id="rId25" Type="http://schemas.openxmlformats.org/officeDocument/2006/relationships/image" Target="../media/image35.jpg"/><Relationship Id="rId2" Type="http://schemas.openxmlformats.org/officeDocument/2006/relationships/image" Target="../media/image12.jpg"/><Relationship Id="rId16" Type="http://schemas.openxmlformats.org/officeDocument/2006/relationships/image" Target="../media/image26.jpg"/><Relationship Id="rId20" Type="http://schemas.openxmlformats.org/officeDocument/2006/relationships/image" Target="../media/image30.jpg"/><Relationship Id="rId1" Type="http://schemas.openxmlformats.org/officeDocument/2006/relationships/slideLayout" Target="../slideLayouts/slideLayout3.xml"/><Relationship Id="rId6" Type="http://schemas.openxmlformats.org/officeDocument/2006/relationships/image" Target="../media/image16.jpg"/><Relationship Id="rId11" Type="http://schemas.openxmlformats.org/officeDocument/2006/relationships/image" Target="../media/image21.jpg"/><Relationship Id="rId24" Type="http://schemas.openxmlformats.org/officeDocument/2006/relationships/image" Target="../media/image34.jpg"/><Relationship Id="rId5" Type="http://schemas.openxmlformats.org/officeDocument/2006/relationships/image" Target="../media/image15.jpg"/><Relationship Id="rId15" Type="http://schemas.openxmlformats.org/officeDocument/2006/relationships/image" Target="../media/image25.jpg"/><Relationship Id="rId23" Type="http://schemas.openxmlformats.org/officeDocument/2006/relationships/image" Target="../media/image33.jpg"/><Relationship Id="rId28" Type="http://schemas.openxmlformats.org/officeDocument/2006/relationships/image" Target="../media/image38.png"/><Relationship Id="rId10" Type="http://schemas.openxmlformats.org/officeDocument/2006/relationships/image" Target="../media/image20.jpg"/><Relationship Id="rId19" Type="http://schemas.openxmlformats.org/officeDocument/2006/relationships/image" Target="../media/image29.jpg"/><Relationship Id="rId4" Type="http://schemas.openxmlformats.org/officeDocument/2006/relationships/image" Target="../media/image14.jpg"/><Relationship Id="rId9" Type="http://schemas.openxmlformats.org/officeDocument/2006/relationships/image" Target="../media/image19.jpg"/><Relationship Id="rId14" Type="http://schemas.openxmlformats.org/officeDocument/2006/relationships/image" Target="../media/image24.jpg"/><Relationship Id="rId22" Type="http://schemas.openxmlformats.org/officeDocument/2006/relationships/image" Target="../media/image32.jpg"/><Relationship Id="rId27" Type="http://schemas.openxmlformats.org/officeDocument/2006/relationships/image" Target="../media/image37.jp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tiff"/><Relationship Id="rId7" Type="http://schemas.openxmlformats.org/officeDocument/2006/relationships/image" Target="../media/image55.jpg"/><Relationship Id="rId2" Type="http://schemas.openxmlformats.org/officeDocument/2006/relationships/image" Target="../media/image50.tiff"/><Relationship Id="rId1" Type="http://schemas.openxmlformats.org/officeDocument/2006/relationships/slideLayout" Target="../slideLayouts/slideLayout2.xml"/><Relationship Id="rId6" Type="http://schemas.openxmlformats.org/officeDocument/2006/relationships/image" Target="../media/image54.tiff"/><Relationship Id="rId11" Type="http://schemas.openxmlformats.org/officeDocument/2006/relationships/image" Target="../media/image59.jpg"/><Relationship Id="rId5" Type="http://schemas.openxmlformats.org/officeDocument/2006/relationships/image" Target="../media/image53.tiff"/><Relationship Id="rId10" Type="http://schemas.openxmlformats.org/officeDocument/2006/relationships/image" Target="../media/image58.jpg"/><Relationship Id="rId4" Type="http://schemas.openxmlformats.org/officeDocument/2006/relationships/image" Target="../media/image52.tiff"/><Relationship Id="rId9" Type="http://schemas.openxmlformats.org/officeDocument/2006/relationships/image" Target="../media/image57.jpg"/></Relationships>
</file>

<file path=ppt/slides/_rels/slide23.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4.xml"/><Relationship Id="rId4" Type="http://schemas.openxmlformats.org/officeDocument/2006/relationships/image" Target="../media/image62.jpg"/></Relationships>
</file>

<file path=ppt/slides/_rels/slide2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file:////Users/jonhaveman/NEED%20Dropbox/Presentations/AutonomousVehicles/Images/CarCostPerMile.png"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g"/><Relationship Id="rId1" Type="http://schemas.openxmlformats.org/officeDocument/2006/relationships/slideLayout" Target="../slideLayouts/slideLayout2.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3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image" Target="../media/image77.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81.tiff"/><Relationship Id="rId4" Type="http://schemas.openxmlformats.org/officeDocument/2006/relationships/image" Target="../media/image80.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jpg"/><Relationship Id="rId1" Type="http://schemas.openxmlformats.org/officeDocument/2006/relationships/slideLayout" Target="../slideLayouts/slideLayout2.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9.tif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2.tiff"/><Relationship Id="rId5" Type="http://schemas.openxmlformats.org/officeDocument/2006/relationships/image" Target="../media/image91.tiff"/><Relationship Id="rId4" Type="http://schemas.openxmlformats.org/officeDocument/2006/relationships/image" Target="../media/image90.tiff"/></Relationships>
</file>

<file path=ppt/slides/_rels/slide4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file:////Volumes/Promise%20Pegasus/FileShare/Presentations/Base_New/Charts/0.USGraphs/GDP/gdp_panValues.png" TargetMode="External"/><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file:////Users/Jon/NEED%20Dropbox/Presentations/Inequality/Programs/incshr.png" TargetMode="External"/><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56.jpg"/><Relationship Id="rId3" Type="http://schemas.openxmlformats.org/officeDocument/2006/relationships/image" Target="../media/image51.tiff"/><Relationship Id="rId7" Type="http://schemas.openxmlformats.org/officeDocument/2006/relationships/image" Target="../media/image55.jpg"/><Relationship Id="rId2" Type="http://schemas.openxmlformats.org/officeDocument/2006/relationships/image" Target="../media/image50.tiff"/><Relationship Id="rId1" Type="http://schemas.openxmlformats.org/officeDocument/2006/relationships/slideLayout" Target="../slideLayouts/slideLayout2.xml"/><Relationship Id="rId6" Type="http://schemas.openxmlformats.org/officeDocument/2006/relationships/image" Target="../media/image54.tiff"/><Relationship Id="rId11" Type="http://schemas.openxmlformats.org/officeDocument/2006/relationships/image" Target="../media/image59.jpg"/><Relationship Id="rId5" Type="http://schemas.openxmlformats.org/officeDocument/2006/relationships/image" Target="../media/image53.tiff"/><Relationship Id="rId10" Type="http://schemas.openxmlformats.org/officeDocument/2006/relationships/image" Target="../media/image58.jpg"/><Relationship Id="rId4" Type="http://schemas.openxmlformats.org/officeDocument/2006/relationships/image" Target="../media/image52.tiff"/><Relationship Id="rId9" Type="http://schemas.openxmlformats.org/officeDocument/2006/relationships/image" Target="../media/image57.jpg"/></Relationships>
</file>

<file path=ppt/slides/_rels/slide58.xml.rels><?xml version="1.0" encoding="UTF-8" standalone="yes"?>
<Relationships xmlns="http://schemas.openxmlformats.org/package/2006/relationships"><Relationship Id="rId3" Type="http://schemas.openxmlformats.org/officeDocument/2006/relationships/hyperlink" Target="mailto:info@NEEDelegation.org" TargetMode="External"/><Relationship Id="rId2" Type="http://schemas.openxmlformats.org/officeDocument/2006/relationships/hyperlink" Target="http://www.needelegation.org/" TargetMode="External"/><Relationship Id="rId1" Type="http://schemas.openxmlformats.org/officeDocument/2006/relationships/slideLayout" Target="../slideLayouts/slideLayout2.xml"/><Relationship Id="rId4" Type="http://schemas.openxmlformats.org/officeDocument/2006/relationships/hyperlink" Target="http://www.needelegation.org/testimonials.ph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Winter 2022</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8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Clemson University</a:t>
            </a:r>
          </a:p>
          <a:p>
            <a:pPr>
              <a:lnSpc>
                <a:spcPct val="100000"/>
              </a:lnSpc>
              <a:spcBef>
                <a:spcPts val="0"/>
              </a:spcBef>
            </a:pPr>
            <a:r>
              <a:rPr lang="en-US" sz="3100" dirty="0">
                <a:solidFill>
                  <a:schemeClr val="tx2"/>
                </a:solidFill>
              </a:rPr>
              <a:t>February-March, 2022</a:t>
            </a:r>
          </a:p>
          <a:p>
            <a:pPr>
              <a:lnSpc>
                <a:spcPct val="100000"/>
              </a:lnSpc>
              <a:spcBef>
                <a:spcPts val="0"/>
              </a:spcBef>
            </a:pPr>
            <a:endParaRPr lang="en-US" sz="3100" dirty="0">
              <a:solidFill>
                <a:schemeClr val="tx2"/>
              </a:solidFill>
            </a:endParaRP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687394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0"/>
            <a:ext cx="10515600" cy="1325563"/>
          </a:xfrm>
        </p:spPr>
        <p:txBody>
          <a:bodyPr/>
          <a:lstStyle/>
          <a:p>
            <a:r>
              <a:rPr lang="en-US" dirty="0">
                <a:solidFill>
                  <a:schemeClr val="bg1"/>
                </a:solidFill>
              </a:rPr>
              <a:t>Mc</a:t>
            </a:r>
            <a:r>
              <a:rPr lang="en-US" dirty="0"/>
              <a:t>Kinsey isn’t Always Spot On</a:t>
            </a:r>
          </a:p>
        </p:txBody>
      </p:sp>
      <p:sp>
        <p:nvSpPr>
          <p:cNvPr id="3" name="Content Placeholder 2"/>
          <p:cNvSpPr>
            <a:spLocks noGrp="1"/>
          </p:cNvSpPr>
          <p:nvPr>
            <p:ph idx="1"/>
          </p:nvPr>
        </p:nvSpPr>
        <p:spPr>
          <a:xfrm>
            <a:off x="838200" y="1038747"/>
            <a:ext cx="10515600" cy="4351338"/>
          </a:xfrm>
        </p:spPr>
        <p:txBody>
          <a:bodyPr>
            <a:normAutofit/>
          </a:bodyPr>
          <a:lstStyle/>
          <a:p>
            <a:pPr marL="0" indent="0">
              <a:buNone/>
            </a:pPr>
            <a:endParaRPr lang="en-US" dirty="0"/>
          </a:p>
          <a:p>
            <a:pPr>
              <a:spcAft>
                <a:spcPts val="1000"/>
              </a:spcAft>
            </a:pPr>
            <a:r>
              <a:rPr lang="en-US" sz="3200" dirty="0"/>
              <a:t>"In 1980, McKinsey &amp; Company was commissioned by AT&amp;T to forecast cell phone penetration in the U.S. by 2000. </a:t>
            </a:r>
          </a:p>
          <a:p>
            <a:pPr lvl="1">
              <a:spcAft>
                <a:spcPts val="1000"/>
              </a:spcAft>
            </a:pPr>
            <a:r>
              <a:rPr lang="en-US" sz="2800" dirty="0"/>
              <a:t>The consultant’s prediction, 900,000 subscribers, </a:t>
            </a:r>
          </a:p>
          <a:p>
            <a:pPr lvl="1"/>
            <a:r>
              <a:rPr lang="en-US" sz="2800" dirty="0"/>
              <a:t>was less than 1% of the actual figure, 109 Million.”</a:t>
            </a:r>
          </a:p>
          <a:p>
            <a:pPr lvl="8"/>
            <a:r>
              <a:rPr lang="en-US" dirty="0"/>
              <a:t>Professor Angel Lozano, 2014</a:t>
            </a:r>
          </a:p>
        </p:txBody>
      </p:sp>
      <p:sp>
        <p:nvSpPr>
          <p:cNvPr id="4" name="Slide Number Placeholder 3"/>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1158174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736" y="0"/>
            <a:ext cx="10515600" cy="1325563"/>
          </a:xfrm>
        </p:spPr>
        <p:txBody>
          <a:bodyPr/>
          <a:lstStyle/>
          <a:p>
            <a:r>
              <a:rPr lang="en-US" dirty="0">
                <a:solidFill>
                  <a:srgbClr val="FFFFFF"/>
                </a:solidFill>
              </a:rPr>
              <a:t>Tw</a:t>
            </a:r>
            <a:r>
              <a:rPr lang="en-US" dirty="0"/>
              <a:t>o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p:txBody>
      </p:sp>
      <p:sp>
        <p:nvSpPr>
          <p:cNvPr id="4" name="Slide Number Placeholder 3"/>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230377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32690"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77847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solidFill>
                  <a:srgbClr val="FFFFFF"/>
                </a:solidFill>
              </a:rPr>
              <a:t>Wil</a:t>
            </a:r>
            <a:r>
              <a:rPr lang="en-US" dirty="0"/>
              <a:t>dly Optimistic, But</a:t>
            </a:r>
            <a:r>
              <a:rPr lang="mr-IN" dirty="0"/>
              <a:t>…</a:t>
            </a:r>
            <a:br>
              <a:rPr lang="en-US" dirty="0"/>
            </a:br>
            <a:r>
              <a:rPr lang="en-US" dirty="0"/>
              <a:t>40+ 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13</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9" name="Picture 8" descr="Audi-1024x70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48481" y="-1841716"/>
            <a:ext cx="5357719" cy="3683432"/>
          </a:xfrm>
          <a:prstGeom prst="rect">
            <a:avLst/>
          </a:prstGeom>
        </p:spPr>
      </p:pic>
      <p:pic>
        <p:nvPicPr>
          <p:cNvPr id="10" name="Picture 9" descr="baidu.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6518919" y="-6372230"/>
            <a:ext cx="5105981" cy="3436325"/>
          </a:xfrm>
          <a:prstGeom prst="rect">
            <a:avLst/>
          </a:prstGeom>
        </p:spPr>
      </p:pic>
      <p:pic>
        <p:nvPicPr>
          <p:cNvPr id="20" name="Picture 19" descr="huawei-365x365.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346254" y="4012702"/>
            <a:ext cx="4263662" cy="1694639"/>
          </a:xfrm>
          <a:prstGeom prst="rect">
            <a:avLst/>
          </a:prstGeom>
        </p:spPr>
      </p:pic>
      <p:pic>
        <p:nvPicPr>
          <p:cNvPr id="26" name="Picture 25" descr="toyota-1024x837.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flipH="1">
            <a:off x="14708373" y="4338943"/>
            <a:ext cx="1810546" cy="1479909"/>
          </a:xfrm>
          <a:prstGeom prst="rect">
            <a:avLst/>
          </a:prstGeom>
        </p:spPr>
      </p:pic>
      <p:pic>
        <p:nvPicPr>
          <p:cNvPr id="27" name="Picture 26" descr="uber-1024x683.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967120" y="2083383"/>
            <a:ext cx="2883716" cy="1923416"/>
          </a:xfrm>
          <a:prstGeom prst="rect">
            <a:avLst/>
          </a:prstGeom>
        </p:spPr>
      </p:pic>
      <p:pic>
        <p:nvPicPr>
          <p:cNvPr id="28" name="Picture 27" descr="valeo-1024x447.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7346254" y="2275201"/>
            <a:ext cx="2521066" cy="1629830"/>
          </a:xfrm>
          <a:prstGeom prst="rect">
            <a:avLst/>
          </a:prstGeom>
        </p:spPr>
      </p:pic>
      <p:pic>
        <p:nvPicPr>
          <p:cNvPr id="32" name="Picture 31" descr="yutong-1024x604.pn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spTree>
    <p:extLst>
      <p:ext uri="{BB962C8B-B14F-4D97-AF65-F5344CB8AC3E}">
        <p14:creationId xmlns:p14="http://schemas.microsoft.com/office/powerpoint/2010/main" val="12787946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2664"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r>
              <a:rPr lang="en-US" dirty="0"/>
              <a:t>Last 5% is going to be very difficult to achieve.</a:t>
            </a:r>
          </a:p>
          <a:p>
            <a:r>
              <a:rPr lang="en-US" dirty="0"/>
              <a:t>Is this possible?</a:t>
            </a:r>
          </a:p>
          <a:p>
            <a:pPr lvl="1"/>
            <a:r>
              <a:rPr lang="en-US" dirty="0"/>
              <a:t>Horses to cars:  10 years – early 1900s</a:t>
            </a:r>
          </a:p>
          <a:p>
            <a:pPr lvl="1"/>
            <a:r>
              <a:rPr lang="en-US" dirty="0"/>
              <a:t>But adoption of EVs is so slow!</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3425278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19869627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16</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Tree>
    <p:extLst>
      <p:ext uri="{BB962C8B-B14F-4D97-AF65-F5344CB8AC3E}">
        <p14:creationId xmlns:p14="http://schemas.microsoft.com/office/powerpoint/2010/main" val="38446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17</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descr="Screen Shot 2019-10-27 at 11.48.1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49357" y="1518935"/>
            <a:ext cx="8126220" cy="97474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tretch>
            <a:fillRect/>
          </a:stretch>
        </p:blipFill>
        <p:spPr>
          <a:xfrm>
            <a:off x="1915563" y="4652749"/>
            <a:ext cx="10100388" cy="1229198"/>
          </a:xfrm>
          <a:prstGeom prst="rect">
            <a:avLst/>
          </a:prstGeom>
        </p:spPr>
      </p:pic>
    </p:spTree>
    <p:extLst>
      <p:ext uri="{BB962C8B-B14F-4D97-AF65-F5344CB8AC3E}">
        <p14:creationId xmlns:p14="http://schemas.microsoft.com/office/powerpoint/2010/main" val="2560895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in New York!</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18</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1269003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19</a:t>
            </a:fld>
            <a:endParaRPr lang="en-GB"/>
          </a:p>
        </p:txBody>
      </p:sp>
    </p:spTree>
    <p:extLst>
      <p:ext uri="{BB962C8B-B14F-4D97-AF65-F5344CB8AC3E}">
        <p14:creationId xmlns:p14="http://schemas.microsoft.com/office/powerpoint/2010/main" val="3510487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37326"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Coronavirus Economics</a:t>
            </a:r>
          </a:p>
          <a:p>
            <a:pPr>
              <a:spcAft>
                <a:spcPts val="1000"/>
              </a:spcAft>
            </a:pPr>
            <a:r>
              <a:rPr lang="en-US" dirty="0"/>
              <a:t>US Economy</a:t>
            </a:r>
          </a:p>
          <a:p>
            <a:pPr>
              <a:spcAft>
                <a:spcPts val="1000"/>
              </a:spcAft>
            </a:pPr>
            <a:r>
              <a:rPr lang="en-US" dirty="0"/>
              <a:t>Climate Change</a:t>
            </a:r>
          </a:p>
          <a:p>
            <a:pPr>
              <a:spcAft>
                <a:spcPts val="1000"/>
              </a:spcAft>
            </a:pPr>
            <a:r>
              <a:rPr lang="en-US" dirty="0"/>
              <a:t>Economic Inequality</a:t>
            </a:r>
          </a:p>
          <a:p>
            <a:pPr>
              <a:spcAft>
                <a:spcPts val="1000"/>
              </a:spcAft>
            </a:pPr>
            <a:r>
              <a:rPr lang="en-US" dirty="0"/>
              <a:t>Economic Mobility</a:t>
            </a:r>
          </a:p>
          <a:p>
            <a:pPr>
              <a:spcAft>
                <a:spcPts val="1000"/>
              </a:spcAft>
            </a:pPr>
            <a:r>
              <a:rPr lang="en-US" dirty="0"/>
              <a:t>Trade and Globalization</a:t>
            </a:r>
          </a:p>
          <a:p>
            <a:pPr>
              <a:spcAft>
                <a:spcPts val="1000"/>
              </a:spcAft>
            </a:pPr>
            <a:r>
              <a:rPr lang="en-US" dirty="0"/>
              <a:t>Minimum Wages</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a:t>Black-White Wealth Gap</a:t>
            </a:r>
            <a:endParaRPr lang="en-US" dirty="0"/>
          </a:p>
          <a:p>
            <a:pPr>
              <a:spcAft>
                <a:spcPts val="1000"/>
              </a:spcAft>
            </a:pPr>
            <a:r>
              <a:rPr lang="en-US" dirty="0"/>
              <a:t>Autonomous Vehicles</a:t>
            </a:r>
          </a:p>
          <a:p>
            <a:pPr>
              <a:spcAft>
                <a:spcPts val="1000"/>
              </a:spcAft>
            </a:pPr>
            <a:r>
              <a:rPr lang="en-US" dirty="0"/>
              <a:t>US Social Policy</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12961558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20</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1584325" y="1124282"/>
            <a:ext cx="9023350" cy="5307225"/>
          </a:xfrm>
          <a:prstGeom prst="rect">
            <a:avLst/>
          </a:prstGeom>
        </p:spPr>
      </p:pic>
    </p:spTree>
    <p:extLst>
      <p:ext uri="{BB962C8B-B14F-4D97-AF65-F5344CB8AC3E}">
        <p14:creationId xmlns:p14="http://schemas.microsoft.com/office/powerpoint/2010/main" val="899583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37441688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2067"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62257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75854"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5469862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48535593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25</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790554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9016"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665980"/>
            <a:ext cx="5181600" cy="4189162"/>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r>
              <a:rPr lang="en-US" dirty="0"/>
              <a:t>Insurance: product liability</a:t>
            </a:r>
          </a:p>
          <a:p>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38477310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4"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a:t>
            </a:r>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779135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nsition</a:t>
            </a:r>
          </a:p>
        </p:txBody>
      </p:sp>
      <p:sp>
        <p:nvSpPr>
          <p:cNvPr id="3" name="Content Placeholder 2"/>
          <p:cNvSpPr>
            <a:spLocks noGrp="1"/>
          </p:cNvSpPr>
          <p:nvPr>
            <p:ph idx="1"/>
          </p:nvPr>
        </p:nvSpPr>
        <p:spPr/>
        <p:txBody>
          <a:bodyPr>
            <a:normAutofit/>
          </a:bodyPr>
          <a:lstStyle/>
          <a:p>
            <a:r>
              <a:rPr lang="en-US" dirty="0"/>
              <a:t>Short term: Tesla model of highway autonomy</a:t>
            </a:r>
          </a:p>
          <a:p>
            <a:pPr lvl="1"/>
            <a:r>
              <a:rPr lang="en-US" dirty="0"/>
              <a:t>Level 2, adaptive cruise control</a:t>
            </a:r>
          </a:p>
          <a:p>
            <a:pPr lvl="1"/>
            <a:endParaRPr lang="en-US" dirty="0"/>
          </a:p>
          <a:p>
            <a:r>
              <a:rPr lang="en-US" dirty="0"/>
              <a:t>Medium term: </a:t>
            </a:r>
          </a:p>
          <a:p>
            <a:pPr lvl="1"/>
            <a:r>
              <a:rPr lang="en-US" dirty="0"/>
              <a:t>short period of personal vehicle ownership with level 3 capability</a:t>
            </a:r>
          </a:p>
          <a:p>
            <a:pPr lvl="1"/>
            <a:r>
              <a:rPr lang="en-US" dirty="0"/>
              <a:t>introduction of independent private fleets – Uber, Lyft, Google, </a:t>
            </a:r>
            <a:r>
              <a:rPr lang="en-US" dirty="0" err="1"/>
              <a:t>nuTonomy</a:t>
            </a:r>
            <a:r>
              <a:rPr lang="en-US" dirty="0"/>
              <a:t>, etc., with level 4/5 capability</a:t>
            </a:r>
          </a:p>
          <a:p>
            <a:pPr lvl="1"/>
            <a:endParaRPr lang="en-US" dirty="0"/>
          </a:p>
          <a:p>
            <a:r>
              <a:rPr lang="en-US" dirty="0"/>
              <a:t>Long term:</a:t>
            </a:r>
          </a:p>
          <a:p>
            <a:pPr lvl="1"/>
            <a:r>
              <a:rPr lang="en-US" dirty="0"/>
              <a:t>Personal vehicle ownership is largely a thing of the past</a:t>
            </a:r>
          </a:p>
        </p:txBody>
      </p:sp>
    </p:spTree>
    <p:extLst>
      <p:ext uri="{BB962C8B-B14F-4D97-AF65-F5344CB8AC3E}">
        <p14:creationId xmlns:p14="http://schemas.microsoft.com/office/powerpoint/2010/main" val="2235874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0904" y="216007"/>
            <a:ext cx="10515600" cy="1325563"/>
          </a:xfrm>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$9,561</a:t>
            </a:r>
          </a:p>
          <a:p>
            <a:pPr lvl="2"/>
            <a:r>
              <a:rPr lang="en-US" dirty="0"/>
              <a:t>Cost per mile will fall:  $0.64 to $0.19</a:t>
            </a:r>
          </a:p>
          <a:p>
            <a:pPr lvl="1"/>
            <a:r>
              <a:rPr lang="en-US" sz="2600" dirty="0"/>
              <a:t>Repurpose your garage</a:t>
            </a:r>
          </a:p>
          <a:p>
            <a:pPr lvl="2"/>
            <a:r>
              <a:rPr lang="en-US" dirty="0"/>
              <a:t>$50,000 from transition to bedroom</a:t>
            </a:r>
          </a:p>
          <a:p>
            <a:pPr lvl="2"/>
            <a:endParaRPr lang="en-US" dirty="0"/>
          </a:p>
          <a:p>
            <a:r>
              <a:rPr lang="en-US" dirty="0"/>
              <a:t>Time recovery</a:t>
            </a:r>
          </a:p>
          <a:p>
            <a:pPr lvl="1"/>
            <a:r>
              <a:rPr lang="en-US" sz="2600" dirty="0"/>
              <a:t>50% of Bay Area workforce has a commute in excess of 30 minutes</a:t>
            </a:r>
          </a:p>
        </p:txBody>
      </p:sp>
      <p:pic>
        <p:nvPicPr>
          <p:cNvPr id="5" name="Picture 4" descr="Table, calendar&#10;&#10;Description automatically generated">
            <a:extLst>
              <a:ext uri="{FF2B5EF4-FFF2-40B4-BE49-F238E27FC236}">
                <a16:creationId xmlns:a16="http://schemas.microsoft.com/office/drawing/2014/main" id="{88682820-E18A-D54A-B8BC-FAABD2EC391E}"/>
              </a:ext>
            </a:extLst>
          </p:cNvPr>
          <p:cNvPicPr>
            <a:picLocks noChangeAspect="1"/>
          </p:cNvPicPr>
          <p:nvPr/>
        </p:nvPicPr>
        <p:blipFill>
          <a:blip r:embed="rId3" r:link="rId4"/>
          <a:stretch>
            <a:fillRect/>
          </a:stretch>
        </p:blipFill>
        <p:spPr>
          <a:xfrm>
            <a:off x="7424748" y="2372032"/>
            <a:ext cx="3929052" cy="1492045"/>
          </a:xfrm>
          <a:prstGeom prst="rect">
            <a:avLst/>
          </a:prstGeom>
        </p:spPr>
      </p:pic>
      <p:sp>
        <p:nvSpPr>
          <p:cNvPr id="6" name="TextBox 5">
            <a:extLst>
              <a:ext uri="{FF2B5EF4-FFF2-40B4-BE49-F238E27FC236}">
                <a16:creationId xmlns:a16="http://schemas.microsoft.com/office/drawing/2014/main" id="{54B45F01-4D78-5949-9F17-9DA79D4BB9B9}"/>
              </a:ext>
            </a:extLst>
          </p:cNvPr>
          <p:cNvSpPr txBox="1"/>
          <p:nvPr/>
        </p:nvSpPr>
        <p:spPr>
          <a:xfrm>
            <a:off x="7077327" y="6535565"/>
            <a:ext cx="4249177" cy="276999"/>
          </a:xfrm>
          <a:prstGeom prst="rect">
            <a:avLst/>
          </a:prstGeom>
          <a:noFill/>
        </p:spPr>
        <p:txBody>
          <a:bodyPr wrap="none" rtlCol="0">
            <a:spAutoFit/>
          </a:bodyPr>
          <a:lstStyle/>
          <a:p>
            <a:r>
              <a:rPr lang="en-US" sz="1200" dirty="0"/>
              <a:t>Source: NEED Calculations and AAA Driving Cost Fact Sheet, 2020</a:t>
            </a:r>
          </a:p>
        </p:txBody>
      </p:sp>
    </p:spTree>
    <p:extLst>
      <p:ext uri="{BB962C8B-B14F-4D97-AF65-F5344CB8AC3E}">
        <p14:creationId xmlns:p14="http://schemas.microsoft.com/office/powerpoint/2010/main" val="1656787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838199" y="1253331"/>
            <a:ext cx="11177751" cy="4351338"/>
          </a:xfrm>
        </p:spPr>
        <p:txBody>
          <a:bodyPr/>
          <a:lstStyle/>
          <a:p>
            <a:pPr>
              <a:spcAft>
                <a:spcPts val="1000"/>
              </a:spcAft>
            </a:pPr>
            <a:r>
              <a:rPr lang="en-US" dirty="0"/>
              <a:t>Contemporary Economic Policy</a:t>
            </a:r>
          </a:p>
          <a:p>
            <a:pPr lvl="1">
              <a:spcAft>
                <a:spcPts val="1000"/>
              </a:spcAft>
            </a:pPr>
            <a:r>
              <a:rPr lang="en-US" dirty="0"/>
              <a:t>Week 1 (2/28): 	US Economy &amp; Coronavirus Economics</a:t>
            </a:r>
          </a:p>
          <a:p>
            <a:pPr lvl="1">
              <a:spcAft>
                <a:spcPts val="1000"/>
              </a:spcAft>
            </a:pPr>
            <a:r>
              <a:rPr lang="en-US" dirty="0"/>
              <a:t>Week 2 (3/7): 	Economic Inequality (Brian Peterson, Central College)</a:t>
            </a:r>
          </a:p>
          <a:p>
            <a:pPr lvl="1">
              <a:spcAft>
                <a:spcPts val="1000"/>
              </a:spcAft>
            </a:pPr>
            <a:r>
              <a:rPr lang="en-US" dirty="0"/>
              <a:t>Week 3 (3/14): 	Cryptocurrencies (Geoffrey </a:t>
            </a:r>
            <a:r>
              <a:rPr lang="en-US" dirty="0" err="1"/>
              <a:t>Woglom</a:t>
            </a:r>
            <a:r>
              <a:rPr lang="en-US" dirty="0"/>
              <a:t>, Amherst College) </a:t>
            </a:r>
          </a:p>
          <a:p>
            <a:pPr lvl="1">
              <a:spcAft>
                <a:spcPts val="1000"/>
              </a:spcAft>
            </a:pPr>
            <a:r>
              <a:rPr lang="en-US" b="1"/>
              <a:t>Week 4 </a:t>
            </a:r>
            <a:r>
              <a:rPr lang="en-US" b="1" dirty="0"/>
              <a:t>(3/21): 	Autonomous Vehicles (Jon </a:t>
            </a:r>
            <a:r>
              <a:rPr lang="en-US" b="1" dirty="0" err="1"/>
              <a:t>Haveman</a:t>
            </a:r>
            <a:r>
              <a:rPr lang="en-US" b="1" dirty="0"/>
              <a:t>, NEED)</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12937163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966446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1663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46742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normAutofit/>
          </a:bodyPr>
          <a:lstStyle/>
          <a:p>
            <a:r>
              <a:rPr lang="en-US" dirty="0">
                <a:solidFill>
                  <a:schemeClr val="bg1"/>
                </a:solidFill>
              </a:rPr>
              <a:t>Res</a:t>
            </a:r>
            <a:r>
              <a:rPr lang="en-US" dirty="0"/>
              <a:t>ponding to the coming changes:</a:t>
            </a:r>
          </a:p>
        </p:txBody>
      </p:sp>
      <p:sp>
        <p:nvSpPr>
          <p:cNvPr id="3" name="Content Placeholder 2"/>
          <p:cNvSpPr>
            <a:spLocks noGrp="1"/>
          </p:cNvSpPr>
          <p:nvPr>
            <p:ph idx="1"/>
          </p:nvPr>
        </p:nvSpPr>
        <p:spPr>
          <a:xfrm>
            <a:off x="5124450" y="1570730"/>
            <a:ext cx="6553200" cy="4351338"/>
          </a:xfrm>
        </p:spPr>
        <p:txBody>
          <a:bodyPr>
            <a:normAutofit/>
          </a:bodyPr>
          <a:lstStyle/>
          <a:p>
            <a:r>
              <a:rPr lang="en-US" dirty="0"/>
              <a:t>Transportation organizations must develop a forecast for adoption in </a:t>
            </a:r>
            <a:br>
              <a:rPr lang="en-US" dirty="0"/>
            </a:br>
            <a:r>
              <a:rPr lang="en-US" dirty="0"/>
              <a:t>their specific geography</a:t>
            </a:r>
          </a:p>
          <a:p>
            <a:pPr lvl="1"/>
            <a:r>
              <a:rPr lang="en-US" dirty="0"/>
              <a:t>San Francisco – faster than Chicago</a:t>
            </a:r>
          </a:p>
          <a:p>
            <a:pPr lvl="1"/>
            <a:r>
              <a:rPr lang="en-US" dirty="0"/>
              <a:t>Chicago – faster than Fresno</a:t>
            </a:r>
          </a:p>
          <a:p>
            <a:pPr lvl="1"/>
            <a:r>
              <a:rPr lang="en-US" dirty="0"/>
              <a:t>Fresno - faster than Kansas</a:t>
            </a:r>
          </a:p>
          <a:p>
            <a:r>
              <a:rPr lang="en-US" dirty="0"/>
              <a:t>How does this affect the ROR </a:t>
            </a:r>
            <a:br>
              <a:rPr lang="en-US" dirty="0"/>
            </a:br>
            <a:r>
              <a:rPr lang="en-US" dirty="0"/>
              <a:t>calculation on projects?</a:t>
            </a:r>
          </a:p>
          <a:p>
            <a:pPr lvl="1"/>
            <a:r>
              <a:rPr lang="en-US" dirty="0"/>
              <a:t>Highway expansion? Public Transportation?</a:t>
            </a:r>
          </a:p>
        </p:txBody>
      </p:sp>
      <p:pic>
        <p:nvPicPr>
          <p:cNvPr id="5" name="Picture 4">
            <a:extLst>
              <a:ext uri="{FF2B5EF4-FFF2-40B4-BE49-F238E27FC236}">
                <a16:creationId xmlns:a16="http://schemas.microsoft.com/office/drawing/2014/main" id="{0BC241BB-9067-4E50-B8C7-29EDAD0B7D8E}"/>
              </a:ext>
            </a:extLst>
          </p:cNvPr>
          <p:cNvPicPr>
            <a:picLocks noChangeAspect="1"/>
          </p:cNvPicPr>
          <p:nvPr/>
        </p:nvPicPr>
        <p:blipFill>
          <a:blip r:embed="rId2"/>
          <a:stretch>
            <a:fillRect/>
          </a:stretch>
        </p:blipFill>
        <p:spPr>
          <a:xfrm>
            <a:off x="838200" y="1995220"/>
            <a:ext cx="3939086" cy="2626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8271408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56"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26943422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150881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95699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5727031" y="188719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8237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42914013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440" y="0"/>
            <a:ext cx="10515600" cy="1325563"/>
          </a:xfrm>
        </p:spPr>
        <p:txBody>
          <a:bodyPr/>
          <a:lstStyle/>
          <a:p>
            <a:r>
              <a:rPr lang="en-US" dirty="0">
                <a:solidFill>
                  <a:schemeClr val="bg1"/>
                </a:solidFill>
              </a:rPr>
              <a:t>Inc</a:t>
            </a:r>
            <a:r>
              <a:rPr lang="en-US" dirty="0"/>
              <a:t>entives Through Policy and Planning</a:t>
            </a:r>
          </a:p>
        </p:txBody>
      </p:sp>
      <p:sp>
        <p:nvSpPr>
          <p:cNvPr id="3" name="Content Placeholder 2"/>
          <p:cNvSpPr>
            <a:spLocks noGrp="1"/>
          </p:cNvSpPr>
          <p:nvPr>
            <p:ph idx="1"/>
          </p:nvPr>
        </p:nvSpPr>
        <p:spPr/>
        <p:txBody>
          <a:bodyPr/>
          <a:lstStyle/>
          <a:p>
            <a:r>
              <a:rPr lang="en-US" dirty="0"/>
              <a:t>Allow vehicles equipped with ACC into HOV lanes</a:t>
            </a:r>
          </a:p>
          <a:p>
            <a:pPr lvl="1"/>
            <a:r>
              <a:rPr lang="en-US" dirty="0"/>
              <a:t>Eventual conversion of HOV lanes to ACC/AV lanes</a:t>
            </a:r>
          </a:p>
          <a:p>
            <a:r>
              <a:rPr lang="en-US" dirty="0"/>
              <a:t>Allow ACC equipped vehicles to travel faster in HOV lanes</a:t>
            </a:r>
          </a:p>
          <a:p>
            <a:r>
              <a:rPr lang="en-US" dirty="0"/>
              <a:t>Subsidize ACC upgrades</a:t>
            </a:r>
          </a:p>
          <a:p>
            <a:pPr lvl="1"/>
            <a:r>
              <a:rPr lang="en-US" dirty="0"/>
              <a:t>Arguably more concrete benefits than electric vehicles</a:t>
            </a:r>
          </a:p>
          <a:p>
            <a:r>
              <a:rPr lang="en-US" dirty="0"/>
              <a:t>Sticks: higher costs of vehicle ownership</a:t>
            </a:r>
          </a:p>
          <a:p>
            <a:pPr lvl="1"/>
            <a:r>
              <a:rPr lang="en-US" dirty="0"/>
              <a:t>Registration fees, VMT taxes, etc.</a:t>
            </a:r>
          </a:p>
        </p:txBody>
      </p:sp>
      <p:sp>
        <p:nvSpPr>
          <p:cNvPr id="4" name="TextBox 3">
            <a:extLst>
              <a:ext uri="{FF2B5EF4-FFF2-40B4-BE49-F238E27FC236}">
                <a16:creationId xmlns:a16="http://schemas.microsoft.com/office/drawing/2014/main" id="{27FC610F-ED28-1D45-B58A-987B2C0B21A3}"/>
              </a:ext>
            </a:extLst>
          </p:cNvPr>
          <p:cNvSpPr txBox="1"/>
          <p:nvPr/>
        </p:nvSpPr>
        <p:spPr>
          <a:xfrm>
            <a:off x="7924800" y="5982569"/>
            <a:ext cx="3629070" cy="369332"/>
          </a:xfrm>
          <a:prstGeom prst="rect">
            <a:avLst/>
          </a:prstGeom>
          <a:noFill/>
        </p:spPr>
        <p:txBody>
          <a:bodyPr wrap="none" rtlCol="0">
            <a:spAutoFit/>
          </a:bodyPr>
          <a:lstStyle/>
          <a:p>
            <a:r>
              <a:rPr lang="en-US" dirty="0"/>
              <a:t>Note:  ACC = Adaptive Cruise Control</a:t>
            </a:r>
          </a:p>
        </p:txBody>
      </p:sp>
    </p:spTree>
    <p:extLst>
      <p:ext uri="{BB962C8B-B14F-4D97-AF65-F5344CB8AC3E}">
        <p14:creationId xmlns:p14="http://schemas.microsoft.com/office/powerpoint/2010/main" val="32220302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in the chat.</a:t>
            </a:r>
          </a:p>
          <a:p>
            <a:pPr lvl="1"/>
            <a:r>
              <a:rPr lang="en-US" dirty="0"/>
              <a:t>I will try to handle them as they come up, but may take them in a bunch as time permits.</a:t>
            </a:r>
          </a:p>
          <a:p>
            <a:r>
              <a:rPr lang="en-US" dirty="0"/>
              <a:t>We will do a verbal Q&amp;A once the material has been presented.</a:t>
            </a:r>
          </a:p>
          <a:p>
            <a:pPr lvl="1"/>
            <a:r>
              <a:rPr lang="en-US" dirty="0"/>
              <a:t>And the questions in the chat have been addressed.</a:t>
            </a:r>
          </a:p>
          <a:p>
            <a:r>
              <a:rPr lang="en-US" dirty="0"/>
              <a:t>OLLI allowing, we can stay beyond the end of class to have further discussion.</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36332746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40" y="0"/>
            <a:ext cx="10515600" cy="1325563"/>
          </a:xfrm>
        </p:spPr>
        <p:txBody>
          <a:bodyPr/>
          <a:lstStyle/>
          <a:p>
            <a:r>
              <a:rPr lang="en-US" dirty="0">
                <a:solidFill>
                  <a:schemeClr val="bg1"/>
                </a:solidFill>
              </a:rPr>
              <a:t>Int</a:t>
            </a:r>
            <a:r>
              <a:rPr lang="en-US" dirty="0"/>
              <a:t>erim Summary</a:t>
            </a:r>
          </a:p>
        </p:txBody>
      </p:sp>
      <p:sp>
        <p:nvSpPr>
          <p:cNvPr id="3" name="Content Placeholder 2"/>
          <p:cNvSpPr>
            <a:spLocks noGrp="1"/>
          </p:cNvSpPr>
          <p:nvPr>
            <p:ph idx="1"/>
          </p:nvPr>
        </p:nvSpPr>
        <p:spPr/>
        <p:txBody>
          <a:bodyPr/>
          <a:lstStyle/>
          <a:p>
            <a:r>
              <a:rPr lang="en-US" dirty="0"/>
              <a:t>Transition is coming very quickly!</a:t>
            </a:r>
          </a:p>
          <a:p>
            <a:pPr lvl="1"/>
            <a:r>
              <a:rPr lang="en-US" dirty="0"/>
              <a:t>Most reports are extremely conservative</a:t>
            </a:r>
          </a:p>
          <a:p>
            <a:pPr lvl="1"/>
            <a:r>
              <a:rPr lang="en-US" dirty="0"/>
              <a:t>Apply generally, but faster in many regions.</a:t>
            </a:r>
          </a:p>
          <a:p>
            <a:pPr lvl="1"/>
            <a:endParaRPr lang="en-US" dirty="0"/>
          </a:p>
          <a:p>
            <a:r>
              <a:rPr lang="en-US" dirty="0"/>
              <a:t>Very important to start incorporating AVs into planning now.</a:t>
            </a:r>
          </a:p>
          <a:p>
            <a:pPr lvl="1"/>
            <a:r>
              <a:rPr lang="en-US" dirty="0"/>
              <a:t>To realize the benefits of AVS.</a:t>
            </a:r>
          </a:p>
          <a:p>
            <a:pPr lvl="1"/>
            <a:r>
              <a:rPr lang="en-US" dirty="0"/>
              <a:t>Sacrifice expansion for maintenance.</a:t>
            </a:r>
          </a:p>
        </p:txBody>
      </p:sp>
    </p:spTree>
    <p:extLst>
      <p:ext uri="{BB962C8B-B14F-4D97-AF65-F5344CB8AC3E}">
        <p14:creationId xmlns:p14="http://schemas.microsoft.com/office/powerpoint/2010/main" val="3794737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6428"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a:t>Public transportation</a:t>
            </a:r>
            <a:endParaRPr lang="en-US" dirty="0"/>
          </a:p>
          <a:p>
            <a:r>
              <a:rPr lang="en-US" dirty="0"/>
              <a:t>Employment</a:t>
            </a:r>
          </a:p>
          <a:p>
            <a:r>
              <a:rPr lang="en-US" dirty="0"/>
              <a:t>Housing</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29864304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$9,282 to own a car</a:t>
            </a:r>
          </a:p>
          <a:p>
            <a:r>
              <a:rPr lang="en-US" dirty="0"/>
              <a:t>Will cost $3,000 to use </a:t>
            </a:r>
            <a:r>
              <a:rPr lang="en-US" dirty="0" err="1"/>
              <a:t>TaaS</a:t>
            </a:r>
            <a:endParaRPr lang="en-US" dirty="0"/>
          </a:p>
          <a:p>
            <a:r>
              <a:rPr lang="en-US" dirty="0"/>
              <a:t>Net increase in disposable income </a:t>
            </a:r>
            <a:br>
              <a:rPr lang="en-US" dirty="0"/>
            </a:br>
            <a:r>
              <a:rPr lang="en-US" dirty="0"/>
              <a:t>of &gt; $6,000</a:t>
            </a:r>
          </a:p>
          <a:p>
            <a:r>
              <a:rPr lang="en-US" dirty="0"/>
              <a:t>Spread across all households: </a:t>
            </a:r>
            <a:br>
              <a:rPr lang="en-US" dirty="0"/>
            </a:br>
            <a:r>
              <a:rPr lang="en-US" dirty="0"/>
              <a:t>more than $1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2"/>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8513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7208102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3664293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a:t>Signage and striping has to be robust</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2292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2416349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47</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32290174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679709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63490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March 21, 2022</a:t>
            </a:r>
          </a:p>
          <a:p>
            <a:pPr algn="l"/>
            <a:endParaRPr lang="en-US" dirty="0">
              <a:solidFill>
                <a:srgbClr val="2B414D"/>
              </a:solidFill>
            </a:endParaRPr>
          </a:p>
        </p:txBody>
      </p:sp>
    </p:spTree>
    <p:extLst>
      <p:ext uri="{BB962C8B-B14F-4D97-AF65-F5344CB8AC3E}">
        <p14:creationId xmlns:p14="http://schemas.microsoft.com/office/powerpoint/2010/main" val="1724182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33480677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fontScale="92500"/>
          </a:bodyPr>
          <a:lstStyle/>
          <a:p>
            <a:r>
              <a:rPr lang="en-US" dirty="0"/>
              <a:t>Greatly reduced demand for parking lots.</a:t>
            </a:r>
          </a:p>
          <a:p>
            <a:r>
              <a:rPr lang="en-US" dirty="0"/>
              <a:t>Service providers will own parking lots in strategic places.</a:t>
            </a:r>
          </a:p>
          <a:p>
            <a:pPr lvl="1"/>
            <a:r>
              <a:rPr lang="en-US" dirty="0"/>
              <a:t>Where the cost of land is low.</a:t>
            </a:r>
          </a:p>
          <a:p>
            <a:r>
              <a:rPr lang="en-US" dirty="0"/>
              <a:t>Street parking will largely be a thing of the past.</a:t>
            </a:r>
          </a:p>
          <a:p>
            <a:pPr lvl="1"/>
            <a:r>
              <a:rPr lang="en-US" dirty="0"/>
              <a:t>More green space in cities.</a:t>
            </a:r>
          </a:p>
          <a:p>
            <a:r>
              <a:rPr lang="en-US" dirty="0"/>
              <a:t>Shopping mall parking will be converted to:</a:t>
            </a:r>
          </a:p>
          <a:p>
            <a:pPr lvl="1"/>
            <a:r>
              <a:rPr lang="en-US" dirty="0"/>
              <a:t>More shopping mall? Housing?</a:t>
            </a:r>
          </a:p>
          <a:p>
            <a:r>
              <a:rPr lang="en-US" dirty="0"/>
              <a:t>Apartment complexes will convert parking.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389012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normAutofit/>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900 miles.</a:t>
            </a:r>
          </a:p>
          <a:p>
            <a:pPr lvl="2"/>
            <a:r>
              <a:rPr lang="en-US" dirty="0"/>
              <a:t>California’s entire coastline is 840-miles.</a:t>
            </a:r>
          </a:p>
          <a:p>
            <a:pPr lvl="1"/>
            <a:r>
              <a:rPr lang="en-US" dirty="0"/>
              <a:t>Enough parking to fill parking lots that would cover the </a:t>
            </a:r>
            <a:r>
              <a:rPr lang="en-US" b="1" dirty="0"/>
              <a:t>Presidio, Golden Gate Park, and Lake Merced</a:t>
            </a:r>
            <a:r>
              <a:rPr lang="en-US" dirty="0"/>
              <a:t>.</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52</a:t>
            </a:fld>
            <a:endParaRPr lang="en-GB"/>
          </a:p>
        </p:txBody>
      </p:sp>
    </p:spTree>
    <p:extLst>
      <p:ext uri="{BB962C8B-B14F-4D97-AF65-F5344CB8AC3E}">
        <p14:creationId xmlns:p14="http://schemas.microsoft.com/office/powerpoint/2010/main" val="630628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0239" y="0"/>
            <a:ext cx="10515600" cy="1325563"/>
          </a:xfrm>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2168705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A6F0F-694F-3443-91EB-0958DA0A528C}"/>
              </a:ext>
            </a:extLst>
          </p:cNvPr>
          <p:cNvSpPr>
            <a:spLocks noGrp="1"/>
          </p:cNvSpPr>
          <p:nvPr>
            <p:ph type="title"/>
          </p:nvPr>
        </p:nvSpPr>
        <p:spPr>
          <a:xfrm>
            <a:off x="870858" y="0"/>
            <a:ext cx="10515600" cy="1325563"/>
          </a:xfrm>
        </p:spPr>
        <p:txBody>
          <a:bodyPr/>
          <a:lstStyle/>
          <a:p>
            <a:r>
              <a:rPr lang="en-US" dirty="0">
                <a:solidFill>
                  <a:schemeClr val="bg1"/>
                </a:solidFill>
              </a:rPr>
              <a:t>US</a:t>
            </a:r>
            <a:r>
              <a:rPr lang="en-US" dirty="0"/>
              <a:t> Economy: Simone </a:t>
            </a:r>
            <a:r>
              <a:rPr lang="en-US" dirty="0" err="1"/>
              <a:t>Wegge</a:t>
            </a:r>
            <a:endParaRPr lang="en-US" dirty="0"/>
          </a:p>
        </p:txBody>
      </p:sp>
      <p:pic>
        <p:nvPicPr>
          <p:cNvPr id="6" name="Content Placeholder 5">
            <a:extLst>
              <a:ext uri="{FF2B5EF4-FFF2-40B4-BE49-F238E27FC236}">
                <a16:creationId xmlns:a16="http://schemas.microsoft.com/office/drawing/2014/main" id="{AFC5708D-AAAE-8446-82F7-9F59C6611936}"/>
              </a:ext>
            </a:extLst>
          </p:cNvPr>
          <p:cNvPicPr>
            <a:picLocks noGrp="1" noChangeAspect="1"/>
          </p:cNvPicPr>
          <p:nvPr>
            <p:ph idx="1"/>
          </p:nvPr>
        </p:nvPicPr>
        <p:blipFill>
          <a:blip r:embed="rId2" r:link="rId3"/>
          <a:srcRect/>
          <a:stretch>
            <a:fillRect/>
          </a:stretch>
        </p:blipFill>
        <p:spPr>
          <a:xfrm>
            <a:off x="1099458" y="1201026"/>
            <a:ext cx="10058400" cy="5029200"/>
          </a:xfrm>
        </p:spPr>
      </p:pic>
      <p:sp>
        <p:nvSpPr>
          <p:cNvPr id="4" name="Slide Number Placeholder 3">
            <a:extLst>
              <a:ext uri="{FF2B5EF4-FFF2-40B4-BE49-F238E27FC236}">
                <a16:creationId xmlns:a16="http://schemas.microsoft.com/office/drawing/2014/main" id="{5ABB8716-2ADB-3F45-AC5B-0CA325CA188F}"/>
              </a:ext>
            </a:extLst>
          </p:cNvPr>
          <p:cNvSpPr>
            <a:spLocks noGrp="1"/>
          </p:cNvSpPr>
          <p:nvPr>
            <p:ph type="sldNum" sz="quarter" idx="12"/>
          </p:nvPr>
        </p:nvSpPr>
        <p:spPr/>
        <p:txBody>
          <a:bodyPr/>
          <a:lstStyle/>
          <a:p>
            <a:fld id="{D9F085D5-EC86-4F6A-B501-C1359CB39116}" type="slidenum">
              <a:rPr lang="en-GB" smtClean="0"/>
              <a:t>54</a:t>
            </a:fld>
            <a:endParaRPr lang="en-GB"/>
          </a:p>
        </p:txBody>
      </p:sp>
    </p:spTree>
    <p:extLst>
      <p:ext uri="{BB962C8B-B14F-4D97-AF65-F5344CB8AC3E}">
        <p14:creationId xmlns:p14="http://schemas.microsoft.com/office/powerpoint/2010/main" val="808779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57F75-F5DA-8C44-8501-67551F3CC854}"/>
              </a:ext>
            </a:extLst>
          </p:cNvPr>
          <p:cNvSpPr>
            <a:spLocks noGrp="1"/>
          </p:cNvSpPr>
          <p:nvPr>
            <p:ph type="title"/>
          </p:nvPr>
        </p:nvSpPr>
        <p:spPr/>
        <p:txBody>
          <a:bodyPr/>
          <a:lstStyle/>
          <a:p>
            <a:r>
              <a:rPr lang="en-US" dirty="0">
                <a:solidFill>
                  <a:schemeClr val="bg1"/>
                </a:solidFill>
              </a:rPr>
              <a:t>Ine</a:t>
            </a:r>
            <a:r>
              <a:rPr lang="en-US" dirty="0"/>
              <a:t>quality: Brian Peterson</a:t>
            </a:r>
          </a:p>
        </p:txBody>
      </p:sp>
      <p:pic>
        <p:nvPicPr>
          <p:cNvPr id="6" name="Content Placeholder 5" descr="A close up of a map&#10;&#10;Description automatically generated">
            <a:extLst>
              <a:ext uri="{FF2B5EF4-FFF2-40B4-BE49-F238E27FC236}">
                <a16:creationId xmlns:a16="http://schemas.microsoft.com/office/drawing/2014/main" id="{8C0E623B-DFE7-184B-81B1-C9DF8CC55928}"/>
              </a:ext>
            </a:extLst>
          </p:cNvPr>
          <p:cNvPicPr>
            <a:picLocks noGrp="1" noChangeAspect="1"/>
          </p:cNvPicPr>
          <p:nvPr>
            <p:ph idx="1"/>
          </p:nvPr>
        </p:nvPicPr>
        <p:blipFill>
          <a:blip r:embed="rId2" r:link="rId3"/>
          <a:stretch>
            <a:fillRect/>
          </a:stretch>
        </p:blipFill>
        <p:spPr>
          <a:xfrm>
            <a:off x="2957015" y="1331741"/>
            <a:ext cx="6277970" cy="4572000"/>
          </a:xfrm>
        </p:spPr>
      </p:pic>
      <p:sp>
        <p:nvSpPr>
          <p:cNvPr id="4" name="Slide Number Placeholder 3">
            <a:extLst>
              <a:ext uri="{FF2B5EF4-FFF2-40B4-BE49-F238E27FC236}">
                <a16:creationId xmlns:a16="http://schemas.microsoft.com/office/drawing/2014/main" id="{84FEF569-E87E-1C45-A389-3D60AB3971C2}"/>
              </a:ext>
            </a:extLst>
          </p:cNvPr>
          <p:cNvSpPr>
            <a:spLocks noGrp="1"/>
          </p:cNvSpPr>
          <p:nvPr>
            <p:ph type="sldNum" sz="quarter" idx="12"/>
          </p:nvPr>
        </p:nvSpPr>
        <p:spPr/>
        <p:txBody>
          <a:bodyPr/>
          <a:lstStyle/>
          <a:p>
            <a:fld id="{D9F085D5-EC86-4F6A-B501-C1359CB39116}" type="slidenum">
              <a:rPr lang="en-GB" smtClean="0"/>
              <a:t>55</a:t>
            </a:fld>
            <a:endParaRPr lang="en-GB"/>
          </a:p>
        </p:txBody>
      </p:sp>
      <p:cxnSp>
        <p:nvCxnSpPr>
          <p:cNvPr id="7" name="Straight Connector 6">
            <a:extLst>
              <a:ext uri="{FF2B5EF4-FFF2-40B4-BE49-F238E27FC236}">
                <a16:creationId xmlns:a16="http://schemas.microsoft.com/office/drawing/2014/main" id="{D47C5B47-B721-774B-9F7E-995ED5E83EA8}"/>
              </a:ext>
            </a:extLst>
          </p:cNvPr>
          <p:cNvCxnSpPr/>
          <p:nvPr/>
        </p:nvCxnSpPr>
        <p:spPr>
          <a:xfrm>
            <a:off x="8118666" y="2902357"/>
            <a:ext cx="243058" cy="868063"/>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CFBECA3B-4BCB-8647-8F08-0667663652B3}"/>
              </a:ext>
            </a:extLst>
          </p:cNvPr>
          <p:cNvSpPr txBox="1"/>
          <p:nvPr/>
        </p:nvSpPr>
        <p:spPr>
          <a:xfrm>
            <a:off x="8359265" y="3770420"/>
            <a:ext cx="2069838" cy="430887"/>
          </a:xfrm>
          <a:prstGeom prst="rect">
            <a:avLst/>
          </a:prstGeom>
          <a:noFill/>
        </p:spPr>
        <p:txBody>
          <a:bodyPr wrap="square" rtlCol="0">
            <a:spAutoFit/>
          </a:bodyPr>
          <a:lstStyle/>
          <a:p>
            <a:r>
              <a:rPr lang="en-US" sz="2200" dirty="0">
                <a:solidFill>
                  <a:srgbClr val="0C4C88"/>
                </a:solidFill>
              </a:rPr>
              <a:t>Dot-com Bubble</a:t>
            </a:r>
          </a:p>
        </p:txBody>
      </p:sp>
      <p:cxnSp>
        <p:nvCxnSpPr>
          <p:cNvPr id="9" name="Straight Connector 8">
            <a:extLst>
              <a:ext uri="{FF2B5EF4-FFF2-40B4-BE49-F238E27FC236}">
                <a16:creationId xmlns:a16="http://schemas.microsoft.com/office/drawing/2014/main" id="{D7F3719D-C579-484E-9CC7-B1113C764FDF}"/>
              </a:ext>
            </a:extLst>
          </p:cNvPr>
          <p:cNvCxnSpPr/>
          <p:nvPr/>
        </p:nvCxnSpPr>
        <p:spPr>
          <a:xfrm>
            <a:off x="8450499" y="2348531"/>
            <a:ext cx="243058" cy="868063"/>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A136734-DA4E-C745-945D-EA4862CE8C5E}"/>
              </a:ext>
            </a:extLst>
          </p:cNvPr>
          <p:cNvSpPr txBox="1"/>
          <p:nvPr/>
        </p:nvSpPr>
        <p:spPr>
          <a:xfrm>
            <a:off x="8725570" y="3216594"/>
            <a:ext cx="1987738" cy="430887"/>
          </a:xfrm>
          <a:prstGeom prst="rect">
            <a:avLst/>
          </a:prstGeom>
          <a:noFill/>
        </p:spPr>
        <p:txBody>
          <a:bodyPr wrap="square" rtlCol="0">
            <a:spAutoFit/>
          </a:bodyPr>
          <a:lstStyle/>
          <a:p>
            <a:r>
              <a:rPr lang="en-US" sz="2200" dirty="0">
                <a:solidFill>
                  <a:srgbClr val="0C4C88"/>
                </a:solidFill>
              </a:rPr>
              <a:t>Housing Bubble</a:t>
            </a:r>
          </a:p>
        </p:txBody>
      </p:sp>
      <p:cxnSp>
        <p:nvCxnSpPr>
          <p:cNvPr id="11" name="Straight Connector 10">
            <a:extLst>
              <a:ext uri="{FF2B5EF4-FFF2-40B4-BE49-F238E27FC236}">
                <a16:creationId xmlns:a16="http://schemas.microsoft.com/office/drawing/2014/main" id="{2B91A105-2ADE-1742-A9CD-67E580826EDE}"/>
              </a:ext>
            </a:extLst>
          </p:cNvPr>
          <p:cNvCxnSpPr>
            <a:cxnSpLocks/>
          </p:cNvCxnSpPr>
          <p:nvPr/>
        </p:nvCxnSpPr>
        <p:spPr>
          <a:xfrm flipV="1">
            <a:off x="4340364" y="1953846"/>
            <a:ext cx="540423" cy="207738"/>
          </a:xfrm>
          <a:prstGeom prst="line">
            <a:avLst/>
          </a:prstGeom>
          <a:ln>
            <a:head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73561DA-ACEE-2545-BEDE-B0F11182A83F}"/>
              </a:ext>
            </a:extLst>
          </p:cNvPr>
          <p:cNvSpPr txBox="1"/>
          <p:nvPr/>
        </p:nvSpPr>
        <p:spPr>
          <a:xfrm>
            <a:off x="5006888" y="3046336"/>
            <a:ext cx="829073" cy="430887"/>
          </a:xfrm>
          <a:prstGeom prst="rect">
            <a:avLst/>
          </a:prstGeom>
          <a:noFill/>
        </p:spPr>
        <p:txBody>
          <a:bodyPr wrap="none" rtlCol="0">
            <a:spAutoFit/>
          </a:bodyPr>
          <a:lstStyle/>
          <a:p>
            <a:r>
              <a:rPr lang="en-US" sz="2200" dirty="0">
                <a:solidFill>
                  <a:srgbClr val="0C4C88"/>
                </a:solidFill>
              </a:rPr>
              <a:t>WWII</a:t>
            </a:r>
          </a:p>
        </p:txBody>
      </p:sp>
      <p:sp>
        <p:nvSpPr>
          <p:cNvPr id="13" name="TextBox 12">
            <a:extLst>
              <a:ext uri="{FF2B5EF4-FFF2-40B4-BE49-F238E27FC236}">
                <a16:creationId xmlns:a16="http://schemas.microsoft.com/office/drawing/2014/main" id="{6D33D7A2-240F-8945-9179-285069379291}"/>
              </a:ext>
            </a:extLst>
          </p:cNvPr>
          <p:cNvSpPr txBox="1"/>
          <p:nvPr/>
        </p:nvSpPr>
        <p:spPr>
          <a:xfrm>
            <a:off x="5006888" y="1762955"/>
            <a:ext cx="2392065" cy="430887"/>
          </a:xfrm>
          <a:prstGeom prst="rect">
            <a:avLst/>
          </a:prstGeom>
          <a:noFill/>
        </p:spPr>
        <p:txBody>
          <a:bodyPr wrap="none" rtlCol="0">
            <a:spAutoFit/>
          </a:bodyPr>
          <a:lstStyle/>
          <a:p>
            <a:r>
              <a:rPr lang="en-US" sz="2200" dirty="0">
                <a:solidFill>
                  <a:srgbClr val="0C4C88"/>
                </a:solidFill>
              </a:rPr>
              <a:t>Stock Market Crash</a:t>
            </a:r>
          </a:p>
        </p:txBody>
      </p:sp>
    </p:spTree>
    <p:extLst>
      <p:ext uri="{BB962C8B-B14F-4D97-AF65-F5344CB8AC3E}">
        <p14:creationId xmlns:p14="http://schemas.microsoft.com/office/powerpoint/2010/main" val="354483613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31FED-3158-4041-B49F-33E88EC3BB26}"/>
              </a:ext>
            </a:extLst>
          </p:cNvPr>
          <p:cNvSpPr>
            <a:spLocks noGrp="1"/>
          </p:cNvSpPr>
          <p:nvPr>
            <p:ph type="title"/>
          </p:nvPr>
        </p:nvSpPr>
        <p:spPr>
          <a:xfrm>
            <a:off x="740229" y="9400"/>
            <a:ext cx="10515600" cy="1325563"/>
          </a:xfrm>
        </p:spPr>
        <p:txBody>
          <a:bodyPr/>
          <a:lstStyle/>
          <a:p>
            <a:r>
              <a:rPr lang="en-US" dirty="0">
                <a:solidFill>
                  <a:schemeClr val="bg1"/>
                </a:solidFill>
              </a:rPr>
              <a:t>Bitc</a:t>
            </a:r>
            <a:r>
              <a:rPr lang="en-US" dirty="0">
                <a:solidFill>
                  <a:schemeClr val="accent5">
                    <a:lumMod val="50000"/>
                  </a:schemeClr>
                </a:solidFill>
              </a:rPr>
              <a:t>oins: Geoffrey </a:t>
            </a:r>
            <a:r>
              <a:rPr lang="en-US" dirty="0" err="1">
                <a:solidFill>
                  <a:schemeClr val="accent5">
                    <a:lumMod val="50000"/>
                  </a:schemeClr>
                </a:solidFill>
              </a:rPr>
              <a:t>Woglom</a:t>
            </a:r>
            <a:endParaRPr lang="en-US" dirty="0"/>
          </a:p>
        </p:txBody>
      </p:sp>
      <p:sp>
        <p:nvSpPr>
          <p:cNvPr id="4" name="Slide Number Placeholder 3">
            <a:extLst>
              <a:ext uri="{FF2B5EF4-FFF2-40B4-BE49-F238E27FC236}">
                <a16:creationId xmlns:a16="http://schemas.microsoft.com/office/drawing/2014/main" id="{A0517AE0-0462-4108-A9DF-D6DB663A9C17}"/>
              </a:ext>
            </a:extLst>
          </p:cNvPr>
          <p:cNvSpPr>
            <a:spLocks noGrp="1"/>
          </p:cNvSpPr>
          <p:nvPr>
            <p:ph type="sldNum" sz="quarter" idx="12"/>
          </p:nvPr>
        </p:nvSpPr>
        <p:spPr/>
        <p:txBody>
          <a:bodyPr/>
          <a:lstStyle/>
          <a:p>
            <a:fld id="{D9F085D5-EC86-4F6A-B501-C1359CB39116}" type="slidenum">
              <a:rPr lang="en-GB" smtClean="0"/>
              <a:t>56</a:t>
            </a:fld>
            <a:endParaRPr lang="en-GB"/>
          </a:p>
        </p:txBody>
      </p:sp>
      <p:pic>
        <p:nvPicPr>
          <p:cNvPr id="12" name="Content Placeholder 11" descr="Graphical user interface, chart, application, line chart&#10;&#10;Description automatically generated">
            <a:extLst>
              <a:ext uri="{FF2B5EF4-FFF2-40B4-BE49-F238E27FC236}">
                <a16:creationId xmlns:a16="http://schemas.microsoft.com/office/drawing/2014/main" id="{9ACBCEA4-E927-4096-8DAA-42D41D380B01}"/>
              </a:ext>
            </a:extLst>
          </p:cNvPr>
          <p:cNvPicPr>
            <a:picLocks noGrp="1" noChangeAspect="1"/>
          </p:cNvPicPr>
          <p:nvPr>
            <p:ph idx="1"/>
          </p:nvPr>
        </p:nvPicPr>
        <p:blipFill>
          <a:blip r:embed="rId3"/>
          <a:stretch>
            <a:fillRect/>
          </a:stretch>
        </p:blipFill>
        <p:spPr>
          <a:xfrm>
            <a:off x="368151" y="1403496"/>
            <a:ext cx="11455697" cy="4577317"/>
          </a:xfrm>
        </p:spPr>
      </p:pic>
      <p:sp>
        <p:nvSpPr>
          <p:cNvPr id="5" name="TextBox 4">
            <a:extLst>
              <a:ext uri="{FF2B5EF4-FFF2-40B4-BE49-F238E27FC236}">
                <a16:creationId xmlns:a16="http://schemas.microsoft.com/office/drawing/2014/main" id="{256F7EA4-CE5B-459D-B713-F636F350EDA4}"/>
              </a:ext>
            </a:extLst>
          </p:cNvPr>
          <p:cNvSpPr txBox="1"/>
          <p:nvPr/>
        </p:nvSpPr>
        <p:spPr>
          <a:xfrm>
            <a:off x="1179390" y="2489827"/>
            <a:ext cx="4086225" cy="954107"/>
          </a:xfrm>
          <a:prstGeom prst="rect">
            <a:avLst/>
          </a:prstGeom>
          <a:noFill/>
        </p:spPr>
        <p:txBody>
          <a:bodyPr wrap="square" rtlCol="0">
            <a:spAutoFit/>
          </a:bodyPr>
          <a:lstStyle/>
          <a:p>
            <a:r>
              <a:rPr lang="en-US" sz="2800" dirty="0">
                <a:solidFill>
                  <a:srgbClr val="0070C0"/>
                </a:solidFill>
              </a:rPr>
              <a:t>Blue Line </a:t>
            </a:r>
            <a:r>
              <a:rPr lang="en-US" sz="2800" dirty="0"/>
              <a:t>Price of Bitcoin</a:t>
            </a:r>
          </a:p>
          <a:p>
            <a:r>
              <a:rPr lang="en-US" sz="2800" dirty="0">
                <a:solidFill>
                  <a:srgbClr val="C00000"/>
                </a:solidFill>
              </a:rPr>
              <a:t>Red Line:  </a:t>
            </a:r>
            <a:r>
              <a:rPr lang="en-US" sz="2800" dirty="0"/>
              <a:t>Price of Gold</a:t>
            </a:r>
          </a:p>
        </p:txBody>
      </p:sp>
      <p:grpSp>
        <p:nvGrpSpPr>
          <p:cNvPr id="9" name="Group 8">
            <a:extLst>
              <a:ext uri="{FF2B5EF4-FFF2-40B4-BE49-F238E27FC236}">
                <a16:creationId xmlns:a16="http://schemas.microsoft.com/office/drawing/2014/main" id="{3CD9BA70-B58F-43D9-A48A-C6E3DD1DB05D}"/>
              </a:ext>
            </a:extLst>
          </p:cNvPr>
          <p:cNvGrpSpPr/>
          <p:nvPr/>
        </p:nvGrpSpPr>
        <p:grpSpPr>
          <a:xfrm>
            <a:off x="5057775" y="1845643"/>
            <a:ext cx="5879648" cy="2831132"/>
            <a:chOff x="5762624" y="1811925"/>
            <a:chExt cx="5238752" cy="2602913"/>
          </a:xfrm>
        </p:grpSpPr>
        <p:sp>
          <p:nvSpPr>
            <p:cNvPr id="3" name="TextBox 2">
              <a:extLst>
                <a:ext uri="{FF2B5EF4-FFF2-40B4-BE49-F238E27FC236}">
                  <a16:creationId xmlns:a16="http://schemas.microsoft.com/office/drawing/2014/main" id="{DD8CF569-62E3-4D0F-AE4E-975FCB31663C}"/>
                </a:ext>
              </a:extLst>
            </p:cNvPr>
            <p:cNvSpPr txBox="1"/>
            <p:nvPr/>
          </p:nvSpPr>
          <p:spPr>
            <a:xfrm>
              <a:off x="5762624" y="1811925"/>
              <a:ext cx="5238752" cy="461665"/>
            </a:xfrm>
            <a:prstGeom prst="rect">
              <a:avLst/>
            </a:prstGeom>
            <a:noFill/>
          </p:spPr>
          <p:txBody>
            <a:bodyPr wrap="square" rtlCol="0">
              <a:spAutoFit/>
            </a:bodyPr>
            <a:lstStyle/>
            <a:p>
              <a:r>
                <a:rPr lang="en-US" sz="2400" dirty="0"/>
                <a:t>Almost 500% increase in 6 months</a:t>
              </a:r>
            </a:p>
          </p:txBody>
        </p:sp>
        <p:cxnSp>
          <p:nvCxnSpPr>
            <p:cNvPr id="7" name="Straight Arrow Connector 6">
              <a:extLst>
                <a:ext uri="{FF2B5EF4-FFF2-40B4-BE49-F238E27FC236}">
                  <a16:creationId xmlns:a16="http://schemas.microsoft.com/office/drawing/2014/main" id="{A6794D6A-ED8B-472B-8B6D-1F9112E8D339}"/>
                </a:ext>
              </a:extLst>
            </p:cNvPr>
            <p:cNvCxnSpPr>
              <a:cxnSpLocks/>
            </p:cNvCxnSpPr>
            <p:nvPr/>
          </p:nvCxnSpPr>
          <p:spPr>
            <a:xfrm flipV="1">
              <a:off x="10018940" y="2523286"/>
              <a:ext cx="510948" cy="1891552"/>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3" name="TextBox 12">
            <a:extLst>
              <a:ext uri="{FF2B5EF4-FFF2-40B4-BE49-F238E27FC236}">
                <a16:creationId xmlns:a16="http://schemas.microsoft.com/office/drawing/2014/main" id="{3141E6DC-582F-43BC-9973-7BAE5621A70E}"/>
              </a:ext>
            </a:extLst>
          </p:cNvPr>
          <p:cNvSpPr txBox="1"/>
          <p:nvPr/>
        </p:nvSpPr>
        <p:spPr>
          <a:xfrm>
            <a:off x="1892599" y="3565679"/>
            <a:ext cx="2248678" cy="830997"/>
          </a:xfrm>
          <a:prstGeom prst="rect">
            <a:avLst/>
          </a:prstGeom>
          <a:noFill/>
        </p:spPr>
        <p:txBody>
          <a:bodyPr wrap="square" rtlCol="0">
            <a:spAutoFit/>
          </a:bodyPr>
          <a:lstStyle/>
          <a:p>
            <a:r>
              <a:rPr lang="en-US" sz="2400" dirty="0"/>
              <a:t>On, 12/9, 1PM</a:t>
            </a:r>
            <a:br>
              <a:rPr lang="en-US" sz="2400" dirty="0"/>
            </a:br>
            <a:r>
              <a:rPr lang="en-US" sz="2400" dirty="0"/>
              <a:t>1 bitcoin = $48k</a:t>
            </a:r>
          </a:p>
        </p:txBody>
      </p:sp>
    </p:spTree>
    <p:extLst>
      <p:ext uri="{BB962C8B-B14F-4D97-AF65-F5344CB8AC3E}">
        <p14:creationId xmlns:p14="http://schemas.microsoft.com/office/powerpoint/2010/main" val="18009211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931" y="0"/>
            <a:ext cx="10515600" cy="1325563"/>
          </a:xfrm>
        </p:spPr>
        <p:txBody>
          <a:bodyPr/>
          <a:lstStyle/>
          <a:p>
            <a:r>
              <a:rPr lang="en-US" dirty="0">
                <a:solidFill>
                  <a:schemeClr val="bg1"/>
                </a:solidFill>
              </a:rPr>
              <a:t>Aut</a:t>
            </a:r>
            <a:r>
              <a:rPr lang="en-US" dirty="0"/>
              <a:t>onomous Vehicles: Me!</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232704543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www.NEEDelegation.org</a:t>
            </a:r>
            <a:endParaRPr lang="en-US" dirty="0"/>
          </a:p>
          <a:p>
            <a:pPr marL="0" indent="0" algn="ctr">
              <a:buNone/>
            </a:pPr>
            <a:r>
              <a:rPr lang="en-US" dirty="0"/>
              <a:t>Jon D. </a:t>
            </a:r>
            <a:r>
              <a:rPr lang="en-US" dirty="0" err="1"/>
              <a:t>Haveman</a:t>
            </a:r>
            <a:endParaRPr lang="en-US" dirty="0"/>
          </a:p>
          <a:p>
            <a:pPr marL="0" indent="0" algn="ctr">
              <a:buNone/>
            </a:pPr>
            <a:r>
              <a:rPr lang="en-US" dirty="0" err="1"/>
              <a:t>Jon@NEEDelegation.org</a:t>
            </a:r>
            <a:endParaRPr lang="en-US" dirty="0"/>
          </a:p>
          <a:p>
            <a:pPr marL="0" indent="0" algn="ctr">
              <a:buNone/>
            </a:pPr>
            <a:endParaRPr lang="en-US" dirty="0"/>
          </a:p>
          <a:p>
            <a:pPr marL="0" indent="0" algn="ctr">
              <a:buNone/>
            </a:pPr>
            <a:r>
              <a:rPr lang="en-US" dirty="0"/>
              <a:t>Contact NEED: </a:t>
            </a:r>
            <a:r>
              <a:rPr lang="en-US" dirty="0">
                <a:hlinkClick r:id="rId3"/>
              </a:rPr>
              <a:t>info@NEEDelegation.org</a:t>
            </a:r>
            <a:endParaRPr lang="en-US" dirty="0"/>
          </a:p>
          <a:p>
            <a:pPr marL="0" indent="0" algn="ctr">
              <a:buNone/>
            </a:pPr>
            <a:endParaRPr lang="en-US" dirty="0"/>
          </a:p>
          <a:p>
            <a:pPr marL="0" indent="0" algn="ctr">
              <a:buNone/>
            </a:pPr>
            <a:r>
              <a:rPr lang="en-US" dirty="0"/>
              <a:t>Submit a testimonial:  </a:t>
            </a:r>
            <a:r>
              <a:rPr lang="en-US" u="sng" dirty="0">
                <a:hlinkClick r:id="rId4"/>
              </a:rPr>
              <a:t>www.NEEDelegation.org/testimonials.php</a:t>
            </a:r>
            <a:endParaRPr lang="en-US" u="sng" dirty="0"/>
          </a:p>
          <a:p>
            <a:pPr marL="0" indent="0" algn="ctr">
              <a:buNone/>
            </a:pPr>
            <a:endParaRPr lang="en-US" u="sng" dirty="0"/>
          </a:p>
          <a:p>
            <a:pPr marL="0" indent="0" algn="ctr">
              <a:buNone/>
            </a:pPr>
            <a:r>
              <a:rPr lang="en-US" dirty="0"/>
              <a:t>Become a Friend of NEED:  www.NEEDelegation.org/friend.php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58</a:t>
            </a:fld>
            <a:endParaRPr lang="en-GB" dirty="0"/>
          </a:p>
        </p:txBody>
      </p:sp>
    </p:spTree>
    <p:extLst>
      <p:ext uri="{BB962C8B-B14F-4D97-AF65-F5344CB8AC3E}">
        <p14:creationId xmlns:p14="http://schemas.microsoft.com/office/powerpoint/2010/main" val="26081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2575369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546" y="0"/>
            <a:ext cx="10515600" cy="1325563"/>
          </a:xfrm>
        </p:spPr>
        <p:txBody>
          <a:bodyPr/>
          <a:lstStyle/>
          <a:p>
            <a:r>
              <a:rPr lang="en-US" dirty="0">
                <a:solidFill>
                  <a:schemeClr val="bg1"/>
                </a:solidFill>
              </a:rPr>
              <a:t>Ou</a:t>
            </a:r>
            <a:r>
              <a:rPr lang="en-US" dirty="0"/>
              <a:t>tline</a:t>
            </a:r>
          </a:p>
        </p:txBody>
      </p:sp>
      <p:sp>
        <p:nvSpPr>
          <p:cNvPr id="3" name="Content Placeholder 2"/>
          <p:cNvSpPr>
            <a:spLocks noGrp="1"/>
          </p:cNvSpPr>
          <p:nvPr>
            <p:ph idx="1"/>
          </p:nvPr>
        </p:nvSpPr>
        <p:spPr>
          <a:xfrm>
            <a:off x="1624257" y="1419727"/>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914400" indent="-274320">
              <a:lnSpc>
                <a:spcPct val="100000"/>
              </a:lnSpc>
              <a:spcBef>
                <a:spcPts val="0"/>
              </a:spcBef>
            </a:pPr>
            <a:endParaRPr lang="en-US" dirty="0"/>
          </a:p>
          <a:p>
            <a:pPr marL="914400" indent="-274320">
              <a:lnSpc>
                <a:spcPct val="100000"/>
              </a:lnSpc>
              <a:spcBef>
                <a:spcPts val="0"/>
              </a:spcBef>
            </a:pPr>
            <a:r>
              <a:rPr lang="en-US" dirty="0"/>
              <a:t>Transition</a:t>
            </a:r>
          </a:p>
          <a:p>
            <a:pPr marL="914400" indent="-274320">
              <a:lnSpc>
                <a:spcPct val="100000"/>
              </a:lnSpc>
              <a:spcBef>
                <a:spcPts val="0"/>
              </a:spcBef>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a:p>
            <a:pPr marL="914400" indent="-274320">
              <a:lnSpc>
                <a:spcPct val="100000"/>
              </a:lnSpc>
              <a:spcBef>
                <a:spcPts val="0"/>
              </a:spcBef>
            </a:pPr>
            <a:endParaRPr lang="en-US" dirty="0"/>
          </a:p>
          <a:p>
            <a:pPr marL="914400" indent="-274320">
              <a:lnSpc>
                <a:spcPct val="100000"/>
              </a:lnSpc>
              <a:spcBef>
                <a:spcPts val="0"/>
              </a:spcBef>
            </a:pPr>
            <a:r>
              <a:rPr lang="en-US" dirty="0"/>
              <a:t>Environmental Implications</a:t>
            </a:r>
          </a:p>
        </p:txBody>
      </p:sp>
    </p:spTree>
    <p:extLst>
      <p:ext uri="{BB962C8B-B14F-4D97-AF65-F5344CB8AC3E}">
        <p14:creationId xmlns:p14="http://schemas.microsoft.com/office/powerpoint/2010/main" val="22348981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spTree>
    <p:extLst>
      <p:ext uri="{BB962C8B-B14F-4D97-AF65-F5344CB8AC3E}">
        <p14:creationId xmlns:p14="http://schemas.microsoft.com/office/powerpoint/2010/main" val="263826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9960"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59092992"/>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86606</TotalTime>
  <Words>2462</Words>
  <Application>Microsoft Macintosh PowerPoint</Application>
  <PresentationFormat>Widescreen</PresentationFormat>
  <Paragraphs>432</Paragraphs>
  <Slides>58</Slides>
  <Notes>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Courier New</vt:lpstr>
      <vt:lpstr>Roboto Condensed</vt:lpstr>
      <vt:lpstr>Wingdings</vt:lpstr>
      <vt:lpstr>Custom Design</vt:lpstr>
      <vt:lpstr>PowerPoint Presentation</vt:lpstr>
      <vt:lpstr> Available NEED Topics Include:</vt:lpstr>
      <vt:lpstr> Course Outline</vt:lpstr>
      <vt:lpstr>Submitting Questions</vt:lpstr>
      <vt:lpstr>  Driving Change – Autonomous Vehicles’ Big Impact</vt:lpstr>
      <vt:lpstr>Credits and Disclaimer</vt:lpstr>
      <vt:lpstr>Outline</vt:lpstr>
      <vt:lpstr> Autonomous Taxonomy</vt:lpstr>
      <vt:lpstr>Growth Path</vt:lpstr>
      <vt:lpstr>McKinsey isn’t Always Spot On</vt:lpstr>
      <vt:lpstr>Two Important Questions:</vt:lpstr>
      <vt:lpstr>WHEN? What do the headlines say?</vt:lpstr>
      <vt:lpstr>Wildly Optimistic, But… 40+ Corporations Working On Autonomous Vehicles</vt:lpstr>
      <vt:lpstr>WHEN? What is possible?</vt:lpstr>
      <vt:lpstr>Rate of Technology Adoption – Faster!</vt:lpstr>
      <vt:lpstr>Forecast</vt:lpstr>
      <vt:lpstr>PowerPoint Presentation</vt:lpstr>
      <vt:lpstr>Waymo is in New York!</vt:lpstr>
      <vt:lpstr>Trucking – Highly Fertile Ground</vt:lpstr>
      <vt:lpstr>TuSimple Current and Future Routes (Level 4)</vt:lpstr>
      <vt:lpstr>What will the future look like?</vt:lpstr>
      <vt:lpstr>This:</vt:lpstr>
      <vt:lpstr>But, will it be:</vt:lpstr>
      <vt:lpstr>Hell</vt:lpstr>
      <vt:lpstr>Two Adults and a Child: Morning Miles</vt:lpstr>
      <vt:lpstr>Heaven</vt:lpstr>
      <vt:lpstr>Why is this Heaven?</vt:lpstr>
      <vt:lpstr>Transition</vt:lpstr>
      <vt:lpstr>Economics Drives Transition: Private</vt:lpstr>
      <vt:lpstr>Economics Drives Transition: Public</vt:lpstr>
      <vt:lpstr>Potential Savings</vt:lpstr>
      <vt:lpstr>Public Policy/Planning Issues</vt:lpstr>
      <vt:lpstr>Responding to the coming changes:</vt:lpstr>
      <vt:lpstr>Encourage Change</vt:lpstr>
      <vt:lpstr>Mobility and Equity</vt:lpstr>
      <vt:lpstr>Safety and Productivity</vt:lpstr>
      <vt:lpstr>Environment</vt:lpstr>
      <vt:lpstr>Environmental Implications Depends: Heaven or Hell </vt:lpstr>
      <vt:lpstr>Incentives Through Policy and Planning</vt:lpstr>
      <vt:lpstr>Interim Summary</vt:lpstr>
      <vt:lpstr>What Changes Will This Bring?</vt:lpstr>
      <vt:lpstr>Disposable Income</vt:lpstr>
      <vt:lpstr>Government Finances</vt:lpstr>
      <vt:lpstr>Transportation</vt:lpstr>
      <vt:lpstr>Infrastructure</vt:lpstr>
      <vt:lpstr>Public Transportation</vt:lpstr>
      <vt:lpstr> Cautionary Tale From Long Ago</vt:lpstr>
      <vt:lpstr>Employment</vt:lpstr>
      <vt:lpstr>Employment (con’t)</vt:lpstr>
      <vt:lpstr>Housing</vt:lpstr>
      <vt:lpstr>Parking</vt:lpstr>
      <vt:lpstr>Freeing Up Urban Space from Parking</vt:lpstr>
      <vt:lpstr> Summary of Change</vt:lpstr>
      <vt:lpstr>US Economy: Simone Wegge</vt:lpstr>
      <vt:lpstr>Inequality: Brian Peterson</vt:lpstr>
      <vt:lpstr>Bitcoins: Geoffrey Woglom</vt:lpstr>
      <vt:lpstr>Autonomous Vehicles: Me!</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haveman</cp:lastModifiedBy>
  <cp:revision>759</cp:revision>
  <cp:lastPrinted>2022-03-01T02:48:20Z</cp:lastPrinted>
  <dcterms:created xsi:type="dcterms:W3CDTF">2017-05-03T22:30:38Z</dcterms:created>
  <dcterms:modified xsi:type="dcterms:W3CDTF">2022-03-21T16:48:32Z</dcterms:modified>
</cp:coreProperties>
</file>