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4"/>
  </p:notesMasterIdLst>
  <p:sldIdLst>
    <p:sldId id="4320" r:id="rId2"/>
    <p:sldId id="328" r:id="rId3"/>
    <p:sldId id="434" r:id="rId4"/>
    <p:sldId id="435" r:id="rId5"/>
    <p:sldId id="4321" r:id="rId6"/>
    <p:sldId id="4318" r:id="rId7"/>
    <p:sldId id="4322" r:id="rId8"/>
    <p:sldId id="327" r:id="rId9"/>
    <p:sldId id="1059" r:id="rId10"/>
    <p:sldId id="1130" r:id="rId11"/>
    <p:sldId id="1060" r:id="rId12"/>
    <p:sldId id="4106" r:id="rId13"/>
    <p:sldId id="1093" r:id="rId14"/>
    <p:sldId id="1103" r:id="rId15"/>
    <p:sldId id="1105" r:id="rId16"/>
    <p:sldId id="1122" r:id="rId17"/>
    <p:sldId id="1125" r:id="rId18"/>
    <p:sldId id="1200" r:id="rId19"/>
    <p:sldId id="4101" r:id="rId20"/>
    <p:sldId id="1123" r:id="rId21"/>
    <p:sldId id="4102" r:id="rId22"/>
    <p:sldId id="4103" r:id="rId23"/>
    <p:sldId id="1061" r:id="rId24"/>
    <p:sldId id="1062" r:id="rId25"/>
    <p:sldId id="1076" r:id="rId26"/>
    <p:sldId id="1077" r:id="rId27"/>
    <p:sldId id="1116" r:id="rId28"/>
    <p:sldId id="1075" r:id="rId29"/>
    <p:sldId id="4108" r:id="rId30"/>
    <p:sldId id="1065" r:id="rId31"/>
    <p:sldId id="1109" r:id="rId32"/>
    <p:sldId id="1110" r:id="rId33"/>
    <p:sldId id="1067" r:id="rId34"/>
    <p:sldId id="1070" r:id="rId35"/>
    <p:sldId id="1098" r:id="rId36"/>
    <p:sldId id="1111" r:id="rId37"/>
    <p:sldId id="1072" r:id="rId38"/>
    <p:sldId id="1128" r:id="rId39"/>
    <p:sldId id="1199" r:id="rId40"/>
    <p:sldId id="1087" r:id="rId41"/>
    <p:sldId id="1112" r:id="rId42"/>
    <p:sldId id="1084" r:id="rId43"/>
    <p:sldId id="1119" r:id="rId44"/>
    <p:sldId id="4319" r:id="rId45"/>
    <p:sldId id="1085" r:id="rId46"/>
    <p:sldId id="1126" r:id="rId47"/>
    <p:sldId id="1090" r:id="rId48"/>
    <p:sldId id="1120" r:id="rId49"/>
    <p:sldId id="1115" r:id="rId50"/>
    <p:sldId id="1201" r:id="rId51"/>
    <p:sldId id="1203" r:id="rId52"/>
    <p:sldId id="119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38" autoAdjust="0"/>
    <p:restoredTop sz="91479"/>
  </p:normalViewPr>
  <p:slideViewPr>
    <p:cSldViewPr snapToGrid="0" snapToObjects="1">
      <p:cViewPr varScale="1">
        <p:scale>
          <a:sx n="78" d="100"/>
          <a:sy n="78" d="100"/>
        </p:scale>
        <p:origin x="184" y="9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2/13/23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11</a:t>
            </a:fld>
            <a:endParaRPr lang="en-US" dirty="0"/>
          </a:p>
        </p:txBody>
      </p:sp>
    </p:spTree>
    <p:extLst>
      <p:ext uri="{BB962C8B-B14F-4D97-AF65-F5344CB8AC3E}">
        <p14:creationId xmlns:p14="http://schemas.microsoft.com/office/powerpoint/2010/main" val="63116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372507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354221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30</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34</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37</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38</a:t>
            </a:fld>
            <a:endParaRPr lang="en-US" dirty="0"/>
          </a:p>
        </p:txBody>
      </p:sp>
    </p:spTree>
    <p:extLst>
      <p:ext uri="{BB962C8B-B14F-4D97-AF65-F5344CB8AC3E}">
        <p14:creationId xmlns:p14="http://schemas.microsoft.com/office/powerpoint/2010/main" val="861882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https://</a:t>
            </a:r>
            <a:r>
              <a:rPr lang="en-US" b="1" dirty="0" err="1"/>
              <a:t>newsroom.aaa.com</a:t>
            </a:r>
            <a:r>
              <a:rPr lang="en-US" b="1" dirty="0"/>
              <a:t>/wp-content/uploads/2022/08/2022-YourDrivingCosts-FactSheet-7-1.pdf</a:t>
            </a:r>
          </a:p>
        </p:txBody>
      </p:sp>
      <p:sp>
        <p:nvSpPr>
          <p:cNvPr id="4" name="Slide Number Placeholder 3"/>
          <p:cNvSpPr>
            <a:spLocks noGrp="1"/>
          </p:cNvSpPr>
          <p:nvPr>
            <p:ph type="sldNum" sz="quarter" idx="5"/>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39717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18" Type="http://schemas.openxmlformats.org/officeDocument/2006/relationships/image" Target="../media/image31.jpg"/><Relationship Id="rId26" Type="http://schemas.openxmlformats.org/officeDocument/2006/relationships/image" Target="../media/image39.jpg"/><Relationship Id="rId3" Type="http://schemas.openxmlformats.org/officeDocument/2006/relationships/image" Target="../media/image16.jpg"/><Relationship Id="rId21" Type="http://schemas.openxmlformats.org/officeDocument/2006/relationships/image" Target="../media/image34.jpg"/><Relationship Id="rId7" Type="http://schemas.openxmlformats.org/officeDocument/2006/relationships/image" Target="../media/image20.jpg"/><Relationship Id="rId12" Type="http://schemas.openxmlformats.org/officeDocument/2006/relationships/image" Target="../media/image25.jpg"/><Relationship Id="rId17" Type="http://schemas.openxmlformats.org/officeDocument/2006/relationships/image" Target="../media/image30.jpg"/><Relationship Id="rId25" Type="http://schemas.openxmlformats.org/officeDocument/2006/relationships/image" Target="../media/image38.png"/><Relationship Id="rId2" Type="http://schemas.openxmlformats.org/officeDocument/2006/relationships/image" Target="../media/image15.jpg"/><Relationship Id="rId16" Type="http://schemas.openxmlformats.org/officeDocument/2006/relationships/image" Target="../media/image29.jpg"/><Relationship Id="rId20" Type="http://schemas.openxmlformats.org/officeDocument/2006/relationships/image" Target="../media/image33.jpg"/><Relationship Id="rId1" Type="http://schemas.openxmlformats.org/officeDocument/2006/relationships/slideLayout" Target="../slideLayouts/slideLayout3.xml"/><Relationship Id="rId6" Type="http://schemas.openxmlformats.org/officeDocument/2006/relationships/image" Target="../media/image19.jpg"/><Relationship Id="rId11" Type="http://schemas.openxmlformats.org/officeDocument/2006/relationships/image" Target="../media/image24.jpg"/><Relationship Id="rId24" Type="http://schemas.openxmlformats.org/officeDocument/2006/relationships/image" Target="../media/image37.jpg"/><Relationship Id="rId5" Type="http://schemas.openxmlformats.org/officeDocument/2006/relationships/image" Target="../media/image18.jpg"/><Relationship Id="rId15" Type="http://schemas.openxmlformats.org/officeDocument/2006/relationships/image" Target="../media/image28.jpg"/><Relationship Id="rId23" Type="http://schemas.openxmlformats.org/officeDocument/2006/relationships/image" Target="../media/image36.jpg"/><Relationship Id="rId28" Type="http://schemas.openxmlformats.org/officeDocument/2006/relationships/image" Target="../media/image40.jpg"/><Relationship Id="rId10" Type="http://schemas.openxmlformats.org/officeDocument/2006/relationships/image" Target="../media/image23.jpg"/><Relationship Id="rId19" Type="http://schemas.openxmlformats.org/officeDocument/2006/relationships/image" Target="../media/image32.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jpg"/><Relationship Id="rId22" Type="http://schemas.openxmlformats.org/officeDocument/2006/relationships/image" Target="../media/image35.jpg"/><Relationship Id="rId27"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tiff"/><Relationship Id="rId7" Type="http://schemas.openxmlformats.org/officeDocument/2006/relationships/image" Target="../media/image58.jpg"/><Relationship Id="rId2" Type="http://schemas.openxmlformats.org/officeDocument/2006/relationships/image" Target="../media/image53.tiff"/><Relationship Id="rId1" Type="http://schemas.openxmlformats.org/officeDocument/2006/relationships/slideLayout" Target="../slideLayouts/slideLayout2.xml"/><Relationship Id="rId6" Type="http://schemas.openxmlformats.org/officeDocument/2006/relationships/image" Target="../media/image57.tiff"/><Relationship Id="rId11" Type="http://schemas.openxmlformats.org/officeDocument/2006/relationships/image" Target="../media/image62.jpg"/><Relationship Id="rId5" Type="http://schemas.openxmlformats.org/officeDocument/2006/relationships/image" Target="../media/image56.tiff"/><Relationship Id="rId10" Type="http://schemas.openxmlformats.org/officeDocument/2006/relationships/image" Target="../media/image61.jpg"/><Relationship Id="rId4" Type="http://schemas.openxmlformats.org/officeDocument/2006/relationships/image" Target="../media/image55.tiff"/><Relationship Id="rId9"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2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3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3.tiff"/><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Clemson University</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February 13, 2023</a:t>
            </a:r>
          </a:p>
          <a:p>
            <a:pPr algn="l"/>
            <a:endParaRPr lang="en-US" dirty="0">
              <a:solidFill>
                <a:srgbClr val="2B414D"/>
              </a:solidFill>
            </a:endParaRPr>
          </a:p>
        </p:txBody>
      </p:sp>
    </p:spTree>
    <p:extLst>
      <p:ext uri="{BB962C8B-B14F-4D97-AF65-F5344CB8AC3E}">
        <p14:creationId xmlns:p14="http://schemas.microsoft.com/office/powerpoint/2010/main" val="1724182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10</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99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04"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69508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19459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66011"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647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fontScale="90000"/>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14</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8" name="Picture 27" descr="valeo-1024x44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7"/>
          <a:stretch>
            <a:fillRect/>
          </a:stretch>
        </p:blipFill>
        <p:spPr>
          <a:xfrm>
            <a:off x="6929999" y="4662176"/>
            <a:ext cx="1353647" cy="1325563"/>
          </a:xfrm>
          <a:prstGeom prst="rect">
            <a:avLst/>
          </a:prstGeom>
        </p:spPr>
      </p:pic>
      <p:pic>
        <p:nvPicPr>
          <p:cNvPr id="3" name="Picture 2" descr="toyota-1024x837.jpg">
            <a:extLst>
              <a:ext uri="{FF2B5EF4-FFF2-40B4-BE49-F238E27FC236}">
                <a16:creationId xmlns:a16="http://schemas.microsoft.com/office/drawing/2014/main" id="{AB75CEB1-1339-7364-0906-3661F4F0BB9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spTree>
    <p:extLst>
      <p:ext uri="{BB962C8B-B14F-4D97-AF65-F5344CB8AC3E}">
        <p14:creationId xmlns:p14="http://schemas.microsoft.com/office/powerpoint/2010/main" val="2966317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1"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pPr lvl="1"/>
            <a:r>
              <a:rPr lang="en-US" dirty="0"/>
              <a:t>Last 5% may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978236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17</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23330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18</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p:cNvPicPr>
            <a:picLocks noChangeAspect="1"/>
          </p:cNvPicPr>
          <p:nvPr/>
        </p:nvPicPr>
        <p:blipFill>
          <a:blip r:embed="rId3"/>
          <a:srcRect/>
          <a:stretch/>
        </p:blipFill>
        <p:spPr>
          <a:xfrm>
            <a:off x="2649357" y="1533305"/>
            <a:ext cx="8126220" cy="94600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rcRect/>
          <a:stretch/>
        </p:blipFill>
        <p:spPr>
          <a:xfrm>
            <a:off x="1950629" y="4652749"/>
            <a:ext cx="10030255" cy="1229198"/>
          </a:xfrm>
          <a:prstGeom prst="rect">
            <a:avLst/>
          </a:prstGeom>
        </p:spPr>
      </p:pic>
    </p:spTree>
    <p:extLst>
      <p:ext uri="{BB962C8B-B14F-4D97-AF65-F5344CB8AC3E}">
        <p14:creationId xmlns:p14="http://schemas.microsoft.com/office/powerpoint/2010/main" val="4342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Headed to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71010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latin typeface="Calibri" panose="020F0502020204030204" pitchFamily="34" charset="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a:t>
            </a:r>
            <a:r>
              <a:rPr lang="en-US" b="1" dirty="0">
                <a:latin typeface="Calibri" panose="020F0502020204030204" pitchFamily="34" charset="0"/>
                <a:cs typeface="Calibri" panose="020F0502020204030204" pitchFamily="34" charset="0"/>
              </a:rPr>
              <a:t>nonpartisan</a:t>
            </a:r>
            <a:r>
              <a:rPr lang="en-US" dirty="0">
                <a:latin typeface="Calibri" panose="020F0502020204030204" pitchFamily="34" charset="0"/>
                <a:cs typeface="Calibri" panose="020F0502020204030204" pitchFamily="34" charset="0"/>
              </a:rPr>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391220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18731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21</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2495862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Postmates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3770455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83336"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a:xfrm>
            <a:off x="920496" y="0"/>
            <a:ext cx="10515600" cy="1325563"/>
          </a:xfrm>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27</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1384"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076446"/>
            <a:ext cx="5181600" cy="4778696"/>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endParaRPr lang="en-US" dirty="0"/>
          </a:p>
          <a:p>
            <a:r>
              <a:rPr lang="en-US" dirty="0"/>
              <a:t>Insurance: product liability</a:t>
            </a:r>
          </a:p>
          <a:p>
            <a:pPr marL="0" indent="0">
              <a:buNone/>
            </a:pPr>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 steel, rubber</a:t>
            </a:r>
            <a:r>
              <a:rPr lang="en-US"/>
              <a:t>, aluminum, and land!</a:t>
            </a:r>
            <a:endParaRPr lang="en-US" dirty="0"/>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34892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a:xfrm>
            <a:off x="790074" y="0"/>
            <a:ext cx="10515600" cy="1325563"/>
          </a:xfrm>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652+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49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2730439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a:xfrm>
            <a:off x="838200" y="1570730"/>
            <a:ext cx="10820400" cy="4351338"/>
          </a:xfrm>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$10,728 (2022)</a:t>
            </a:r>
          </a:p>
          <a:p>
            <a:pPr lvl="2"/>
            <a:r>
              <a:rPr lang="en-US" dirty="0"/>
              <a:t>Cost per mile will fall:  $0.72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SF Bay Area workforce has a commute in excess of 30 minutes.</a:t>
            </a:r>
          </a:p>
          <a:p>
            <a:pPr marL="457200" lvl="1" indent="0">
              <a:buNone/>
            </a:pPr>
            <a:endParaRPr lang="en-US" dirty="0"/>
          </a:p>
        </p:txBody>
      </p:sp>
      <p:pic>
        <p:nvPicPr>
          <p:cNvPr id="4" name="Picture 3">
            <a:extLst>
              <a:ext uri="{FF2B5EF4-FFF2-40B4-BE49-F238E27FC236}">
                <a16:creationId xmlns:a16="http://schemas.microsoft.com/office/drawing/2014/main" id="{EE8C4EA9-ACA6-324C-9D7D-129B2779A516}"/>
              </a:ext>
            </a:extLst>
          </p:cNvPr>
          <p:cNvPicPr>
            <a:picLocks noChangeAspect="1"/>
          </p:cNvPicPr>
          <p:nvPr/>
        </p:nvPicPr>
        <p:blipFill>
          <a:blip r:embed="rId3"/>
          <a:srcRect/>
          <a:stretch/>
        </p:blipFill>
        <p:spPr>
          <a:xfrm>
            <a:off x="7424748" y="2849675"/>
            <a:ext cx="3929052" cy="1397835"/>
          </a:xfrm>
          <a:prstGeom prst="rect">
            <a:avLst/>
          </a:prstGeom>
        </p:spPr>
      </p:pic>
    </p:spTree>
    <p:extLst>
      <p:ext uri="{BB962C8B-B14F-4D97-AF65-F5344CB8AC3E}">
        <p14:creationId xmlns:p14="http://schemas.microsoft.com/office/powerpoint/2010/main" val="1091238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40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4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3113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4"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826732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2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1386946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 demand</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dirty="0"/>
              <a:t>Housing </a:t>
            </a:r>
          </a:p>
          <a:p>
            <a:r>
              <a:rPr lang="en-US" dirty="0"/>
              <a:t>Public transportation</a:t>
            </a:r>
          </a:p>
          <a:p>
            <a:r>
              <a:rPr lang="en-US" dirty="0"/>
              <a:t>Employment</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1729130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a:xfrm>
            <a:off x="790074" y="0"/>
            <a:ext cx="10515600" cy="1325563"/>
          </a:xfrm>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2902705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$10,728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$7,000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3"/>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9583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8471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 Demand</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0522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5730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4061572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9491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13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7119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a:bodyPr>
          <a:lstStyle/>
          <a:p>
            <a:r>
              <a:rPr lang="en-US" dirty="0"/>
              <a:t>Greatly reduced demand for parking lots.</a:t>
            </a:r>
          </a:p>
          <a:p>
            <a:r>
              <a:rPr lang="en-US" dirty="0"/>
              <a:t>Service providers will own parking lots in strategic places.</a:t>
            </a:r>
          </a:p>
          <a:p>
            <a:r>
              <a:rPr lang="en-US" dirty="0"/>
              <a:t>Street parking will largely be a thing of the past.</a:t>
            </a:r>
          </a:p>
          <a:p>
            <a:pPr lvl="1"/>
            <a:r>
              <a:rPr lang="en-US" dirty="0"/>
              <a:t>More green space in cities</a:t>
            </a:r>
          </a:p>
          <a:p>
            <a:r>
              <a:rPr lang="en-US" dirty="0"/>
              <a:t>Shopping mall and apartment parking?</a:t>
            </a:r>
          </a:p>
          <a:p>
            <a:pPr lvl="1"/>
            <a:r>
              <a:rPr lang="en-US" dirty="0"/>
              <a:t>Converted to housing?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2203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60 miles longer than California’s entire 840-mile coastline</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40451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296155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4093164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4602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51581"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52</a:t>
            </a:fld>
            <a:endParaRPr lang="en-GB" dirty="0"/>
          </a:p>
        </p:txBody>
      </p:sp>
    </p:spTree>
    <p:extLst>
      <p:ext uri="{BB962C8B-B14F-4D97-AF65-F5344CB8AC3E}">
        <p14:creationId xmlns:p14="http://schemas.microsoft.com/office/powerpoint/2010/main" val="4189131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a:xfrm>
            <a:off x="927100" y="0"/>
            <a:ext cx="10515600" cy="1325563"/>
          </a:xfrm>
        </p:spPr>
        <p:txBody>
          <a:bodyPr/>
          <a:lstStyle/>
          <a:p>
            <a:r>
              <a:rPr lang="en-US" dirty="0">
                <a:solidFill>
                  <a:schemeClr val="bg1"/>
                </a:solidFill>
              </a:rPr>
              <a:t>Up</a:t>
            </a:r>
            <a:r>
              <a:rPr lang="en-US" dirty="0"/>
              <a:t>coming Course: </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467833" y="1570730"/>
            <a:ext cx="11548118" cy="4351338"/>
          </a:xfrm>
        </p:spPr>
        <p:txBody>
          <a:bodyPr/>
          <a:lstStyle/>
          <a:p>
            <a:r>
              <a:rPr lang="en-US" dirty="0"/>
              <a:t>Contemporary Economic Policy Issues</a:t>
            </a:r>
          </a:p>
          <a:p>
            <a:endParaRPr lang="en-US" dirty="0"/>
          </a:p>
          <a:p>
            <a:pPr lvl="1"/>
            <a:r>
              <a:rPr lang="en-US" dirty="0"/>
              <a:t>Week 1 (3/2): 	Federal Debt (Brian Peterson, Lagrange College)</a:t>
            </a:r>
          </a:p>
          <a:p>
            <a:pPr lvl="1"/>
            <a:r>
              <a:rPr lang="en-US" dirty="0"/>
              <a:t>Week 2 (3/9): 	Trade Deficits and Exchange Rates (Alan Deardorff , Univ. Michigan)</a:t>
            </a:r>
          </a:p>
          <a:p>
            <a:pPr lvl="1"/>
            <a:r>
              <a:rPr lang="en-US" dirty="0"/>
              <a:t>Week 3 (3/16): 	US Economic Update (Scott Baier, Clemson University)</a:t>
            </a:r>
          </a:p>
          <a:p>
            <a:pPr lvl="1"/>
            <a:r>
              <a:rPr lang="en-US" dirty="0"/>
              <a:t>Week 4 (3/27): 	Monetary Policy and Inflation (Geoffrey </a:t>
            </a:r>
            <a:r>
              <a:rPr lang="en-US" dirty="0" err="1"/>
              <a:t>Woglom</a:t>
            </a:r>
            <a:r>
              <a:rPr lang="en-US" dirty="0"/>
              <a:t>, Amherst College) </a:t>
            </a:r>
          </a:p>
          <a:p>
            <a:pPr lvl="1"/>
            <a:r>
              <a:rPr lang="en-US" dirty="0"/>
              <a:t>Week 5 (4/3): 	Cryptocurrencies (Geoffrey </a:t>
            </a:r>
            <a:r>
              <a:rPr lang="en-US" dirty="0" err="1"/>
              <a:t>Woglom</a:t>
            </a:r>
            <a:r>
              <a:rPr lang="en-US" dirty="0"/>
              <a:t>)</a:t>
            </a:r>
          </a:p>
          <a:p>
            <a:pPr lvl="1"/>
            <a:endParaRPr lang="en-US" dirty="0"/>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1841921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in the chat.</a:t>
            </a:r>
          </a:p>
          <a:p>
            <a:pPr lvl="1"/>
            <a:r>
              <a:rPr lang="en-US" dirty="0"/>
              <a:t>I will try to handle them as they come up, but may take them in a bunch as time permits.</a:t>
            </a:r>
          </a:p>
          <a:p>
            <a:r>
              <a:rPr lang="en-US" dirty="0"/>
              <a:t>We will do a verbal Q&amp;A once the material has been presented.</a:t>
            </a:r>
          </a:p>
          <a:p>
            <a:pPr lvl="1"/>
            <a:r>
              <a:rPr lang="en-US" dirty="0"/>
              <a:t>And the questions in the chat have been addressed.</a:t>
            </a:r>
          </a:p>
          <a:p>
            <a:r>
              <a:rPr lang="en-US" dirty="0"/>
              <a:t>Slides will be available from the NEED website tomorrow (https://</a:t>
            </a:r>
            <a:r>
              <a:rPr lang="en-US" dirty="0" err="1"/>
              <a:t>needelegation.org</a:t>
            </a:r>
            <a:r>
              <a:rPr lang="en-US" dirty="0"/>
              <a:t>/</a:t>
            </a:r>
            <a:r>
              <a:rPr lang="en-US" dirty="0" err="1"/>
              <a:t>delivered_presentations.php</a:t>
            </a:r>
            <a:r>
              <a:rPr lang="en-US" dirty="0"/>
              <a:t>)</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3633274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3253708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0"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1614926" y="1245268"/>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640080" indent="0">
              <a:lnSpc>
                <a:spcPct val="100000"/>
              </a:lnSpc>
              <a:spcBef>
                <a:spcPts val="0"/>
              </a:spcBef>
              <a:buNone/>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p:txBody>
      </p:sp>
    </p:spTree>
    <p:extLst>
      <p:ext uri="{BB962C8B-B14F-4D97-AF65-F5344CB8AC3E}">
        <p14:creationId xmlns:p14="http://schemas.microsoft.com/office/powerpoint/2010/main" val="2257319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21755</TotalTime>
  <Words>2273</Words>
  <Application>Microsoft Macintosh PowerPoint</Application>
  <PresentationFormat>Widescreen</PresentationFormat>
  <Paragraphs>402</Paragraphs>
  <Slides>52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Courier New</vt:lpstr>
      <vt:lpstr>Roboto Condensed</vt:lpstr>
      <vt:lpstr>Wingdings</vt:lpstr>
      <vt:lpstr>Custom Design</vt:lpstr>
      <vt:lpstr>OLLI – Clemson University  Driving Change – Autonomous Vehicles’ Big Impact</vt:lpstr>
      <vt:lpstr> National Economic Education Delegation</vt:lpstr>
      <vt:lpstr>Who Are We?</vt:lpstr>
      <vt:lpstr>Where Are We?</vt:lpstr>
      <vt:lpstr> Available NEED Topics Include:</vt:lpstr>
      <vt:lpstr>Upcoming Course: </vt:lpstr>
      <vt:lpstr>Submitting Questions</vt:lpstr>
      <vt:lpstr>Credits and Disclaimer</vt:lpstr>
      <vt:lpstr>Outline</vt:lpstr>
      <vt:lpstr> Autonomous Taxonomy</vt:lpstr>
      <vt:lpstr>Growth Path</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Waymo is Headed to New York!</vt:lpstr>
      <vt:lpstr>Trucking – Highly Fertile Ground</vt:lpstr>
      <vt:lpstr>TuSimple Current and Future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Economics Drives Transition: Private</vt:lpstr>
      <vt:lpstr>Economics Drives Transition: Public</vt:lpstr>
      <vt:lpstr>Potential Savings</vt:lpstr>
      <vt:lpstr>Public Policy/Planning Issues</vt:lpstr>
      <vt:lpstr>Encourage Change</vt:lpstr>
      <vt:lpstr>Mobility and Equity</vt:lpstr>
      <vt:lpstr>Safety and Productivity</vt:lpstr>
      <vt:lpstr>Environment</vt:lpstr>
      <vt:lpstr>Environmental Implications Depends: Heaven or Hell </vt:lpstr>
      <vt:lpstr>What Changes Will This Bring?</vt:lpstr>
      <vt:lpstr>Disposable Income</vt:lpstr>
      <vt:lpstr>Government Finances</vt:lpstr>
      <vt:lpstr>Transportation Demand</vt:lpstr>
      <vt:lpstr>Infrastructure</vt:lpstr>
      <vt:lpstr>Housing</vt:lpstr>
      <vt:lpstr>Public Transportation</vt:lpstr>
      <vt:lpstr>Employment</vt:lpstr>
      <vt:lpstr>Employment (con’t)</vt:lpstr>
      <vt:lpstr>Parking</vt:lpstr>
      <vt:lpstr>Freeing Up Urban Space from Parking</vt:lpstr>
      <vt:lpstr>Potential Problems and Concerns</vt:lpstr>
      <vt:lpstr> Summary of Change</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289</cp:revision>
  <cp:lastPrinted>2022-04-12T21:06:47Z</cp:lastPrinted>
  <dcterms:created xsi:type="dcterms:W3CDTF">2017-05-03T22:30:38Z</dcterms:created>
  <dcterms:modified xsi:type="dcterms:W3CDTF">2023-02-13T20:11:01Z</dcterms:modified>
</cp:coreProperties>
</file>