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8"/>
  </p:notesMasterIdLst>
  <p:sldIdLst>
    <p:sldId id="1026" r:id="rId2"/>
    <p:sldId id="1088" r:id="rId3"/>
    <p:sldId id="436" r:id="rId4"/>
    <p:sldId id="974" r:id="rId5"/>
    <p:sldId id="327" r:id="rId6"/>
    <p:sldId id="1059" r:id="rId7"/>
    <p:sldId id="1118" r:id="rId8"/>
    <p:sldId id="1060" r:id="rId9"/>
    <p:sldId id="1103" r:id="rId10"/>
    <p:sldId id="1093" r:id="rId11"/>
    <p:sldId id="1105" r:id="rId12"/>
    <p:sldId id="1200" r:id="rId13"/>
    <p:sldId id="1123" r:id="rId14"/>
    <p:sldId id="1124" r:id="rId15"/>
    <p:sldId id="1061" r:id="rId16"/>
    <p:sldId id="1062" r:id="rId17"/>
    <p:sldId id="1076" r:id="rId18"/>
    <p:sldId id="1077" r:id="rId19"/>
    <p:sldId id="1116" r:id="rId20"/>
    <p:sldId id="1075" r:id="rId21"/>
    <p:sldId id="1108" r:id="rId22"/>
    <p:sldId id="1065" r:id="rId23"/>
    <p:sldId id="1109" r:id="rId24"/>
    <p:sldId id="1110" r:id="rId25"/>
    <p:sldId id="1070" r:id="rId26"/>
    <p:sldId id="1072" r:id="rId27"/>
    <p:sldId id="1128" r:id="rId28"/>
    <p:sldId id="1199" r:id="rId29"/>
    <p:sldId id="1085" r:id="rId30"/>
    <p:sldId id="1082" r:id="rId31"/>
    <p:sldId id="1120" r:id="rId32"/>
    <p:sldId id="1115" r:id="rId33"/>
    <p:sldId id="1203" r:id="rId34"/>
    <p:sldId id="1201" r:id="rId35"/>
    <p:sldId id="1148" r:id="rId36"/>
    <p:sldId id="11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46" autoAdjust="0"/>
    <p:restoredTop sz="91429"/>
  </p:normalViewPr>
  <p:slideViewPr>
    <p:cSldViewPr snapToGrid="0" snapToObjects="1">
      <p:cViewPr varScale="1">
        <p:scale>
          <a:sx n="110" d="100"/>
          <a:sy n="110" d="100"/>
        </p:scale>
        <p:origin x="200" y="3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4/11/22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22</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25</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26</a:t>
            </a:fld>
            <a:endParaRPr lang="en-US" dirty="0"/>
          </a:p>
        </p:txBody>
      </p:sp>
    </p:spTree>
    <p:extLst>
      <p:ext uri="{BB962C8B-B14F-4D97-AF65-F5344CB8AC3E}">
        <p14:creationId xmlns:p14="http://schemas.microsoft.com/office/powerpoint/2010/main" val="57178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Governments determine local zoning, design roadway alignments, invest in new capacity, design parking regulations, set transportation taxes, and invest in data and people to help manage all those decisions. It’s a huge suite of responsibilities, and all apply in new ways around AVs.</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27</a:t>
            </a:fld>
            <a:endParaRPr lang="en-US" dirty="0"/>
          </a:p>
        </p:txBody>
      </p:sp>
    </p:spTree>
    <p:extLst>
      <p:ext uri="{BB962C8B-B14F-4D97-AF65-F5344CB8AC3E}">
        <p14:creationId xmlns:p14="http://schemas.microsoft.com/office/powerpoint/2010/main" val="86188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tiff"/><Relationship Id="rId7" Type="http://schemas.openxmlformats.org/officeDocument/2006/relationships/image" Target="../media/image52.jpg"/><Relationship Id="rId2" Type="http://schemas.openxmlformats.org/officeDocument/2006/relationships/image" Target="../media/image47.tiff"/><Relationship Id="rId1" Type="http://schemas.openxmlformats.org/officeDocument/2006/relationships/slideLayout" Target="../slideLayouts/slideLayout2.xml"/><Relationship Id="rId6" Type="http://schemas.openxmlformats.org/officeDocument/2006/relationships/image" Target="../media/image51.tiff"/><Relationship Id="rId11" Type="http://schemas.openxmlformats.org/officeDocument/2006/relationships/image" Target="../media/image56.jpg"/><Relationship Id="rId5" Type="http://schemas.openxmlformats.org/officeDocument/2006/relationships/image" Target="../media/image50.tiff"/><Relationship Id="rId10" Type="http://schemas.openxmlformats.org/officeDocument/2006/relationships/image" Target="../media/image55.jpg"/><Relationship Id="rId4" Type="http://schemas.openxmlformats.org/officeDocument/2006/relationships/image" Target="../media/image49.tiff"/><Relationship Id="rId9" Type="http://schemas.openxmlformats.org/officeDocument/2006/relationships/image" Target="../media/image54.jpg"/></Relationships>
</file>

<file path=ppt/slides/_rels/slide1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4.xml"/><Relationship Id="rId4" Type="http://schemas.openxmlformats.org/officeDocument/2006/relationships/image" Target="../media/image59.jpg"/></Relationships>
</file>

<file path=ppt/slides/_rels/slide18.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file:////Users/jonhaveman/NEED%20Dropbox/Presentations/AutonomousVehicles/Images/CarCostPerMile.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8.tiff"/><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file:////Users/Jon/NEED%20Dropbox/Presentations/Inequality/Programs/incshr.png" TargetMode="External"/><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jp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Spring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Bradley University</a:t>
            </a:r>
          </a:p>
          <a:p>
            <a:pPr>
              <a:lnSpc>
                <a:spcPct val="100000"/>
              </a:lnSpc>
              <a:spcBef>
                <a:spcPts val="0"/>
              </a:spcBef>
            </a:pPr>
            <a:r>
              <a:rPr lang="en-US" sz="3100" dirty="0">
                <a:solidFill>
                  <a:schemeClr val="tx2"/>
                </a:solidFill>
              </a:rPr>
              <a:t>March-April,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428126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9FC6B36-1DC5-479E-B620-92378E2A0B14}"/>
              </a:ext>
            </a:extLst>
          </p:cNvPr>
          <p:cNvPicPr>
            <a:picLocks noGrp="1" noChangeAspect="1"/>
          </p:cNvPicPr>
          <p:nvPr>
            <p:ph sz="half" idx="1"/>
          </p:nvPr>
        </p:nvPicPr>
        <p:blipFill>
          <a:blip r:embed="rId2"/>
          <a:stretch>
            <a:fillRect/>
          </a:stretch>
        </p:blipFill>
        <p:spPr>
          <a:xfrm>
            <a:off x="5271423" y="3055348"/>
            <a:ext cx="1614431" cy="956568"/>
          </a:xfrm>
        </p:spPr>
      </p:pic>
      <p:sp>
        <p:nvSpPr>
          <p:cNvPr id="2" name="Title 1"/>
          <p:cNvSpPr>
            <a:spLocks noGrp="1"/>
          </p:cNvSpPr>
          <p:nvPr>
            <p:ph type="title"/>
          </p:nvPr>
        </p:nvSpPr>
        <p:spPr>
          <a:xfrm>
            <a:off x="766011" y="216007"/>
            <a:ext cx="10515600" cy="1325563"/>
          </a:xfrm>
        </p:spPr>
        <p:txBody>
          <a:bodyPr>
            <a:noAutofit/>
          </a:bodyPr>
          <a:lstStyle/>
          <a:p>
            <a:pPr>
              <a:spcBef>
                <a:spcPts val="600"/>
              </a:spcBef>
              <a:spcAft>
                <a:spcPts val="600"/>
              </a:spcAft>
            </a:pPr>
            <a:r>
              <a:rPr lang="en-US" dirty="0">
                <a:solidFill>
                  <a:schemeClr val="bg1"/>
                </a:solidFill>
              </a:rPr>
              <a:t>WH</a:t>
            </a:r>
            <a:r>
              <a:rPr lang="en-US" dirty="0"/>
              <a:t>EN?</a:t>
            </a:r>
            <a:br>
              <a:rPr lang="en-US" dirty="0"/>
            </a:br>
            <a:r>
              <a:rPr lang="en-US" dirty="0"/>
              <a:t>What do the headlines say?</a:t>
            </a:r>
          </a:p>
        </p:txBody>
      </p:sp>
      <p:grpSp>
        <p:nvGrpSpPr>
          <p:cNvPr id="23" name="Group 22">
            <a:extLst>
              <a:ext uri="{FF2B5EF4-FFF2-40B4-BE49-F238E27FC236}">
                <a16:creationId xmlns:a16="http://schemas.microsoft.com/office/drawing/2014/main" id="{5F866654-71A7-4E82-8E74-A3F3EA0ED396}"/>
              </a:ext>
            </a:extLst>
          </p:cNvPr>
          <p:cNvGrpSpPr>
            <a:grpSpLocks/>
          </p:cNvGrpSpPr>
          <p:nvPr/>
        </p:nvGrpSpPr>
        <p:grpSpPr>
          <a:xfrm>
            <a:off x="993071" y="2067707"/>
            <a:ext cx="3560537" cy="3739743"/>
            <a:chOff x="993071" y="1953407"/>
            <a:chExt cx="3560537" cy="3739743"/>
          </a:xfrm>
        </p:grpSpPr>
        <p:pic>
          <p:nvPicPr>
            <p:cNvPr id="8" name="Picture 7">
              <a:extLst>
                <a:ext uri="{FF2B5EF4-FFF2-40B4-BE49-F238E27FC236}">
                  <a16:creationId xmlns:a16="http://schemas.microsoft.com/office/drawing/2014/main" id="{C93E4EDE-718C-4CCB-A1C9-D5D5E96887A9}"/>
                </a:ext>
              </a:extLst>
            </p:cNvPr>
            <p:cNvPicPr>
              <a:picLocks noChangeAspect="1"/>
            </p:cNvPicPr>
            <p:nvPr/>
          </p:nvPicPr>
          <p:blipFill>
            <a:blip r:embed="rId3"/>
            <a:stretch>
              <a:fillRect/>
            </a:stretch>
          </p:blipFill>
          <p:spPr>
            <a:xfrm>
              <a:off x="1879102" y="3858321"/>
              <a:ext cx="1788475" cy="1001546"/>
            </a:xfrm>
            <a:prstGeom prst="rect">
              <a:avLst/>
            </a:prstGeom>
          </p:spPr>
        </p:pic>
        <p:pic>
          <p:nvPicPr>
            <p:cNvPr id="10" name="Picture 9">
              <a:extLst>
                <a:ext uri="{FF2B5EF4-FFF2-40B4-BE49-F238E27FC236}">
                  <a16:creationId xmlns:a16="http://schemas.microsoft.com/office/drawing/2014/main" id="{0117C2AF-6662-498F-AC79-BB5553F4C439}"/>
                </a:ext>
              </a:extLst>
            </p:cNvPr>
            <p:cNvPicPr>
              <a:picLocks noChangeAspect="1"/>
            </p:cNvPicPr>
            <p:nvPr/>
          </p:nvPicPr>
          <p:blipFill rotWithShape="1">
            <a:blip r:embed="rId4"/>
            <a:srcRect t="24358" b="24969"/>
            <a:stretch/>
          </p:blipFill>
          <p:spPr>
            <a:xfrm>
              <a:off x="1805338" y="1953407"/>
              <a:ext cx="1936003" cy="492071"/>
            </a:xfrm>
            <a:prstGeom prst="rect">
              <a:avLst/>
            </a:prstGeom>
          </p:spPr>
        </p:pic>
        <p:sp>
          <p:nvSpPr>
            <p:cNvPr id="16" name="Content Placeholder 3">
              <a:extLst>
                <a:ext uri="{FF2B5EF4-FFF2-40B4-BE49-F238E27FC236}">
                  <a16:creationId xmlns:a16="http://schemas.microsoft.com/office/drawing/2014/main" id="{E8110C0A-22CB-45F9-A03B-D66A0B4F6402}"/>
                </a:ext>
              </a:extLst>
            </p:cNvPr>
            <p:cNvSpPr txBox="1">
              <a:spLocks/>
            </p:cNvSpPr>
            <p:nvPr/>
          </p:nvSpPr>
          <p:spPr>
            <a:xfrm>
              <a:off x="993071" y="2569468"/>
              <a:ext cx="3560537"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NVIDIA to introduce level-4 enabling system by 2018</a:t>
              </a:r>
              <a:endParaRPr lang="en-GB" sz="2200" dirty="0"/>
            </a:p>
          </p:txBody>
        </p:sp>
        <p:sp>
          <p:nvSpPr>
            <p:cNvPr id="17" name="Content Placeholder 3">
              <a:extLst>
                <a:ext uri="{FF2B5EF4-FFF2-40B4-BE49-F238E27FC236}">
                  <a16:creationId xmlns:a16="http://schemas.microsoft.com/office/drawing/2014/main" id="{55C5AA96-6AF9-4450-8035-5D366F18B103}"/>
                </a:ext>
              </a:extLst>
            </p:cNvPr>
            <p:cNvSpPr txBox="1">
              <a:spLocks/>
            </p:cNvSpPr>
            <p:nvPr/>
          </p:nvSpPr>
          <p:spPr>
            <a:xfrm>
              <a:off x="1138267" y="4991419"/>
              <a:ext cx="3270146"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Audi to introduce a self-driving car by 2020</a:t>
              </a:r>
              <a:endParaRPr lang="en-GB" sz="2200" dirty="0"/>
            </a:p>
          </p:txBody>
        </p:sp>
      </p:grpSp>
      <p:sp>
        <p:nvSpPr>
          <p:cNvPr id="18" name="Content Placeholder 3">
            <a:extLst>
              <a:ext uri="{FF2B5EF4-FFF2-40B4-BE49-F238E27FC236}">
                <a16:creationId xmlns:a16="http://schemas.microsoft.com/office/drawing/2014/main" id="{546CCABB-CE33-4427-8D19-781024C40BD3}"/>
              </a:ext>
            </a:extLst>
          </p:cNvPr>
          <p:cNvSpPr txBox="1">
            <a:spLocks/>
          </p:cNvSpPr>
          <p:nvPr/>
        </p:nvSpPr>
        <p:spPr>
          <a:xfrm>
            <a:off x="4443565" y="4183671"/>
            <a:ext cx="3270146" cy="1006429"/>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Volkswagen expects first self driving cars on the market by 2019</a:t>
            </a:r>
            <a:endParaRPr lang="en-GB" sz="2200" dirty="0"/>
          </a:p>
        </p:txBody>
      </p:sp>
      <p:grpSp>
        <p:nvGrpSpPr>
          <p:cNvPr id="24" name="Group 23">
            <a:extLst>
              <a:ext uri="{FF2B5EF4-FFF2-40B4-BE49-F238E27FC236}">
                <a16:creationId xmlns:a16="http://schemas.microsoft.com/office/drawing/2014/main" id="{EAD886CA-55EC-4555-8FA0-F352DE1A27DA}"/>
              </a:ext>
            </a:extLst>
          </p:cNvPr>
          <p:cNvGrpSpPr>
            <a:grpSpLocks/>
          </p:cNvGrpSpPr>
          <p:nvPr/>
        </p:nvGrpSpPr>
        <p:grpSpPr>
          <a:xfrm>
            <a:off x="7832273" y="2067707"/>
            <a:ext cx="3270146" cy="4055227"/>
            <a:chOff x="7832273" y="1953407"/>
            <a:chExt cx="3270146" cy="4055227"/>
          </a:xfrm>
        </p:grpSpPr>
        <p:pic>
          <p:nvPicPr>
            <p:cNvPr id="12" name="Picture 11">
              <a:extLst>
                <a:ext uri="{FF2B5EF4-FFF2-40B4-BE49-F238E27FC236}">
                  <a16:creationId xmlns:a16="http://schemas.microsoft.com/office/drawing/2014/main" id="{6C610311-BCBA-4CF9-8581-FEEBBE19102B}"/>
                </a:ext>
              </a:extLst>
            </p:cNvPr>
            <p:cNvPicPr>
              <a:picLocks noChangeAspect="1"/>
            </p:cNvPicPr>
            <p:nvPr/>
          </p:nvPicPr>
          <p:blipFill>
            <a:blip r:embed="rId5"/>
            <a:stretch>
              <a:fillRect/>
            </a:stretch>
          </p:blipFill>
          <p:spPr>
            <a:xfrm>
              <a:off x="8108323" y="3858321"/>
              <a:ext cx="2718047" cy="728160"/>
            </a:xfrm>
            <a:prstGeom prst="rect">
              <a:avLst/>
            </a:prstGeom>
          </p:spPr>
        </p:pic>
        <p:pic>
          <p:nvPicPr>
            <p:cNvPr id="14" name="Picture 13">
              <a:extLst>
                <a:ext uri="{FF2B5EF4-FFF2-40B4-BE49-F238E27FC236}">
                  <a16:creationId xmlns:a16="http://schemas.microsoft.com/office/drawing/2014/main" id="{6441BABD-E290-4442-8968-9A9A19A4FC0B}"/>
                </a:ext>
              </a:extLst>
            </p:cNvPr>
            <p:cNvPicPr>
              <a:picLocks noChangeAspect="1"/>
            </p:cNvPicPr>
            <p:nvPr/>
          </p:nvPicPr>
          <p:blipFill rotWithShape="1">
            <a:blip r:embed="rId6"/>
            <a:srcRect t="22179" b="23927"/>
            <a:stretch/>
          </p:blipFill>
          <p:spPr>
            <a:xfrm>
              <a:off x="8294916" y="1953407"/>
              <a:ext cx="2344860" cy="424510"/>
            </a:xfrm>
            <a:prstGeom prst="rect">
              <a:avLst/>
            </a:prstGeom>
          </p:spPr>
        </p:pic>
        <p:sp>
          <p:nvSpPr>
            <p:cNvPr id="19" name="Content Placeholder 3">
              <a:extLst>
                <a:ext uri="{FF2B5EF4-FFF2-40B4-BE49-F238E27FC236}">
                  <a16:creationId xmlns:a16="http://schemas.microsoft.com/office/drawing/2014/main" id="{322DBFB6-CB4E-4B33-963D-38E0F28A8D94}"/>
                </a:ext>
              </a:extLst>
            </p:cNvPr>
            <p:cNvSpPr txBox="1">
              <a:spLocks/>
            </p:cNvSpPr>
            <p:nvPr/>
          </p:nvSpPr>
          <p:spPr>
            <a:xfrm>
              <a:off x="7832273" y="2569468"/>
              <a:ext cx="3270146"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First autonomous Toyota to be available in 2020</a:t>
              </a:r>
              <a:endParaRPr lang="en-GB" sz="2200" dirty="0"/>
            </a:p>
          </p:txBody>
        </p:sp>
        <p:sp>
          <p:nvSpPr>
            <p:cNvPr id="20" name="Content Placeholder 3">
              <a:extLst>
                <a:ext uri="{FF2B5EF4-FFF2-40B4-BE49-F238E27FC236}">
                  <a16:creationId xmlns:a16="http://schemas.microsoft.com/office/drawing/2014/main" id="{EABD6090-B102-4128-B53B-0EE843C0B833}"/>
                </a:ext>
              </a:extLst>
            </p:cNvPr>
            <p:cNvSpPr txBox="1">
              <a:spLocks/>
            </p:cNvSpPr>
            <p:nvPr/>
          </p:nvSpPr>
          <p:spPr>
            <a:xfrm>
              <a:off x="7832273" y="4697506"/>
              <a:ext cx="3270146" cy="1311128"/>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Elon Musk now expects first fully autonomous Tesla by 2019, approved by 2021</a:t>
              </a:r>
              <a:endParaRPr lang="en-GB" sz="2200" dirty="0"/>
            </a:p>
          </p:txBody>
        </p:sp>
      </p:grpSp>
      <p:cxnSp>
        <p:nvCxnSpPr>
          <p:cNvPr id="4" name="Straight Connector 3">
            <a:extLst>
              <a:ext uri="{FF2B5EF4-FFF2-40B4-BE49-F238E27FC236}">
                <a16:creationId xmlns:a16="http://schemas.microsoft.com/office/drawing/2014/main" id="{48E90D84-976F-4BFF-A9D8-1A2C60428D6B}"/>
              </a:ext>
            </a:extLst>
          </p:cNvPr>
          <p:cNvCxnSpPr>
            <a:cxnSpLocks/>
          </p:cNvCxnSpPr>
          <p:nvPr/>
        </p:nvCxnSpPr>
        <p:spPr>
          <a:xfrm>
            <a:off x="1655144" y="3638550"/>
            <a:ext cx="22363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B0F318-4D2D-484C-BC36-3B2D71CE6F56}"/>
              </a:ext>
            </a:extLst>
          </p:cNvPr>
          <p:cNvCxnSpPr>
            <a:cxnSpLocks/>
          </p:cNvCxnSpPr>
          <p:nvPr/>
        </p:nvCxnSpPr>
        <p:spPr>
          <a:xfrm>
            <a:off x="8349151" y="3638550"/>
            <a:ext cx="22363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647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F085D5-EC86-4F6A-B501-C1359CB39116}" type="slidenum">
              <a:rPr lang="en-GB" smtClean="0"/>
              <a:t>12</a:t>
            </a:fld>
            <a:endParaRPr lang="en-GB"/>
          </a:p>
        </p:txBody>
      </p:sp>
      <p:pic>
        <p:nvPicPr>
          <p:cNvPr id="4" name="Picture 3" descr="Screen Shot 2019-10-27 at 11.46.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76" y="144987"/>
            <a:ext cx="7105835" cy="1106048"/>
          </a:xfrm>
          <a:prstGeom prst="rect">
            <a:avLst/>
          </a:prstGeom>
        </p:spPr>
      </p:pic>
      <p:pic>
        <p:nvPicPr>
          <p:cNvPr id="5" name="Picture 4" descr="Screen Shot 2019-10-27 at 11.48.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357" y="1518935"/>
            <a:ext cx="8126220" cy="974749"/>
          </a:xfrm>
          <a:prstGeom prst="rect">
            <a:avLst/>
          </a:prstGeom>
        </p:spPr>
      </p:pic>
      <p:pic>
        <p:nvPicPr>
          <p:cNvPr id="6" name="Picture 5" descr="Screen Shot 2019-10-27 at 11.49.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75" y="2704683"/>
            <a:ext cx="9307279" cy="1587917"/>
          </a:xfrm>
          <a:prstGeom prst="rect">
            <a:avLst/>
          </a:prstGeom>
        </p:spPr>
      </p:pic>
      <p:pic>
        <p:nvPicPr>
          <p:cNvPr id="2" name="Picture 1">
            <a:extLst>
              <a:ext uri="{FF2B5EF4-FFF2-40B4-BE49-F238E27FC236}">
                <a16:creationId xmlns:a16="http://schemas.microsoft.com/office/drawing/2014/main" id="{AF4B0294-C1CE-874E-9880-C39646E5475A}"/>
              </a:ext>
            </a:extLst>
          </p:cNvPr>
          <p:cNvPicPr>
            <a:picLocks noChangeAspect="1"/>
          </p:cNvPicPr>
          <p:nvPr/>
        </p:nvPicPr>
        <p:blipFill>
          <a:blip r:embed="rId5"/>
          <a:stretch>
            <a:fillRect/>
          </a:stretch>
        </p:blipFill>
        <p:spPr>
          <a:xfrm>
            <a:off x="1915563" y="4652749"/>
            <a:ext cx="10100388" cy="1229198"/>
          </a:xfrm>
          <a:prstGeom prst="rect">
            <a:avLst/>
          </a:prstGeom>
        </p:spPr>
      </p:pic>
    </p:spTree>
    <p:extLst>
      <p:ext uri="{BB962C8B-B14F-4D97-AF65-F5344CB8AC3E}">
        <p14:creationId xmlns:p14="http://schemas.microsoft.com/office/powerpoint/2010/main" val="148307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0FE5-ECE6-934E-AB09-FF9F761017AB}"/>
              </a:ext>
            </a:extLst>
          </p:cNvPr>
          <p:cNvSpPr>
            <a:spLocks noGrp="1"/>
          </p:cNvSpPr>
          <p:nvPr>
            <p:ph type="title"/>
          </p:nvPr>
        </p:nvSpPr>
        <p:spPr/>
        <p:txBody>
          <a:bodyPr/>
          <a:lstStyle/>
          <a:p>
            <a:r>
              <a:rPr lang="en-US" dirty="0">
                <a:solidFill>
                  <a:schemeClr val="bg1"/>
                </a:solidFill>
              </a:rPr>
              <a:t>Tru</a:t>
            </a:r>
            <a:r>
              <a:rPr lang="en-US" dirty="0"/>
              <a:t>cking – Highly Fertile Ground</a:t>
            </a:r>
          </a:p>
        </p:txBody>
      </p:sp>
      <p:sp>
        <p:nvSpPr>
          <p:cNvPr id="3" name="Content Placeholder 2">
            <a:extLst>
              <a:ext uri="{FF2B5EF4-FFF2-40B4-BE49-F238E27FC236}">
                <a16:creationId xmlns:a16="http://schemas.microsoft.com/office/drawing/2014/main" id="{A822D2B3-C745-C540-B227-1793EBA5885D}"/>
              </a:ext>
            </a:extLst>
          </p:cNvPr>
          <p:cNvSpPr>
            <a:spLocks noGrp="1"/>
          </p:cNvSpPr>
          <p:nvPr>
            <p:ph idx="1"/>
          </p:nvPr>
        </p:nvSpPr>
        <p:spPr/>
        <p:txBody>
          <a:bodyPr/>
          <a:lstStyle/>
          <a:p>
            <a:r>
              <a:rPr lang="en-US" dirty="0"/>
              <a:t>Long haul trucking is likely the first place we will see it adopted.</a:t>
            </a:r>
          </a:p>
          <a:p>
            <a:pPr lvl="1"/>
            <a:r>
              <a:rPr lang="en-US" dirty="0"/>
              <a:t>Reduces costs associated with drivers.</a:t>
            </a:r>
          </a:p>
          <a:p>
            <a:pPr lvl="1"/>
            <a:r>
              <a:rPr lang="en-US" dirty="0"/>
              <a:t>End run around limits on hours of driving.</a:t>
            </a:r>
          </a:p>
          <a:p>
            <a:r>
              <a:rPr lang="en-US" dirty="0"/>
              <a:t>Where does it stand?</a:t>
            </a:r>
          </a:p>
          <a:p>
            <a:pPr lvl="1"/>
            <a:r>
              <a:rPr lang="en-US" dirty="0"/>
              <a:t>Lots of trials underway.</a:t>
            </a:r>
          </a:p>
          <a:p>
            <a:pPr lvl="1"/>
            <a:r>
              <a:rPr lang="en-US" dirty="0" err="1"/>
              <a:t>TuSimple</a:t>
            </a:r>
            <a:r>
              <a:rPr lang="en-US" dirty="0"/>
              <a:t> – actively building a long haul network.</a:t>
            </a:r>
          </a:p>
          <a:p>
            <a:pPr lvl="1"/>
            <a:r>
              <a:rPr lang="en-US" dirty="0"/>
              <a:t>Waymo – focused more on last mile/local delivery.</a:t>
            </a:r>
          </a:p>
        </p:txBody>
      </p:sp>
      <p:sp>
        <p:nvSpPr>
          <p:cNvPr id="4" name="Slide Number Placeholder 3">
            <a:extLst>
              <a:ext uri="{FF2B5EF4-FFF2-40B4-BE49-F238E27FC236}">
                <a16:creationId xmlns:a16="http://schemas.microsoft.com/office/drawing/2014/main" id="{024C9239-727A-5345-B74F-99E00CAF5845}"/>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8731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5D10736B-00CE-7144-A617-AF0F3C5B8854}"/>
              </a:ext>
            </a:extLst>
          </p:cNvPr>
          <p:cNvPicPr>
            <a:picLocks noChangeAspect="1"/>
          </p:cNvPicPr>
          <p:nvPr/>
        </p:nvPicPr>
        <p:blipFill rotWithShape="1">
          <a:blip r:embed="rId2"/>
          <a:srcRect l="5760"/>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B8256AD8-8F92-A443-9D3E-79BDDBCC816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9F085D5-EC86-4F6A-B501-C1359CB39116}" type="slidenum">
              <a:rPr lang="en-US" sz="1200">
                <a:solidFill>
                  <a:srgbClr val="FFFFFF"/>
                </a:solidFill>
              </a:rPr>
              <a:pPr>
                <a:spcAft>
                  <a:spcPts val="600"/>
                </a:spcAft>
              </a:pPr>
              <a:t>14</a:t>
            </a:fld>
            <a:endParaRPr lang="en-US" sz="1200">
              <a:solidFill>
                <a:srgbClr val="FFFFFF"/>
              </a:solidFill>
            </a:endParaRPr>
          </a:p>
        </p:txBody>
      </p:sp>
    </p:spTree>
    <p:extLst>
      <p:ext uri="{BB962C8B-B14F-4D97-AF65-F5344CB8AC3E}">
        <p14:creationId xmlns:p14="http://schemas.microsoft.com/office/powerpoint/2010/main" val="3582539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460330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a:t>
            </a:r>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$9,561 (2020)</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King County workforce has a commute in excess of 30 minutes.</a:t>
            </a:r>
          </a:p>
          <a:p>
            <a:pPr marL="457200" lvl="1" indent="0">
              <a:buNone/>
            </a:pPr>
            <a:endParaRPr lang="en-US" dirty="0"/>
          </a:p>
        </p:txBody>
      </p:sp>
      <p:pic>
        <p:nvPicPr>
          <p:cNvPr id="4" name="Picture 3" descr="Table, calendar&#10;&#10;Description automatically generated">
            <a:extLst>
              <a:ext uri="{FF2B5EF4-FFF2-40B4-BE49-F238E27FC236}">
                <a16:creationId xmlns:a16="http://schemas.microsoft.com/office/drawing/2014/main" id="{EE8C4EA9-ACA6-324C-9D7D-129B2779A516}"/>
              </a:ext>
            </a:extLst>
          </p:cNvPr>
          <p:cNvPicPr>
            <a:picLocks noChangeAspect="1"/>
          </p:cNvPicPr>
          <p:nvPr/>
        </p:nvPicPr>
        <p:blipFill>
          <a:blip r:embed="rId3" r:link="rId4"/>
          <a:stretch>
            <a:fillRect/>
          </a:stretch>
        </p:blipFill>
        <p:spPr>
          <a:xfrm>
            <a:off x="7424748" y="2802570"/>
            <a:ext cx="3929052" cy="1492045"/>
          </a:xfrm>
          <a:prstGeom prst="rect">
            <a:avLst/>
          </a:prstGeom>
        </p:spPr>
      </p:pic>
    </p:spTree>
    <p:extLst>
      <p:ext uri="{BB962C8B-B14F-4D97-AF65-F5344CB8AC3E}">
        <p14:creationId xmlns:p14="http://schemas.microsoft.com/office/powerpoint/2010/main" val="1091238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351088" algn="l"/>
              </a:tabLst>
            </a:pPr>
            <a:r>
              <a:rPr lang="en-US" dirty="0">
                <a:solidFill>
                  <a:schemeClr val="bg1"/>
                </a:solidFill>
              </a:rPr>
              <a:t>Pot</a:t>
            </a:r>
            <a:r>
              <a:rPr lang="en-US" dirty="0"/>
              <a:t>ential Savings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055"/>
          <a:stretch/>
        </p:blipFill>
        <p:spPr>
          <a:xfrm>
            <a:off x="2293189" y="940796"/>
            <a:ext cx="6486593" cy="5015286"/>
          </a:xfrm>
        </p:spPr>
      </p:pic>
      <p:sp>
        <p:nvSpPr>
          <p:cNvPr id="3" name="TextBox 2"/>
          <p:cNvSpPr txBox="1"/>
          <p:nvPr/>
        </p:nvSpPr>
        <p:spPr>
          <a:xfrm>
            <a:off x="9631754" y="6488668"/>
            <a:ext cx="1722046" cy="369332"/>
          </a:xfrm>
          <a:prstGeom prst="rect">
            <a:avLst/>
          </a:prstGeom>
          <a:noFill/>
        </p:spPr>
        <p:txBody>
          <a:bodyPr wrap="none" rtlCol="0">
            <a:spAutoFit/>
          </a:bodyPr>
          <a:lstStyle/>
          <a:p>
            <a:r>
              <a:rPr lang="en-US" dirty="0"/>
              <a:t>Morgan Stanley </a:t>
            </a:r>
          </a:p>
        </p:txBody>
      </p:sp>
      <p:cxnSp>
        <p:nvCxnSpPr>
          <p:cNvPr id="5" name="Straight Connector 4"/>
          <p:cNvCxnSpPr/>
          <p:nvPr/>
        </p:nvCxnSpPr>
        <p:spPr>
          <a:xfrm flipH="1">
            <a:off x="3809877" y="4484454"/>
            <a:ext cx="3370880" cy="250878"/>
          </a:xfrm>
          <a:prstGeom prst="line">
            <a:avLst/>
          </a:prstGeom>
          <a:ln w="127000">
            <a:tailEnd type="triangle" w="lg"/>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6428190" y="3778858"/>
            <a:ext cx="752567" cy="136720"/>
          </a:xfrm>
          <a:prstGeom prst="line">
            <a:avLst/>
          </a:prstGeom>
          <a:ln w="127000">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0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65981"/>
            <a:ext cx="5181600" cy="3436938"/>
          </a:xfrm>
        </p:spPr>
        <p:txBody>
          <a:bodyPr>
            <a:normAutofit/>
          </a:bodyPr>
          <a:lstStyle/>
          <a:p>
            <a:r>
              <a:rPr lang="en-US" dirty="0"/>
              <a:t>Improved resource utilization</a:t>
            </a:r>
          </a:p>
          <a:p>
            <a:r>
              <a:rPr lang="en-US" dirty="0"/>
              <a:t>More efficient travel </a:t>
            </a:r>
          </a:p>
          <a:p>
            <a:pPr lvl="1"/>
            <a:r>
              <a:rPr lang="en-US" dirty="0"/>
              <a:t>Right sized vehicles</a:t>
            </a:r>
          </a:p>
          <a:p>
            <a:pPr lvl="1"/>
            <a:r>
              <a:rPr lang="en-US" dirty="0"/>
              <a:t>Optimized routes</a:t>
            </a:r>
          </a:p>
          <a:p>
            <a:pPr lvl="1"/>
            <a:r>
              <a:rPr lang="en-US" dirty="0"/>
              <a:t>Reduced congestion</a:t>
            </a:r>
          </a:p>
          <a:p>
            <a:pPr lvl="1"/>
            <a:r>
              <a:rPr lang="en-US" dirty="0"/>
              <a:t>No searching for parking</a:t>
            </a:r>
          </a:p>
          <a:p>
            <a:r>
              <a:rPr lang="en-US" dirty="0"/>
              <a:t>Increased VMT</a:t>
            </a:r>
          </a:p>
        </p:txBody>
      </p:sp>
      <p:sp>
        <p:nvSpPr>
          <p:cNvPr id="4" name="Content Placeholder 3"/>
          <p:cNvSpPr>
            <a:spLocks noGrp="1"/>
          </p:cNvSpPr>
          <p:nvPr>
            <p:ph sz="half" idx="2"/>
          </p:nvPr>
        </p:nvSpPr>
        <p:spPr>
          <a:xfrm>
            <a:off x="6172202" y="1545728"/>
            <a:ext cx="5181600" cy="3796357"/>
          </a:xfrm>
        </p:spPr>
        <p:txBody>
          <a:bodyPr>
            <a:normAutofit/>
          </a:bodyPr>
          <a:lstStyle/>
          <a:p>
            <a:r>
              <a:rPr lang="en-US" dirty="0"/>
              <a:t>Cleaner technologies</a:t>
            </a:r>
          </a:p>
          <a:p>
            <a:pPr lvl="1"/>
            <a:r>
              <a:rPr lang="en-US" dirty="0"/>
              <a:t>Electric</a:t>
            </a:r>
          </a:p>
          <a:p>
            <a:pPr lvl="1"/>
            <a:r>
              <a:rPr lang="en-US" dirty="0"/>
              <a:t>Lighter vehicles</a:t>
            </a:r>
          </a:p>
          <a:p>
            <a:r>
              <a:rPr lang="en-US" dirty="0"/>
              <a:t>Energy use of onboard electronics</a:t>
            </a:r>
          </a:p>
          <a:p>
            <a:pPr lvl="1"/>
            <a:r>
              <a:rPr lang="en-US" dirty="0"/>
              <a:t>Weight and functional</a:t>
            </a:r>
          </a:p>
          <a:p>
            <a:r>
              <a:rPr lang="en-US" dirty="0"/>
              <a:t>Increased urban sprawl</a:t>
            </a:r>
          </a:p>
        </p:txBody>
      </p:sp>
      <p:sp>
        <p:nvSpPr>
          <p:cNvPr id="2" name="Title 1"/>
          <p:cNvSpPr>
            <a:spLocks noGrp="1"/>
          </p:cNvSpPr>
          <p:nvPr>
            <p:ph type="title"/>
          </p:nvPr>
        </p:nvSpPr>
        <p:spPr>
          <a:xfrm>
            <a:off x="769960" y="216007"/>
            <a:ext cx="10515600" cy="1325563"/>
          </a:xfrm>
        </p:spPr>
        <p:txBody>
          <a:bodyPr>
            <a:noAutofit/>
          </a:bodyPr>
          <a:lstStyle/>
          <a:p>
            <a:r>
              <a:rPr lang="en-US" dirty="0">
                <a:solidFill>
                  <a:schemeClr val="bg1"/>
                </a:solidFill>
              </a:rPr>
              <a:t>Env</a:t>
            </a:r>
            <a:r>
              <a:rPr lang="en-US" dirty="0"/>
              <a:t>ironmental Implications</a:t>
            </a:r>
            <a:br>
              <a:rPr lang="en-US" dirty="0"/>
            </a:br>
            <a:r>
              <a:rPr lang="en-US" dirty="0"/>
              <a:t>Depends: Heaven or Hell</a:t>
            </a:r>
            <a:br>
              <a:rPr lang="en-US" dirty="0"/>
            </a:br>
            <a:endParaRPr lang="en-US" dirty="0"/>
          </a:p>
        </p:txBody>
      </p:sp>
      <p:sp>
        <p:nvSpPr>
          <p:cNvPr id="6" name="Rectangle: Rounded Corners 5">
            <a:extLst>
              <a:ext uri="{FF2B5EF4-FFF2-40B4-BE49-F238E27FC236}">
                <a16:creationId xmlns:a16="http://schemas.microsoft.com/office/drawing/2014/main" id="{183276E4-810D-4765-9C3B-56F1D9147C45}"/>
              </a:ext>
            </a:extLst>
          </p:cNvPr>
          <p:cNvSpPr/>
          <p:nvPr/>
        </p:nvSpPr>
        <p:spPr>
          <a:xfrm>
            <a:off x="979714" y="5007668"/>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Bottom line: push governments at all levels to embrace and to implement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policies deterring private vehicle ownership and zero passenger miles</a:t>
            </a:r>
          </a:p>
        </p:txBody>
      </p:sp>
    </p:spTree>
    <p:extLst>
      <p:ext uri="{BB962C8B-B14F-4D97-AF65-F5344CB8AC3E}">
        <p14:creationId xmlns:p14="http://schemas.microsoft.com/office/powerpoint/2010/main" val="1386946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Housing </a:t>
            </a:r>
          </a:p>
          <a:p>
            <a:r>
              <a:rPr lang="en-US" dirty="0"/>
              <a:t>Public transportation</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016" y="0"/>
            <a:ext cx="10515600" cy="1325563"/>
          </a:xfrm>
        </p:spPr>
        <p:txBody>
          <a:bodyPr/>
          <a:lstStyle/>
          <a:p>
            <a:r>
              <a:rPr lang="en-US" dirty="0">
                <a:solidFill>
                  <a:schemeClr val="bg1"/>
                </a:solidFill>
              </a:rPr>
              <a:t>Pub</a:t>
            </a:r>
            <a:r>
              <a:rPr lang="en-US" dirty="0"/>
              <a:t>lic Transportation</a:t>
            </a:r>
          </a:p>
        </p:txBody>
      </p:sp>
      <p:sp>
        <p:nvSpPr>
          <p:cNvPr id="3" name="Content Placeholder 2"/>
          <p:cNvSpPr>
            <a:spLocks noGrp="1"/>
          </p:cNvSpPr>
          <p:nvPr>
            <p:ph idx="1"/>
          </p:nvPr>
        </p:nvSpPr>
        <p:spPr>
          <a:xfrm>
            <a:off x="5048250" y="1570730"/>
            <a:ext cx="6305550" cy="4351338"/>
          </a:xfrm>
        </p:spPr>
        <p:txBody>
          <a:bodyPr/>
          <a:lstStyle/>
          <a:p>
            <a:r>
              <a:rPr lang="en-US" dirty="0"/>
              <a:t>Ambiguous implications for public transportation</a:t>
            </a:r>
          </a:p>
          <a:p>
            <a:r>
              <a:rPr lang="en-US" dirty="0"/>
              <a:t>Demand may:</a:t>
            </a:r>
          </a:p>
          <a:p>
            <a:pPr lvl="1"/>
            <a:r>
              <a:rPr lang="en-US" dirty="0"/>
              <a:t>Shrink because of low cost of </a:t>
            </a:r>
            <a:r>
              <a:rPr lang="en-US" dirty="0" err="1"/>
              <a:t>TaaS</a:t>
            </a:r>
            <a:endParaRPr lang="en-US" dirty="0"/>
          </a:p>
          <a:p>
            <a:pPr lvl="1"/>
            <a:r>
              <a:rPr lang="en-US" dirty="0"/>
              <a:t>Grow because last mile problem is solved</a:t>
            </a:r>
          </a:p>
          <a:p>
            <a:r>
              <a:rPr lang="en-US" dirty="0"/>
              <a:t>Extensions may be added through contract with </a:t>
            </a:r>
            <a:r>
              <a:rPr lang="en-US" dirty="0" err="1"/>
              <a:t>TaaS</a:t>
            </a:r>
            <a:r>
              <a:rPr lang="en-US" dirty="0"/>
              <a:t> company</a:t>
            </a:r>
          </a:p>
          <a:p>
            <a:pPr lvl="1"/>
            <a:endParaRPr lang="en-US" dirty="0"/>
          </a:p>
        </p:txBody>
      </p:sp>
      <p:pic>
        <p:nvPicPr>
          <p:cNvPr id="4" name="Picture 3">
            <a:extLst>
              <a:ext uri="{FF2B5EF4-FFF2-40B4-BE49-F238E27FC236}">
                <a16:creationId xmlns:a16="http://schemas.microsoft.com/office/drawing/2014/main" id="{3E4DE7A5-58A7-4EA3-8F74-130A3D23AD92}"/>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838200" y="2000249"/>
            <a:ext cx="3988391" cy="2821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9491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80" y="1570730"/>
            <a:ext cx="10871200" cy="4351338"/>
          </a:xfrm>
        </p:spPr>
        <p:txBody>
          <a:bodyPr/>
          <a:lstStyle/>
          <a:p>
            <a:r>
              <a:rPr lang="en-US" dirty="0"/>
              <a:t>Contemporary Economic Policy</a:t>
            </a:r>
          </a:p>
          <a:p>
            <a:pPr lvl="1"/>
            <a:r>
              <a:rPr lang="en-US" dirty="0"/>
              <a:t>Week 1 (3/7): 	US Economic Update (Geoffrey </a:t>
            </a:r>
            <a:r>
              <a:rPr lang="en-US" dirty="0" err="1"/>
              <a:t>Woglom</a:t>
            </a:r>
            <a:r>
              <a:rPr lang="en-US" dirty="0"/>
              <a:t>, Amherst College)</a:t>
            </a:r>
          </a:p>
          <a:p>
            <a:pPr lvl="1"/>
            <a:r>
              <a:rPr lang="en-US" dirty="0"/>
              <a:t>Week 2 (3/14): 	Climate Change Economics (Sarah Jacobson, Williams College)</a:t>
            </a:r>
          </a:p>
          <a:p>
            <a:pPr lvl="1"/>
            <a:r>
              <a:rPr lang="en-US" dirty="0"/>
              <a:t>Week 3 (3/21): 	Federal Debt (Geoffrey </a:t>
            </a:r>
            <a:r>
              <a:rPr lang="en-US" dirty="0" err="1"/>
              <a:t>Woglom</a:t>
            </a:r>
            <a:r>
              <a:rPr lang="en-US" dirty="0"/>
              <a:t>, Amherst College)</a:t>
            </a:r>
          </a:p>
          <a:p>
            <a:pPr lvl="1"/>
            <a:r>
              <a:rPr lang="en-US" dirty="0"/>
              <a:t>Week 4 (3/28): 	Trade and Globalization (Alan Deardorff, University of Michigan</a:t>
            </a:r>
          </a:p>
          <a:p>
            <a:pPr lvl="1"/>
            <a:r>
              <a:rPr lang="en-US" dirty="0"/>
              <a:t>Week 5 (4/4):	The Black-White Wealth Gap (Jon </a:t>
            </a:r>
            <a:r>
              <a:rPr lang="en-US" dirty="0" err="1"/>
              <a:t>Haveman</a:t>
            </a:r>
            <a:r>
              <a:rPr lang="en-US" dirty="0"/>
              <a:t>, NEED)</a:t>
            </a:r>
          </a:p>
          <a:p>
            <a:pPr lvl="1"/>
            <a:r>
              <a:rPr lang="en-US" b="1" dirty="0"/>
              <a:t>Week 6 (4/11):	Autonomous Vehicles (Jon </a:t>
            </a:r>
            <a:r>
              <a:rPr lang="en-US" b="1" dirty="0" err="1"/>
              <a:t>Haveman</a:t>
            </a:r>
            <a:r>
              <a:rPr lang="en-US" b="1" dirty="0"/>
              <a:t>, NEED)</a:t>
            </a:r>
          </a:p>
          <a:p>
            <a:pPr lvl="1"/>
            <a:r>
              <a:rPr lang="en-US" dirty="0"/>
              <a:t>Week 7 (4/18):	Economic Inequality (Brian Peterson, Central College)</a:t>
            </a:r>
          </a:p>
          <a:p>
            <a:pPr lvl="1"/>
            <a:r>
              <a:rPr lang="en-US" dirty="0"/>
              <a:t>Week 8 (4/25):	Healthcare Economics (Jon </a:t>
            </a:r>
            <a:r>
              <a:rPr lang="en-US" dirty="0" err="1"/>
              <a:t>Haveman</a:t>
            </a:r>
            <a:r>
              <a:rPr lang="en-US"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904374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Nationwide: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146023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825D-B76C-694D-A5B9-303D2C96D314}"/>
              </a:ext>
            </a:extLst>
          </p:cNvPr>
          <p:cNvSpPr>
            <a:spLocks noGrp="1"/>
          </p:cNvSpPr>
          <p:nvPr>
            <p:ph type="title"/>
          </p:nvPr>
        </p:nvSpPr>
        <p:spPr/>
        <p:txBody>
          <a:bodyPr/>
          <a:lstStyle/>
          <a:p>
            <a:r>
              <a:rPr lang="en-US" dirty="0">
                <a:solidFill>
                  <a:schemeClr val="bg1"/>
                </a:solidFill>
              </a:rPr>
              <a:t>Pot</a:t>
            </a:r>
            <a:r>
              <a:rPr lang="en-US" dirty="0"/>
              <a:t>ential Problems and Concerns</a:t>
            </a:r>
          </a:p>
        </p:txBody>
      </p:sp>
      <p:sp>
        <p:nvSpPr>
          <p:cNvPr id="3" name="Content Placeholder 2">
            <a:extLst>
              <a:ext uri="{FF2B5EF4-FFF2-40B4-BE49-F238E27FC236}">
                <a16:creationId xmlns:a16="http://schemas.microsoft.com/office/drawing/2014/main" id="{5D682DCE-316C-D249-BCA0-18A1ECF2E6E6}"/>
              </a:ext>
            </a:extLst>
          </p:cNvPr>
          <p:cNvSpPr>
            <a:spLocks noGrp="1"/>
          </p:cNvSpPr>
          <p:nvPr>
            <p:ph idx="1"/>
          </p:nvPr>
        </p:nvSpPr>
        <p:spPr/>
        <p:txBody>
          <a:bodyPr/>
          <a:lstStyle/>
          <a:p>
            <a:pPr>
              <a:spcAft>
                <a:spcPts val="1000"/>
              </a:spcAft>
            </a:pPr>
            <a:r>
              <a:rPr lang="en-US" dirty="0"/>
              <a:t>Expansion of the electric grid to provide sufficient capacity.</a:t>
            </a:r>
          </a:p>
          <a:p>
            <a:pPr>
              <a:spcAft>
                <a:spcPts val="1000"/>
              </a:spcAft>
            </a:pPr>
            <a:r>
              <a:rPr lang="en-US" dirty="0"/>
              <a:t>Mining for rare earth minerals for batteries.</a:t>
            </a:r>
          </a:p>
          <a:p>
            <a:pPr>
              <a:spcAft>
                <a:spcPts val="1000"/>
              </a:spcAft>
            </a:pPr>
            <a:r>
              <a:rPr lang="en-US" dirty="0"/>
              <a:t>Hacking of autonomous vehicles for nefarious purposes.</a:t>
            </a:r>
          </a:p>
          <a:p>
            <a:pPr>
              <a:spcAft>
                <a:spcPts val="1000"/>
              </a:spcAft>
            </a:pPr>
            <a:r>
              <a:rPr lang="en-US" dirty="0"/>
              <a:t>Competition in service provision in some markets.</a:t>
            </a:r>
          </a:p>
          <a:p>
            <a:pPr>
              <a:spcAft>
                <a:spcPts val="1000"/>
              </a:spcAft>
            </a:pPr>
            <a:r>
              <a:rPr lang="en-US" dirty="0"/>
              <a:t>And many more…</a:t>
            </a:r>
          </a:p>
        </p:txBody>
      </p:sp>
      <p:sp>
        <p:nvSpPr>
          <p:cNvPr id="4" name="Slide Number Placeholder 3">
            <a:extLst>
              <a:ext uri="{FF2B5EF4-FFF2-40B4-BE49-F238E27FC236}">
                <a16:creationId xmlns:a16="http://schemas.microsoft.com/office/drawing/2014/main" id="{08D36295-1289-DA41-83F1-9801477D4D0E}"/>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4093164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Chart, line chart&#10;&#10;Description automatically generated">
            <a:extLst>
              <a:ext uri="{FF2B5EF4-FFF2-40B4-BE49-F238E27FC236}">
                <a16:creationId xmlns:a16="http://schemas.microsoft.com/office/drawing/2014/main" id="{60AAD2E0-F2B3-B94D-A37B-FD662AAA65BB}"/>
              </a:ext>
            </a:extLst>
          </p:cNvPr>
          <p:cNvPicPr>
            <a:picLocks noGrp="1" noChangeAspect="1"/>
          </p:cNvPicPr>
          <p:nvPr>
            <p:ph idx="1"/>
          </p:nvPr>
        </p:nvPicPr>
        <p:blipFill>
          <a:blip r:embed="rId2" r:link="rId3"/>
          <a:stretch>
            <a:fillRect/>
          </a:stretch>
        </p:blipFill>
        <p:spPr>
          <a:xfrm>
            <a:off x="1237478" y="1260089"/>
            <a:ext cx="9940273" cy="4970137"/>
          </a:xfrm>
        </p:spPr>
      </p:pic>
      <p:sp>
        <p:nvSpPr>
          <p:cNvPr id="2" name="Title 1">
            <a:extLst>
              <a:ext uri="{FF2B5EF4-FFF2-40B4-BE49-F238E27FC236}">
                <a16:creationId xmlns:a16="http://schemas.microsoft.com/office/drawing/2014/main" id="{54957F75-F5DA-8C44-8501-67551F3CC854}"/>
              </a:ext>
            </a:extLst>
          </p:cNvPr>
          <p:cNvSpPr>
            <a:spLocks noGrp="1"/>
          </p:cNvSpPr>
          <p:nvPr>
            <p:ph type="title"/>
          </p:nvPr>
        </p:nvSpPr>
        <p:spPr>
          <a:xfrm>
            <a:off x="919224" y="0"/>
            <a:ext cx="10515600" cy="1325563"/>
          </a:xfrm>
        </p:spPr>
        <p:txBody>
          <a:bodyPr/>
          <a:lstStyle/>
          <a:p>
            <a:r>
              <a:rPr lang="en-US" dirty="0">
                <a:solidFill>
                  <a:schemeClr val="bg1"/>
                </a:solidFill>
              </a:rPr>
              <a:t>Inc</a:t>
            </a:r>
            <a:r>
              <a:rPr lang="en-US" dirty="0"/>
              <a:t>ome Inequality: Brian Peterson</a:t>
            </a:r>
          </a:p>
        </p:txBody>
      </p:sp>
      <p:sp>
        <p:nvSpPr>
          <p:cNvPr id="4" name="Slide Number Placeholder 3">
            <a:extLst>
              <a:ext uri="{FF2B5EF4-FFF2-40B4-BE49-F238E27FC236}">
                <a16:creationId xmlns:a16="http://schemas.microsoft.com/office/drawing/2014/main" id="{84FEF569-E87E-1C45-A389-3D60AB3971C2}"/>
              </a:ext>
            </a:extLst>
          </p:cNvPr>
          <p:cNvSpPr>
            <a:spLocks noGrp="1"/>
          </p:cNvSpPr>
          <p:nvPr>
            <p:ph type="sldNum" sz="quarter" idx="12"/>
          </p:nvPr>
        </p:nvSpPr>
        <p:spPr/>
        <p:txBody>
          <a:bodyPr/>
          <a:lstStyle/>
          <a:p>
            <a:fld id="{D9F085D5-EC86-4F6A-B501-C1359CB39116}" type="slidenum">
              <a:rPr lang="en-GB" smtClean="0"/>
              <a:t>35</a:t>
            </a:fld>
            <a:endParaRPr lang="en-GB"/>
          </a:p>
        </p:txBody>
      </p:sp>
      <p:cxnSp>
        <p:nvCxnSpPr>
          <p:cNvPr id="7" name="Straight Connector 6">
            <a:extLst>
              <a:ext uri="{FF2B5EF4-FFF2-40B4-BE49-F238E27FC236}">
                <a16:creationId xmlns:a16="http://schemas.microsoft.com/office/drawing/2014/main" id="{D47C5B47-B721-774B-9F7E-995ED5E83EA8}"/>
              </a:ext>
            </a:extLst>
          </p:cNvPr>
          <p:cNvCxnSpPr/>
          <p:nvPr/>
        </p:nvCxnSpPr>
        <p:spPr>
          <a:xfrm>
            <a:off x="9368927" y="2690870"/>
            <a:ext cx="243058" cy="86806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BECA3B-4BCB-8647-8F08-0667663652B3}"/>
              </a:ext>
            </a:extLst>
          </p:cNvPr>
          <p:cNvSpPr txBox="1"/>
          <p:nvPr/>
        </p:nvSpPr>
        <p:spPr>
          <a:xfrm>
            <a:off x="8777489" y="3628042"/>
            <a:ext cx="2069838" cy="430887"/>
          </a:xfrm>
          <a:prstGeom prst="rect">
            <a:avLst/>
          </a:prstGeom>
          <a:noFill/>
        </p:spPr>
        <p:txBody>
          <a:bodyPr wrap="square" rtlCol="0">
            <a:spAutoFit/>
          </a:bodyPr>
          <a:lstStyle/>
          <a:p>
            <a:r>
              <a:rPr lang="en-US" sz="2200" dirty="0">
                <a:solidFill>
                  <a:srgbClr val="0C4C88"/>
                </a:solidFill>
              </a:rPr>
              <a:t>Dot-com Bubble</a:t>
            </a:r>
          </a:p>
        </p:txBody>
      </p:sp>
      <p:cxnSp>
        <p:nvCxnSpPr>
          <p:cNvPr id="9" name="Straight Connector 8">
            <a:extLst>
              <a:ext uri="{FF2B5EF4-FFF2-40B4-BE49-F238E27FC236}">
                <a16:creationId xmlns:a16="http://schemas.microsoft.com/office/drawing/2014/main" id="{D7F3719D-C579-484E-9CC7-B1113C764FDF}"/>
              </a:ext>
            </a:extLst>
          </p:cNvPr>
          <p:cNvCxnSpPr>
            <a:cxnSpLocks/>
          </p:cNvCxnSpPr>
          <p:nvPr/>
        </p:nvCxnSpPr>
        <p:spPr>
          <a:xfrm>
            <a:off x="9979755" y="2272312"/>
            <a:ext cx="664596" cy="786625"/>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136734-DA4E-C745-945D-EA4862CE8C5E}"/>
              </a:ext>
            </a:extLst>
          </p:cNvPr>
          <p:cNvSpPr txBox="1"/>
          <p:nvPr/>
        </p:nvSpPr>
        <p:spPr>
          <a:xfrm>
            <a:off x="9734575" y="3058937"/>
            <a:ext cx="1987738" cy="430887"/>
          </a:xfrm>
          <a:prstGeom prst="rect">
            <a:avLst/>
          </a:prstGeom>
          <a:noFill/>
        </p:spPr>
        <p:txBody>
          <a:bodyPr wrap="square" rtlCol="0">
            <a:spAutoFit/>
          </a:bodyPr>
          <a:lstStyle/>
          <a:p>
            <a:r>
              <a:rPr lang="en-US" sz="2200" dirty="0">
                <a:solidFill>
                  <a:srgbClr val="0C4C88"/>
                </a:solidFill>
              </a:rPr>
              <a:t>Housing Bubble</a:t>
            </a:r>
          </a:p>
        </p:txBody>
      </p:sp>
      <p:cxnSp>
        <p:nvCxnSpPr>
          <p:cNvPr id="11" name="Straight Connector 10">
            <a:extLst>
              <a:ext uri="{FF2B5EF4-FFF2-40B4-BE49-F238E27FC236}">
                <a16:creationId xmlns:a16="http://schemas.microsoft.com/office/drawing/2014/main" id="{2B91A105-2ADE-1742-A9CD-67E580826EDE}"/>
              </a:ext>
            </a:extLst>
          </p:cNvPr>
          <p:cNvCxnSpPr>
            <a:cxnSpLocks/>
          </p:cNvCxnSpPr>
          <p:nvPr/>
        </p:nvCxnSpPr>
        <p:spPr>
          <a:xfrm flipV="1">
            <a:off x="3457487" y="1843487"/>
            <a:ext cx="540423" cy="20773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3561DA-ACEE-2545-BEDE-B0F11182A83F}"/>
              </a:ext>
            </a:extLst>
          </p:cNvPr>
          <p:cNvSpPr txBox="1"/>
          <p:nvPr/>
        </p:nvSpPr>
        <p:spPr>
          <a:xfrm>
            <a:off x="4473566" y="3058937"/>
            <a:ext cx="829073" cy="430887"/>
          </a:xfrm>
          <a:prstGeom prst="rect">
            <a:avLst/>
          </a:prstGeom>
          <a:noFill/>
        </p:spPr>
        <p:txBody>
          <a:bodyPr wrap="none" rtlCol="0">
            <a:spAutoFit/>
          </a:bodyPr>
          <a:lstStyle/>
          <a:p>
            <a:r>
              <a:rPr lang="en-US" sz="2200" dirty="0">
                <a:solidFill>
                  <a:srgbClr val="0C4C88"/>
                </a:solidFill>
              </a:rPr>
              <a:t>WWII</a:t>
            </a:r>
          </a:p>
        </p:txBody>
      </p:sp>
      <p:sp>
        <p:nvSpPr>
          <p:cNvPr id="13" name="TextBox 12">
            <a:extLst>
              <a:ext uri="{FF2B5EF4-FFF2-40B4-BE49-F238E27FC236}">
                <a16:creationId xmlns:a16="http://schemas.microsoft.com/office/drawing/2014/main" id="{6D33D7A2-240F-8945-9179-285069379291}"/>
              </a:ext>
            </a:extLst>
          </p:cNvPr>
          <p:cNvSpPr txBox="1"/>
          <p:nvPr/>
        </p:nvSpPr>
        <p:spPr>
          <a:xfrm>
            <a:off x="4124011" y="1652596"/>
            <a:ext cx="2392065" cy="430887"/>
          </a:xfrm>
          <a:prstGeom prst="rect">
            <a:avLst/>
          </a:prstGeom>
          <a:noFill/>
        </p:spPr>
        <p:txBody>
          <a:bodyPr wrap="none" rtlCol="0">
            <a:spAutoFit/>
          </a:bodyPr>
          <a:lstStyle/>
          <a:p>
            <a:r>
              <a:rPr lang="en-US" sz="2200" dirty="0">
                <a:solidFill>
                  <a:srgbClr val="0C4C88"/>
                </a:solidFill>
              </a:rPr>
              <a:t>Stock Market Crash</a:t>
            </a:r>
          </a:p>
        </p:txBody>
      </p:sp>
    </p:spTree>
    <p:extLst>
      <p:ext uri="{BB962C8B-B14F-4D97-AF65-F5344CB8AC3E}">
        <p14:creationId xmlns:p14="http://schemas.microsoft.com/office/powerpoint/2010/main" val="298302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36</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OLLI – Bradley University</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a:solidFill>
                  <a:srgbClr val="2B414D"/>
                </a:solidFill>
              </a:rPr>
              <a:t>April 11, </a:t>
            </a:r>
            <a:r>
              <a:rPr lang="en-US" sz="1800" b="0" i="1" dirty="0">
                <a:solidFill>
                  <a:srgbClr val="2B414D"/>
                </a:solidFill>
              </a:rPr>
              <a:t>2022</a:t>
            </a:r>
          </a:p>
          <a:p>
            <a:pPr algn="l"/>
            <a:endParaRPr lang="en-US" dirty="0">
              <a:solidFill>
                <a:srgbClr val="2B414D"/>
              </a:solidFill>
            </a:endParaRPr>
          </a:p>
        </p:txBody>
      </p:sp>
    </p:spTree>
    <p:extLst>
      <p:ext uri="{BB962C8B-B14F-4D97-AF65-F5344CB8AC3E}">
        <p14:creationId xmlns:p14="http://schemas.microsoft.com/office/powerpoint/2010/main" val="99091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spTree>
    <p:extLst>
      <p:ext uri="{BB962C8B-B14F-4D97-AF65-F5344CB8AC3E}">
        <p14:creationId xmlns:p14="http://schemas.microsoft.com/office/powerpoint/2010/main" val="21429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9" name="Picture 8" descr="Audi-1024x7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81" y="-1841716"/>
            <a:ext cx="5357719" cy="3683432"/>
          </a:xfrm>
          <a:prstGeom prst="rect">
            <a:avLst/>
          </a:prstGeom>
        </p:spPr>
      </p:pic>
      <p:pic>
        <p:nvPicPr>
          <p:cNvPr id="10" name="Picture 9" descr="baid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18919" y="-6372230"/>
            <a:ext cx="5105981" cy="3436325"/>
          </a:xfrm>
          <a:prstGeom prst="rect">
            <a:avLst/>
          </a:prstGeom>
        </p:spPr>
      </p:pic>
      <p:pic>
        <p:nvPicPr>
          <p:cNvPr id="20" name="Picture 19" descr="huawei-365x36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46254" y="4012702"/>
            <a:ext cx="4263662" cy="1694639"/>
          </a:xfrm>
          <a:prstGeom prst="rect">
            <a:avLst/>
          </a:prstGeom>
        </p:spPr>
      </p:pic>
      <p:pic>
        <p:nvPicPr>
          <p:cNvPr id="26" name="Picture 25" descr="toyota-1024x83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4708373" y="4338943"/>
            <a:ext cx="1810546" cy="1479909"/>
          </a:xfrm>
          <a:prstGeom prst="rect">
            <a:avLst/>
          </a:prstGeom>
        </p:spPr>
      </p:pic>
      <p:pic>
        <p:nvPicPr>
          <p:cNvPr id="27" name="Picture 26" descr="uber-1024x68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67120" y="2083383"/>
            <a:ext cx="2883716" cy="1923416"/>
          </a:xfrm>
          <a:prstGeom prst="rect">
            <a:avLst/>
          </a:prstGeom>
        </p:spPr>
      </p:pic>
      <p:pic>
        <p:nvPicPr>
          <p:cNvPr id="28" name="Picture 27" descr="valeo-1024x447.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6254" y="2275201"/>
            <a:ext cx="2521066" cy="1629830"/>
          </a:xfrm>
          <a:prstGeom prst="rect">
            <a:avLst/>
          </a:prstGeom>
        </p:spPr>
      </p:pic>
      <p:pic>
        <p:nvPicPr>
          <p:cNvPr id="32" name="Picture 31" descr="yutong-1024x60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spTree>
    <p:extLst>
      <p:ext uri="{BB962C8B-B14F-4D97-AF65-F5344CB8AC3E}">
        <p14:creationId xmlns:p14="http://schemas.microsoft.com/office/powerpoint/2010/main" val="29663173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21002</TotalTime>
  <Words>1586</Words>
  <Application>Microsoft Macintosh PowerPoint</Application>
  <PresentationFormat>Widescreen</PresentationFormat>
  <Paragraphs>281</Paragraphs>
  <Slides>36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Courier New</vt:lpstr>
      <vt:lpstr>Roboto Condensed</vt:lpstr>
      <vt:lpstr>Wingdings</vt:lpstr>
      <vt:lpstr>Custom Design</vt:lpstr>
      <vt:lpstr>PowerPoint Presentation</vt:lpstr>
      <vt:lpstr> Available NEED Topics Include:</vt:lpstr>
      <vt:lpstr> Course Outline</vt:lpstr>
      <vt:lpstr>OLLI – Bradley University  Driving Change – Autonomous Vehicles’ Big Impact</vt:lpstr>
      <vt:lpstr>Credits and Disclaimer</vt:lpstr>
      <vt:lpstr>Outline</vt:lpstr>
      <vt:lpstr> Autonomous Taxonomy</vt:lpstr>
      <vt:lpstr>Growth Path</vt:lpstr>
      <vt:lpstr>40+ Corporations Working On Autonomous Vehicles</vt:lpstr>
      <vt:lpstr>WHEN? What do the headlines say?</vt:lpstr>
      <vt:lpstr>WHEN? What is possible?</vt:lpstr>
      <vt:lpstr>PowerPoint Presentation</vt:lpstr>
      <vt:lpstr>Trucking – Highly Fertile Ground</vt:lpstr>
      <vt:lpstr>PowerPoint Presentation</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Potential Savings</vt:lpstr>
      <vt:lpstr>Encourage Change</vt:lpstr>
      <vt:lpstr>Environment</vt:lpstr>
      <vt:lpstr>Environmental Implications Depends: Heaven or Hell </vt:lpstr>
      <vt:lpstr>What Changes Will This Bring?</vt:lpstr>
      <vt:lpstr>Public Transportation</vt:lpstr>
      <vt:lpstr>Employment</vt:lpstr>
      <vt:lpstr>Parking</vt:lpstr>
      <vt:lpstr>Freeing Up Urban Space from Parking</vt:lpstr>
      <vt:lpstr> Summary of Change</vt:lpstr>
      <vt:lpstr>Potential Problems and Concerns</vt:lpstr>
      <vt:lpstr>Income Inequality: Brian Peterson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273</cp:revision>
  <cp:lastPrinted>2022-04-11T16:34:04Z</cp:lastPrinted>
  <dcterms:created xsi:type="dcterms:W3CDTF">2017-05-03T22:30:38Z</dcterms:created>
  <dcterms:modified xsi:type="dcterms:W3CDTF">2022-04-11T16:50:43Z</dcterms:modified>
</cp:coreProperties>
</file>