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6"/>
  </p:notesMasterIdLst>
  <p:sldIdLst>
    <p:sldId id="974" r:id="rId2"/>
    <p:sldId id="1197" r:id="rId3"/>
    <p:sldId id="1199" r:id="rId4"/>
    <p:sldId id="327" r:id="rId5"/>
    <p:sldId id="1059" r:id="rId6"/>
    <p:sldId id="1130" r:id="rId7"/>
    <p:sldId id="1060" r:id="rId8"/>
    <p:sldId id="1101" r:id="rId9"/>
    <p:sldId id="1102" r:id="rId10"/>
    <p:sldId id="1093" r:id="rId11"/>
    <p:sldId id="1103" r:id="rId12"/>
    <p:sldId id="1105" r:id="rId13"/>
    <p:sldId id="1122" r:id="rId14"/>
    <p:sldId id="1125" r:id="rId15"/>
    <p:sldId id="1107" r:id="rId16"/>
    <p:sldId id="4101" r:id="rId17"/>
    <p:sldId id="1123" r:id="rId18"/>
    <p:sldId id="4102" r:id="rId19"/>
    <p:sldId id="1061" r:id="rId20"/>
    <p:sldId id="1062" r:id="rId21"/>
    <p:sldId id="1076" r:id="rId22"/>
    <p:sldId id="1077" r:id="rId23"/>
    <p:sldId id="1116" r:id="rId24"/>
    <p:sldId id="1075" r:id="rId25"/>
    <p:sldId id="1108" r:id="rId26"/>
    <p:sldId id="1063" r:id="rId27"/>
    <p:sldId id="1065" r:id="rId28"/>
    <p:sldId id="1131" r:id="rId29"/>
    <p:sldId id="1110" r:id="rId30"/>
    <p:sldId id="1067" r:id="rId31"/>
    <p:sldId id="1069" r:id="rId32"/>
    <p:sldId id="1070" r:id="rId33"/>
    <p:sldId id="1098" r:id="rId34"/>
    <p:sldId id="1111" r:id="rId35"/>
    <p:sldId id="1072" r:id="rId36"/>
    <p:sldId id="1128" r:id="rId37"/>
    <p:sldId id="1071" r:id="rId38"/>
    <p:sldId id="1022" r:id="rId39"/>
    <p:sldId id="1121" r:id="rId40"/>
    <p:sldId id="1087" r:id="rId41"/>
    <p:sldId id="1112" r:id="rId42"/>
    <p:sldId id="1084" r:id="rId43"/>
    <p:sldId id="1119" r:id="rId44"/>
    <p:sldId id="1085" r:id="rId45"/>
    <p:sldId id="1113" r:id="rId46"/>
    <p:sldId id="1126" r:id="rId47"/>
    <p:sldId id="1090" r:id="rId48"/>
    <p:sldId id="1088" r:id="rId49"/>
    <p:sldId id="1120" r:id="rId50"/>
    <p:sldId id="1127" r:id="rId51"/>
    <p:sldId id="1201" r:id="rId52"/>
    <p:sldId id="1132" r:id="rId53"/>
    <p:sldId id="3967" r:id="rId54"/>
    <p:sldId id="120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95374" autoAdjust="0"/>
  </p:normalViewPr>
  <p:slideViewPr>
    <p:cSldViewPr snapToGrid="0" snapToObjects="1">
      <p:cViewPr varScale="1">
        <p:scale>
          <a:sx n="121" d="100"/>
          <a:sy n="121" d="100"/>
        </p:scale>
        <p:origin x="176" y="192"/>
      </p:cViewPr>
      <p:guideLst>
        <p:guide orient="horz" pos="2160"/>
        <p:guide pos="3840"/>
      </p:guideLst>
    </p:cSldViewPr>
  </p:slideViewPr>
  <p:notesTextViewPr>
    <p:cViewPr>
      <p:scale>
        <a:sx n="1" d="1"/>
        <a:sy n="1" d="1"/>
      </p:scale>
      <p:origin x="0" y="0"/>
    </p:cViewPr>
  </p:notesTextViewPr>
  <p:sorterViewPr>
    <p:cViewPr varScale="1">
      <p:scale>
        <a:sx n="176" d="100"/>
        <a:sy n="176"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7</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a:p>
            <a:r>
              <a:rPr lang="en-US" dirty="0"/>
              <a:t>2020 annual cost and cost per mile</a:t>
            </a:r>
          </a:p>
          <a:p>
            <a:r>
              <a:rPr lang="en-US" dirty="0"/>
              <a:t>https://</a:t>
            </a:r>
            <a:r>
              <a:rPr lang="en-US" dirty="0" err="1"/>
              <a:t>newsroom.aaa.com</a:t>
            </a:r>
            <a:r>
              <a:rPr lang="en-US" dirty="0"/>
              <a:t>/wp-content/uploads/2020/12/Your-Driving-Costs-2020-Fact-Sheet-FINAL-12-9-20-2.pdf</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27</a:t>
            </a:fld>
            <a:endParaRPr lang="en-US" dirty="0"/>
          </a:p>
        </p:txBody>
      </p:sp>
    </p:spTree>
    <p:extLst>
      <p:ext uri="{BB962C8B-B14F-4D97-AF65-F5344CB8AC3E}">
        <p14:creationId xmlns:p14="http://schemas.microsoft.com/office/powerpoint/2010/main" val="208594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32</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35</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36</a:t>
            </a:fld>
            <a:endParaRPr lang="en-US" dirty="0"/>
          </a:p>
        </p:txBody>
      </p:sp>
    </p:spTree>
    <p:extLst>
      <p:ext uri="{BB962C8B-B14F-4D97-AF65-F5344CB8AC3E}">
        <p14:creationId xmlns:p14="http://schemas.microsoft.com/office/powerpoint/2010/main" val="243898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303229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jpg"/><Relationship Id="rId26" Type="http://schemas.openxmlformats.org/officeDocument/2006/relationships/image" Target="../media/image36.jpg"/><Relationship Id="rId3" Type="http://schemas.openxmlformats.org/officeDocument/2006/relationships/image" Target="../media/image13.jpg"/><Relationship Id="rId21" Type="http://schemas.openxmlformats.org/officeDocument/2006/relationships/image" Target="../media/image31.jpg"/><Relationship Id="rId7" Type="http://schemas.openxmlformats.org/officeDocument/2006/relationships/image" Target="../media/image17.jp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5.jpg"/><Relationship Id="rId2" Type="http://schemas.openxmlformats.org/officeDocument/2006/relationships/image" Target="../media/image12.jpg"/><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28" Type="http://schemas.openxmlformats.org/officeDocument/2006/relationships/image" Target="../media/image38.pn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 Id="rId27"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jpg"/><Relationship Id="rId5" Type="http://schemas.openxmlformats.org/officeDocument/2006/relationships/image" Target="../media/image53.tiff"/><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tiff"/></Relationships>
</file>

<file path=ppt/slides/_rels/slide4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file:////Users/Jon/NEED%20Dropbox/Presentations/RacialWealth/Charts/wealthgap.png"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a:t>
            </a:r>
            <a:r>
              <a:rPr lang="en-US" sz="3200" i="1"/>
              <a:t>Aquinas College</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March 21, 2022</a:t>
            </a:r>
          </a:p>
          <a:p>
            <a:pPr algn="l"/>
            <a:endParaRPr lang="en-US" dirty="0">
              <a:solidFill>
                <a:srgbClr val="2B414D"/>
              </a:solidFill>
            </a:endParaRPr>
          </a:p>
        </p:txBody>
      </p:sp>
    </p:spTree>
    <p:extLst>
      <p:ext uri="{BB962C8B-B14F-4D97-AF65-F5344CB8AC3E}">
        <p14:creationId xmlns:p14="http://schemas.microsoft.com/office/powerpoint/2010/main" val="1016919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FF"/>
                </a:solidFill>
              </a:rPr>
              <a:t>Wil</a:t>
            </a:r>
            <a:r>
              <a:rPr lang="en-US" dirty="0"/>
              <a:t>dly Optimistic, But</a:t>
            </a:r>
            <a:r>
              <a:rPr lang="mr-IN" dirty="0"/>
              <a:t>…</a:t>
            </a:r>
            <a:br>
              <a:rPr lang="en-US" dirty="0"/>
            </a:br>
            <a:r>
              <a:rPr lang="en-US" dirty="0"/>
              <a:t>40+ 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9" name="Picture 8" descr="Audi-1024x7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481" y="-1841716"/>
            <a:ext cx="5357719" cy="3683432"/>
          </a:xfrm>
          <a:prstGeom prst="rect">
            <a:avLst/>
          </a:prstGeom>
        </p:spPr>
      </p:pic>
      <p:pic>
        <p:nvPicPr>
          <p:cNvPr id="10" name="Picture 9" descr="baid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18919" y="-6372230"/>
            <a:ext cx="5105981" cy="3436325"/>
          </a:xfrm>
          <a:prstGeom prst="rect">
            <a:avLst/>
          </a:prstGeom>
        </p:spPr>
      </p:pic>
      <p:pic>
        <p:nvPicPr>
          <p:cNvPr id="20" name="Picture 19" descr="huawei-365x365.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6254" y="4012702"/>
            <a:ext cx="4263662" cy="1694639"/>
          </a:xfrm>
          <a:prstGeom prst="rect">
            <a:avLst/>
          </a:prstGeom>
        </p:spPr>
      </p:pic>
      <p:pic>
        <p:nvPicPr>
          <p:cNvPr id="26" name="Picture 25" descr="toyota-1024x83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4708373" y="4338943"/>
            <a:ext cx="1810546" cy="1479909"/>
          </a:xfrm>
          <a:prstGeom prst="rect">
            <a:avLst/>
          </a:prstGeom>
        </p:spPr>
      </p:pic>
      <p:pic>
        <p:nvPicPr>
          <p:cNvPr id="27" name="Picture 26" descr="uber-1024x683.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7120" y="2083383"/>
            <a:ext cx="2883716" cy="1923416"/>
          </a:xfrm>
          <a:prstGeom prst="rect">
            <a:avLst/>
          </a:prstGeom>
        </p:spPr>
      </p:pic>
      <p:pic>
        <p:nvPicPr>
          <p:cNvPr id="28" name="Picture 27" descr="valeo-1024x447.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46254" y="2275201"/>
            <a:ext cx="2521066" cy="1629830"/>
          </a:xfrm>
          <a:prstGeom prst="rect">
            <a:avLst/>
          </a:prstGeom>
        </p:spPr>
      </p:pic>
      <p:pic>
        <p:nvPicPr>
          <p:cNvPr id="32" name="Picture 31" descr="yutong-1024x604.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spTree>
    <p:extLst>
      <p:ext uri="{BB962C8B-B14F-4D97-AF65-F5344CB8AC3E}">
        <p14:creationId xmlns:p14="http://schemas.microsoft.com/office/powerpoint/2010/main" val="1278794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198696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15</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510487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18</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296155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$9,561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Bay Area workforce has a commute in excess of 30 minutes</a:t>
            </a:r>
          </a:p>
        </p:txBody>
      </p:sp>
      <p:pic>
        <p:nvPicPr>
          <p:cNvPr id="5" name="Picture 4" descr="Table, calendar&#10;&#10;Description automatically generated">
            <a:extLst>
              <a:ext uri="{FF2B5EF4-FFF2-40B4-BE49-F238E27FC236}">
                <a16:creationId xmlns:a16="http://schemas.microsoft.com/office/drawing/2014/main" id="{88682820-E18A-D54A-B8BC-FAABD2EC391E}"/>
              </a:ext>
            </a:extLst>
          </p:cNvPr>
          <p:cNvPicPr>
            <a:picLocks noChangeAspect="1"/>
          </p:cNvPicPr>
          <p:nvPr/>
        </p:nvPicPr>
        <p:blipFill>
          <a:blip r:embed="rId3" r:link="rId4"/>
          <a:stretch>
            <a:fillRect/>
          </a:stretch>
        </p:blipFill>
        <p:spPr>
          <a:xfrm>
            <a:off x="7424748" y="2372032"/>
            <a:ext cx="3929052" cy="1492045"/>
          </a:xfrm>
          <a:prstGeom prst="rect">
            <a:avLst/>
          </a:prstGeom>
        </p:spPr>
      </p:pic>
      <p:sp>
        <p:nvSpPr>
          <p:cNvPr id="6" name="TextBox 5">
            <a:extLst>
              <a:ext uri="{FF2B5EF4-FFF2-40B4-BE49-F238E27FC236}">
                <a16:creationId xmlns:a16="http://schemas.microsoft.com/office/drawing/2014/main" id="{54B45F01-4D78-5949-9F17-9DA79D4BB9B9}"/>
              </a:ext>
            </a:extLst>
          </p:cNvPr>
          <p:cNvSpPr txBox="1"/>
          <p:nvPr/>
        </p:nvSpPr>
        <p:spPr>
          <a:xfrm>
            <a:off x="7077327" y="6535565"/>
            <a:ext cx="4249177" cy="276999"/>
          </a:xfrm>
          <a:prstGeom prst="rect">
            <a:avLst/>
          </a:prstGeom>
          <a:noFill/>
        </p:spPr>
        <p:txBody>
          <a:bodyPr wrap="none" rtlCol="0">
            <a:spAutoFit/>
          </a:bodyPr>
          <a:lstStyle/>
          <a:p>
            <a:r>
              <a:rPr lang="en-US" sz="1200" dirty="0"/>
              <a:t>Source: NEED Calculations and AAA Driving Cost Fact Sheet, 2020</a:t>
            </a:r>
          </a:p>
        </p:txBody>
      </p:sp>
    </p:spTree>
    <p:extLst>
      <p:ext uri="{BB962C8B-B14F-4D97-AF65-F5344CB8AC3E}">
        <p14:creationId xmlns:p14="http://schemas.microsoft.com/office/powerpoint/2010/main" val="1656787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in the chat.</a:t>
            </a:r>
          </a:p>
          <a:p>
            <a:pPr lvl="1"/>
            <a:r>
              <a:rPr lang="en-US" dirty="0"/>
              <a:t>I will try to handle them as they come up, but may take them in a bunch as time permits.</a:t>
            </a:r>
          </a:p>
          <a:p>
            <a:r>
              <a:rPr lang="en-US" dirty="0"/>
              <a:t>We will do a verbal Q&amp;A once the material has been presented.</a:t>
            </a:r>
          </a:p>
          <a:p>
            <a:pPr lvl="1"/>
            <a:r>
              <a:rPr lang="en-US" dirty="0"/>
              <a:t>And the questions in the chat have been addressed.</a:t>
            </a:r>
          </a:p>
          <a:p>
            <a:r>
              <a:rPr lang="en-US" dirty="0"/>
              <a:t>OLLI allowing, we can stay beyond the end of class to have further discussion.</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633274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575369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$9,561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45</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3067712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49B3-AE45-4A46-B8E1-6A7B28F93EE0}"/>
              </a:ext>
            </a:extLst>
          </p:cNvPr>
          <p:cNvSpPr>
            <a:spLocks noGrp="1"/>
          </p:cNvSpPr>
          <p:nvPr>
            <p:ph type="title"/>
          </p:nvPr>
        </p:nvSpPr>
        <p:spPr>
          <a:xfrm>
            <a:off x="866581" y="0"/>
            <a:ext cx="10515600" cy="1325563"/>
          </a:xfrm>
        </p:spPr>
        <p:txBody>
          <a:bodyPr/>
          <a:lstStyle/>
          <a:p>
            <a:r>
              <a:rPr lang="en-US" dirty="0">
                <a:solidFill>
                  <a:schemeClr val="bg1"/>
                </a:solidFill>
              </a:rPr>
              <a:t>Bla</a:t>
            </a:r>
            <a:r>
              <a:rPr lang="en-US" dirty="0"/>
              <a:t>ck-White Wealth Gap: June 7</a:t>
            </a:r>
          </a:p>
        </p:txBody>
      </p:sp>
      <p:sp>
        <p:nvSpPr>
          <p:cNvPr id="4" name="Slide Number Placeholder 3">
            <a:extLst>
              <a:ext uri="{FF2B5EF4-FFF2-40B4-BE49-F238E27FC236}">
                <a16:creationId xmlns:a16="http://schemas.microsoft.com/office/drawing/2014/main" id="{16B25B3A-BAB7-BD46-B857-EA0D73C58856}"/>
              </a:ext>
            </a:extLst>
          </p:cNvPr>
          <p:cNvSpPr>
            <a:spLocks noGrp="1"/>
          </p:cNvSpPr>
          <p:nvPr>
            <p:ph type="sldNum" sz="quarter" idx="12"/>
          </p:nvPr>
        </p:nvSpPr>
        <p:spPr/>
        <p:txBody>
          <a:bodyPr/>
          <a:lstStyle/>
          <a:p>
            <a:fld id="{D9F085D5-EC86-4F6A-B501-C1359CB39116}" type="slidenum">
              <a:rPr lang="en-GB" smtClean="0"/>
              <a:t>53</a:t>
            </a:fld>
            <a:endParaRPr lang="en-GB"/>
          </a:p>
        </p:txBody>
      </p:sp>
      <p:pic>
        <p:nvPicPr>
          <p:cNvPr id="8" name="Content Placeholder 7">
            <a:extLst>
              <a:ext uri="{FF2B5EF4-FFF2-40B4-BE49-F238E27FC236}">
                <a16:creationId xmlns:a16="http://schemas.microsoft.com/office/drawing/2014/main" id="{5E438174-F778-754D-833A-7855B2B7283D}"/>
              </a:ext>
            </a:extLst>
          </p:cNvPr>
          <p:cNvPicPr>
            <a:picLocks noGrp="1" noChangeAspect="1"/>
          </p:cNvPicPr>
          <p:nvPr>
            <p:ph idx="1"/>
          </p:nvPr>
        </p:nvPicPr>
        <p:blipFill>
          <a:blip r:embed="rId2" r:link="rId3"/>
          <a:srcRect/>
          <a:stretch>
            <a:fillRect/>
          </a:stretch>
        </p:blipFill>
        <p:spPr>
          <a:xfrm>
            <a:off x="2196023" y="909633"/>
            <a:ext cx="7982836" cy="5320592"/>
          </a:xfrm>
        </p:spPr>
      </p:pic>
      <p:sp>
        <p:nvSpPr>
          <p:cNvPr id="3" name="TextBox 2">
            <a:extLst>
              <a:ext uri="{FF2B5EF4-FFF2-40B4-BE49-F238E27FC236}">
                <a16:creationId xmlns:a16="http://schemas.microsoft.com/office/drawing/2014/main" id="{970FF120-C09C-5C45-9746-E81691BCCA32}"/>
              </a:ext>
            </a:extLst>
          </p:cNvPr>
          <p:cNvSpPr txBox="1"/>
          <p:nvPr/>
        </p:nvSpPr>
        <p:spPr>
          <a:xfrm flipH="1">
            <a:off x="5488053" y="2277267"/>
            <a:ext cx="1215894" cy="646331"/>
          </a:xfrm>
          <a:prstGeom prst="rect">
            <a:avLst/>
          </a:prstGeom>
          <a:noFill/>
        </p:spPr>
        <p:txBody>
          <a:bodyPr wrap="square" rtlCol="0">
            <a:spAutoFit/>
          </a:bodyPr>
          <a:lstStyle/>
          <a:p>
            <a:r>
              <a:rPr lang="en-US" dirty="0"/>
              <a:t>Mean is</a:t>
            </a:r>
          </a:p>
          <a:p>
            <a:r>
              <a:rPr lang="en-US" dirty="0"/>
              <a:t>7x Greater</a:t>
            </a:r>
          </a:p>
        </p:txBody>
      </p:sp>
      <p:sp>
        <p:nvSpPr>
          <p:cNvPr id="9" name="TextBox 8">
            <a:extLst>
              <a:ext uri="{FF2B5EF4-FFF2-40B4-BE49-F238E27FC236}">
                <a16:creationId xmlns:a16="http://schemas.microsoft.com/office/drawing/2014/main" id="{029E6A05-055C-D74C-8D88-A6C5EBC2D47E}"/>
              </a:ext>
            </a:extLst>
          </p:cNvPr>
          <p:cNvSpPr txBox="1"/>
          <p:nvPr/>
        </p:nvSpPr>
        <p:spPr>
          <a:xfrm flipH="1">
            <a:off x="7862246" y="3131562"/>
            <a:ext cx="1215894" cy="646331"/>
          </a:xfrm>
          <a:prstGeom prst="rect">
            <a:avLst/>
          </a:prstGeom>
          <a:noFill/>
        </p:spPr>
        <p:txBody>
          <a:bodyPr wrap="square" rtlCol="0">
            <a:spAutoFit/>
          </a:bodyPr>
          <a:lstStyle/>
          <a:p>
            <a:r>
              <a:rPr lang="en-US" dirty="0"/>
              <a:t>Median is 8x Greater</a:t>
            </a:r>
          </a:p>
        </p:txBody>
      </p:sp>
    </p:spTree>
    <p:extLst>
      <p:ext uri="{BB962C8B-B14F-4D97-AF65-F5344CB8AC3E}">
        <p14:creationId xmlns:p14="http://schemas.microsoft.com/office/powerpoint/2010/main" val="26212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54</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6</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spTree>
    <p:extLst>
      <p:ext uri="{BB962C8B-B14F-4D97-AF65-F5344CB8AC3E}">
        <p14:creationId xmlns:p14="http://schemas.microsoft.com/office/powerpoint/2010/main" val="263826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6" y="0"/>
            <a:ext cx="10515600" cy="1325563"/>
          </a:xfrm>
        </p:spPr>
        <p:txBody>
          <a:bodyPr/>
          <a:lstStyle/>
          <a:p>
            <a:r>
              <a:rPr lang="en-US" dirty="0">
                <a:solidFill>
                  <a:srgbClr val="FFFFFF"/>
                </a:solidFill>
              </a:rPr>
              <a:t>Tw</a:t>
            </a:r>
            <a:r>
              <a:rPr lang="en-US" dirty="0"/>
              <a:t>o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p:txBody>
      </p:sp>
      <p:sp>
        <p:nvSpPr>
          <p:cNvPr id="4" name="Slide Number Placeholder 3"/>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86637</TotalTime>
  <Words>2370</Words>
  <Application>Microsoft Macintosh PowerPoint</Application>
  <PresentationFormat>Widescreen</PresentationFormat>
  <Paragraphs>412</Paragraphs>
  <Slides>54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Courier New</vt:lpstr>
      <vt:lpstr>Roboto Condensed</vt:lpstr>
      <vt:lpstr>Wingdings</vt:lpstr>
      <vt:lpstr>Custom Design</vt:lpstr>
      <vt:lpstr>OLLI – Aquinas College  Driving Change – Autonomous Vehicles’ Big Impact</vt:lpstr>
      <vt:lpstr> Available NEED Topics Include:</vt:lpstr>
      <vt:lpstr>Submitting Questions</vt:lpstr>
      <vt:lpstr>Credits and Disclaimer</vt:lpstr>
      <vt:lpstr>Outline</vt:lpstr>
      <vt:lpstr> Autonomous Taxonomy</vt:lpstr>
      <vt:lpstr>Growth Path</vt:lpstr>
      <vt:lpstr>McKinsey isn’t Always Spot On</vt:lpstr>
      <vt:lpstr>Two Important Questions:</vt:lpstr>
      <vt:lpstr>WHEN? What do the headlines say?</vt:lpstr>
      <vt:lpstr>Wildly Optimistic, But… 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Black-White Wealth Gap: June 7</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762</cp:revision>
  <cp:lastPrinted>2022-03-01T02:48:20Z</cp:lastPrinted>
  <dcterms:created xsi:type="dcterms:W3CDTF">2017-05-03T22:30:38Z</dcterms:created>
  <dcterms:modified xsi:type="dcterms:W3CDTF">2022-05-03T17:20:10Z</dcterms:modified>
</cp:coreProperties>
</file>