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4"/>
  </p:notesMasterIdLst>
  <p:handoutMasterIdLst>
    <p:handoutMasterId r:id="rId55"/>
  </p:handoutMasterIdLst>
  <p:sldIdLst>
    <p:sldId id="4761" r:id="rId2"/>
    <p:sldId id="256" r:id="rId3"/>
    <p:sldId id="4782" r:id="rId4"/>
    <p:sldId id="4547" r:id="rId5"/>
    <p:sldId id="4593" r:id="rId6"/>
    <p:sldId id="4608" r:id="rId7"/>
    <p:sldId id="4612" r:id="rId8"/>
    <p:sldId id="4613" r:id="rId9"/>
    <p:sldId id="4671" r:id="rId10"/>
    <p:sldId id="4674" r:id="rId11"/>
    <p:sldId id="306" r:id="rId12"/>
    <p:sldId id="4670" r:id="rId13"/>
    <p:sldId id="4669" r:id="rId14"/>
    <p:sldId id="4683" r:id="rId15"/>
    <p:sldId id="4684" r:id="rId16"/>
    <p:sldId id="4664" r:id="rId17"/>
    <p:sldId id="4784" r:id="rId18"/>
    <p:sldId id="4785" r:id="rId19"/>
    <p:sldId id="4783" r:id="rId20"/>
    <p:sldId id="4795" r:id="rId21"/>
    <p:sldId id="4793" r:id="rId22"/>
    <p:sldId id="4667" r:id="rId23"/>
    <p:sldId id="4794" r:id="rId24"/>
    <p:sldId id="4791" r:id="rId25"/>
    <p:sldId id="4792" r:id="rId26"/>
    <p:sldId id="4786" r:id="rId27"/>
    <p:sldId id="4658" r:id="rId28"/>
    <p:sldId id="4790" r:id="rId29"/>
    <p:sldId id="4695" r:id="rId30"/>
    <p:sldId id="4690" r:id="rId31"/>
    <p:sldId id="4677" r:id="rId32"/>
    <p:sldId id="4661" r:id="rId33"/>
    <p:sldId id="4685" r:id="rId34"/>
    <p:sldId id="4787" r:id="rId35"/>
    <p:sldId id="4788" r:id="rId36"/>
    <p:sldId id="4789" r:id="rId37"/>
    <p:sldId id="4692" r:id="rId38"/>
    <p:sldId id="4688" r:id="rId39"/>
    <p:sldId id="4662" r:id="rId40"/>
    <p:sldId id="4665" r:id="rId41"/>
    <p:sldId id="4687" r:id="rId42"/>
    <p:sldId id="4675" r:id="rId43"/>
    <p:sldId id="4673" r:id="rId44"/>
    <p:sldId id="4663" r:id="rId45"/>
    <p:sldId id="4676" r:id="rId46"/>
    <p:sldId id="4679" r:id="rId47"/>
    <p:sldId id="4680" r:id="rId48"/>
    <p:sldId id="4681" r:id="rId49"/>
    <p:sldId id="4682" r:id="rId50"/>
    <p:sldId id="4686" r:id="rId51"/>
    <p:sldId id="4689" r:id="rId52"/>
    <p:sldId id="4100" r:id="rId5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49" autoAdjust="0"/>
    <p:restoredTop sz="91408"/>
  </p:normalViewPr>
  <p:slideViewPr>
    <p:cSldViewPr snapToGrid="0" snapToObjects="1">
      <p:cViewPr varScale="1">
        <p:scale>
          <a:sx n="55" d="100"/>
          <a:sy n="55" d="100"/>
        </p:scale>
        <p:origin x="38" y="104"/>
      </p:cViewPr>
      <p:guideLst>
        <p:guide orient="horz" pos="2160"/>
        <p:guide pos="3840"/>
      </p:guideLst>
    </p:cSldViewPr>
  </p:slideViewPr>
  <p:notesTextViewPr>
    <p:cViewPr>
      <p:scale>
        <a:sx n="3" d="2"/>
        <a:sy n="3" d="2"/>
      </p:scale>
      <p:origin x="0" y="0"/>
    </p:cViewPr>
  </p:notesTextViewPr>
  <p:sorterViewPr>
    <p:cViewPr>
      <p:scale>
        <a:sx n="1" d="1"/>
        <a:sy n="1" d="1"/>
      </p:scale>
      <p:origin x="0" y="-9268"/>
    </p:cViewPr>
  </p:sorterViewPr>
  <p:notesViewPr>
    <p:cSldViewPr snapToGrid="0" snapToObjects="1">
      <p:cViewPr varScale="1">
        <p:scale>
          <a:sx n="47" d="100"/>
          <a:sy n="47" d="100"/>
        </p:scale>
        <p:origin x="1502"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0672F9-1BA9-AA0F-E1A9-E7F3F54FC2E9}"/>
              </a:ext>
            </a:extLst>
          </p:cNvPr>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endParaRPr lang="en-US"/>
          </a:p>
        </p:txBody>
      </p:sp>
      <p:sp>
        <p:nvSpPr>
          <p:cNvPr id="3" name="Date Placeholder 2">
            <a:extLst>
              <a:ext uri="{FF2B5EF4-FFF2-40B4-BE49-F238E27FC236}">
                <a16:creationId xmlns:a16="http://schemas.microsoft.com/office/drawing/2014/main" id="{6E320DEA-97D3-1723-24EA-7EC14E7FD9A9}"/>
              </a:ext>
            </a:extLst>
          </p:cNvPr>
          <p:cNvSpPr>
            <a:spLocks noGrp="1"/>
          </p:cNvSpPr>
          <p:nvPr>
            <p:ph type="dt" sz="quarter" idx="1"/>
          </p:nvPr>
        </p:nvSpPr>
        <p:spPr>
          <a:xfrm>
            <a:off x="4143209" y="0"/>
            <a:ext cx="3170357" cy="480547"/>
          </a:xfrm>
          <a:prstGeom prst="rect">
            <a:avLst/>
          </a:prstGeom>
        </p:spPr>
        <p:txBody>
          <a:bodyPr vert="horz" lIns="93790" tIns="46895" rIns="93790" bIns="46895" rtlCol="0"/>
          <a:lstStyle>
            <a:lvl1pPr algn="r">
              <a:defRPr sz="1200"/>
            </a:lvl1pPr>
          </a:lstStyle>
          <a:p>
            <a:fld id="{8ABC029D-4DAE-4A2B-B43D-15B97C111598}" type="datetimeFigureOut">
              <a:rPr lang="en-US" smtClean="0"/>
              <a:t>10/7/2025</a:t>
            </a:fld>
            <a:endParaRPr lang="en-US"/>
          </a:p>
        </p:txBody>
      </p:sp>
      <p:sp>
        <p:nvSpPr>
          <p:cNvPr id="4" name="Footer Placeholder 3">
            <a:extLst>
              <a:ext uri="{FF2B5EF4-FFF2-40B4-BE49-F238E27FC236}">
                <a16:creationId xmlns:a16="http://schemas.microsoft.com/office/drawing/2014/main" id="{84C11044-824D-48D8-BA0E-5B9A24F8EDAB}"/>
              </a:ext>
            </a:extLst>
          </p:cNvPr>
          <p:cNvSpPr>
            <a:spLocks noGrp="1"/>
          </p:cNvSpPr>
          <p:nvPr>
            <p:ph type="ftr" sz="quarter" idx="2"/>
          </p:nvPr>
        </p:nvSpPr>
        <p:spPr>
          <a:xfrm>
            <a:off x="0" y="9120653"/>
            <a:ext cx="3170357" cy="480547"/>
          </a:xfrm>
          <a:prstGeom prst="rect">
            <a:avLst/>
          </a:prstGeom>
        </p:spPr>
        <p:txBody>
          <a:bodyPr vert="horz" lIns="93790" tIns="46895" rIns="93790" bIns="4689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4B1900-55A0-5669-5755-6F5C9E3DA022}"/>
              </a:ext>
            </a:extLst>
          </p:cNvPr>
          <p:cNvSpPr>
            <a:spLocks noGrp="1"/>
          </p:cNvSpPr>
          <p:nvPr>
            <p:ph type="sldNum" sz="quarter" idx="3"/>
          </p:nvPr>
        </p:nvSpPr>
        <p:spPr>
          <a:xfrm>
            <a:off x="4143209" y="9120653"/>
            <a:ext cx="3170357" cy="480547"/>
          </a:xfrm>
          <a:prstGeom prst="rect">
            <a:avLst/>
          </a:prstGeom>
        </p:spPr>
        <p:txBody>
          <a:bodyPr vert="horz" lIns="93790" tIns="46895" rIns="93790" bIns="46895" rtlCol="0" anchor="b"/>
          <a:lstStyle>
            <a:lvl1pPr algn="r">
              <a:defRPr sz="1200"/>
            </a:lvl1pPr>
          </a:lstStyle>
          <a:p>
            <a:fld id="{66FC78D0-D711-4459-B27C-5374AB92F682}" type="slidenum">
              <a:rPr lang="en-US" smtClean="0"/>
              <a:t>‹#›</a:t>
            </a:fld>
            <a:endParaRPr lang="en-US"/>
          </a:p>
        </p:txBody>
      </p:sp>
    </p:spTree>
    <p:extLst>
      <p:ext uri="{BB962C8B-B14F-4D97-AF65-F5344CB8AC3E}">
        <p14:creationId xmlns:p14="http://schemas.microsoft.com/office/powerpoint/2010/main" val="26430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10/7/2025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Slide taken from page 10, Chad Stone, Danilo </a:t>
            </a:r>
            <a:r>
              <a:rPr lang="en-US" sz="1300" dirty="0" err="1"/>
              <a:t>Trisi</a:t>
            </a:r>
            <a:r>
              <a:rPr lang="en-US" sz="1300" dirty="0"/>
              <a:t>, </a:t>
            </a:r>
            <a:r>
              <a:rPr lang="en-US" sz="1300" dirty="0" err="1"/>
              <a:t>Arloc</a:t>
            </a:r>
            <a:r>
              <a:rPr lang="en-US" sz="1300" dirty="0"/>
              <a:t> Sherman, and Roderick Taylor, “A Guide to Statistics on Historical Trends in Income Inequality,”</a:t>
            </a:r>
            <a:r>
              <a:rPr lang="en-US" dirty="0">
                <a:effectLst/>
              </a:rPr>
              <a:t>  May 15, 2018</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52004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oxXpB9pSETo?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XxPkB1mM8G4?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r5iv.labs.arxiv.org/html/2303.10130" TargetMode="External"/><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hyperlink" Target="https://digitaleconomy.stanford.edu/wp-content/uploads/2025/08/Canaries_BrynjolfssonChandarChen.pdf" TargetMode="External"/><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podcasts.apple.com/us/podcast/david-autor-on-ais-impact-on-jobs-expertise-and-labor/id1677184070?i=1000715406677"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cepr.org/voxeu/columns/how-ai-can-become-pro-worker#:~:text=The%20automation%20of%20blue%2Dcollar,onto%20this%20human%2Dcomplementary%20pat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1.xml.rels><?xml version="1.0" encoding="UTF-8" standalone="yes"?>
<Relationships xmlns="http://schemas.openxmlformats.org/package/2006/relationships"><Relationship Id="rId2" Type="http://schemas.openxmlformats.org/officeDocument/2006/relationships/hyperlink" Target="https://sites.google.com/view/macro-current-issues/economic-updat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Fall 2025</a:t>
            </a:r>
          </a:p>
          <a:p>
            <a:pPr>
              <a:lnSpc>
                <a:spcPct val="100000"/>
              </a:lnSpc>
              <a:spcBef>
                <a:spcPts val="0"/>
              </a:spcBef>
            </a:pPr>
            <a:endParaRPr lang="en-US" sz="3600" b="1" i="1" dirty="0"/>
          </a:p>
          <a:p>
            <a:pPr>
              <a:lnSpc>
                <a:spcPct val="100000"/>
              </a:lnSpc>
              <a:spcBef>
                <a:spcPts val="0"/>
              </a:spcBef>
            </a:pPr>
            <a:r>
              <a:rPr lang="en-US" sz="4400" dirty="0"/>
              <a:t>The Economics of Public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George Mason University</a:t>
            </a:r>
            <a:endParaRPr lang="en-US" sz="2600" dirty="0">
              <a:solidFill>
                <a:schemeClr val="tx2"/>
              </a:solidFill>
            </a:endParaRPr>
          </a:p>
          <a:p>
            <a:pPr>
              <a:lnSpc>
                <a:spcPct val="100000"/>
              </a:lnSpc>
              <a:spcBef>
                <a:spcPts val="0"/>
              </a:spcBef>
            </a:pPr>
            <a:endParaRPr lang="en-US" sz="3000" dirty="0">
              <a:solidFill>
                <a:schemeClr val="tx2"/>
              </a:solidFill>
            </a:endParaRPr>
          </a:p>
          <a:p>
            <a:pPr>
              <a:lnSpc>
                <a:spcPct val="100000"/>
              </a:lnSpc>
              <a:spcBef>
                <a:spcPts val="0"/>
              </a:spcBef>
            </a:pPr>
            <a:r>
              <a:rPr lang="en-US" sz="3000" dirty="0">
                <a:solidFill>
                  <a:schemeClr val="tx2"/>
                </a:solidFill>
              </a:rPr>
              <a:t>Host: Geoffrey Woglom, Director</a:t>
            </a:r>
          </a:p>
          <a:p>
            <a:pPr>
              <a:lnSpc>
                <a:spcPct val="100000"/>
              </a:lnSpc>
              <a:spcBef>
                <a:spcPts val="0"/>
              </a:spcBef>
            </a:pPr>
            <a:r>
              <a:rPr lang="en-US" sz="3000" dirty="0">
                <a:solidFill>
                  <a:schemeClr val="tx2"/>
                </a:solidFill>
              </a:rPr>
              <a:t>National Economic Education Delegation</a:t>
            </a:r>
          </a:p>
        </p:txBody>
      </p:sp>
    </p:spTree>
    <p:extLst>
      <p:ext uri="{BB962C8B-B14F-4D97-AF65-F5344CB8AC3E}">
        <p14:creationId xmlns:p14="http://schemas.microsoft.com/office/powerpoint/2010/main" val="38165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7253-7BAE-0367-92A9-67C3B066BE47}"/>
              </a:ext>
            </a:extLst>
          </p:cNvPr>
          <p:cNvSpPr>
            <a:spLocks noGrp="1"/>
          </p:cNvSpPr>
          <p:nvPr>
            <p:ph type="title"/>
          </p:nvPr>
        </p:nvSpPr>
        <p:spPr/>
        <p:txBody>
          <a:bodyPr/>
          <a:lstStyle/>
          <a:p>
            <a:r>
              <a:rPr lang="en-US" dirty="0">
                <a:solidFill>
                  <a:schemeClr val="bg1"/>
                </a:solidFill>
              </a:rPr>
              <a:t>Ear</a:t>
            </a:r>
            <a:r>
              <a:rPr lang="en-US" dirty="0">
                <a:solidFill>
                  <a:schemeClr val="accent5">
                    <a:lumMod val="50000"/>
                  </a:schemeClr>
                </a:solidFill>
              </a:rPr>
              <a:t>ly20</a:t>
            </a:r>
            <a:r>
              <a:rPr lang="en-US" baseline="30000" dirty="0">
                <a:solidFill>
                  <a:schemeClr val="accent5">
                    <a:lumMod val="50000"/>
                  </a:schemeClr>
                </a:solidFill>
              </a:rPr>
              <a:t>t</a:t>
            </a:r>
            <a:r>
              <a:rPr lang="en-US" baseline="30000" dirty="0"/>
              <a:t>h</a:t>
            </a:r>
            <a:r>
              <a:rPr lang="en-US" dirty="0"/>
              <a:t> Century Technologies Were GPT</a:t>
            </a:r>
          </a:p>
        </p:txBody>
      </p:sp>
      <p:sp>
        <p:nvSpPr>
          <p:cNvPr id="3" name="Content Placeholder 2">
            <a:extLst>
              <a:ext uri="{FF2B5EF4-FFF2-40B4-BE49-F238E27FC236}">
                <a16:creationId xmlns:a16="http://schemas.microsoft.com/office/drawing/2014/main" id="{C333B787-B977-4CF5-36CB-EB51F10E2819}"/>
              </a:ext>
            </a:extLst>
          </p:cNvPr>
          <p:cNvSpPr>
            <a:spLocks noGrp="1"/>
          </p:cNvSpPr>
          <p:nvPr>
            <p:ph idx="1"/>
          </p:nvPr>
        </p:nvSpPr>
        <p:spPr/>
        <p:txBody>
          <a:bodyPr/>
          <a:lstStyle/>
          <a:p>
            <a:r>
              <a:rPr lang="en-US" dirty="0"/>
              <a:t>General Purpose Technologies (GPT) are foundational innovations that affect many sectors of the economy.</a:t>
            </a:r>
          </a:p>
          <a:p>
            <a:pPr marL="914400" lvl="1" indent="-457200">
              <a:buFont typeface="+mj-lt"/>
              <a:buAutoNum type="arabicPeriod"/>
            </a:pPr>
            <a:r>
              <a:rPr lang="en-US" dirty="0"/>
              <a:t>Electricity.</a:t>
            </a:r>
          </a:p>
          <a:p>
            <a:pPr marL="914400" lvl="1" indent="-457200">
              <a:buFont typeface="+mj-lt"/>
              <a:buAutoNum type="arabicPeriod"/>
            </a:pPr>
            <a:r>
              <a:rPr lang="en-US" dirty="0"/>
              <a:t>Automobiles.</a:t>
            </a:r>
          </a:p>
          <a:p>
            <a:pPr marL="914400" lvl="1" indent="-457200">
              <a:buFont typeface="+mj-lt"/>
              <a:buAutoNum type="arabicPeriod"/>
            </a:pPr>
            <a:r>
              <a:rPr lang="en-US" dirty="0"/>
              <a:t>Transistors.</a:t>
            </a:r>
          </a:p>
          <a:p>
            <a:r>
              <a:rPr lang="en-US" dirty="0"/>
              <a:t>These GPTs did substitute for some labor, but augmented most labor and created many new occupations and industries.</a:t>
            </a:r>
          </a:p>
        </p:txBody>
      </p:sp>
      <p:sp>
        <p:nvSpPr>
          <p:cNvPr id="4" name="Slide Number Placeholder 3">
            <a:extLst>
              <a:ext uri="{FF2B5EF4-FFF2-40B4-BE49-F238E27FC236}">
                <a16:creationId xmlns:a16="http://schemas.microsoft.com/office/drawing/2014/main" id="{40B66D7A-D7E6-D0FE-B379-2300BD9F4F2D}"/>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31951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A43F-6F89-E94A-973E-A73DBCE95BF3}"/>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Abrupt Increase in Inequality</a:t>
            </a:r>
          </a:p>
        </p:txBody>
      </p:sp>
      <p:sp>
        <p:nvSpPr>
          <p:cNvPr id="4" name="Slide Number Placeholder 3">
            <a:extLst>
              <a:ext uri="{FF2B5EF4-FFF2-40B4-BE49-F238E27FC236}">
                <a16:creationId xmlns:a16="http://schemas.microsoft.com/office/drawing/2014/main" id="{C0AAB316-20F0-C042-BD1A-CD7B356C440A}"/>
              </a:ext>
            </a:extLst>
          </p:cNvPr>
          <p:cNvSpPr>
            <a:spLocks noGrp="1"/>
          </p:cNvSpPr>
          <p:nvPr>
            <p:ph type="sldNum" sz="quarter" idx="12"/>
          </p:nvPr>
        </p:nvSpPr>
        <p:spPr/>
        <p:txBody>
          <a:bodyPr/>
          <a:lstStyle/>
          <a:p>
            <a:fld id="{D9F085D5-EC86-4F6A-B501-C1359CB39116}" type="slidenum">
              <a:rPr lang="en-US" smtClean="0"/>
              <a:t>11</a:t>
            </a:fld>
            <a:endParaRPr lang="en-US" dirty="0"/>
          </a:p>
        </p:txBody>
      </p:sp>
      <p:pic>
        <p:nvPicPr>
          <p:cNvPr id="7" name="Content Placeholder 6">
            <a:extLst>
              <a:ext uri="{FF2B5EF4-FFF2-40B4-BE49-F238E27FC236}">
                <a16:creationId xmlns:a16="http://schemas.microsoft.com/office/drawing/2014/main" id="{A8AE44BF-A155-5367-1944-4D8C87698152}"/>
              </a:ext>
            </a:extLst>
          </p:cNvPr>
          <p:cNvPicPr>
            <a:picLocks noGrp="1" noChangeAspect="1"/>
          </p:cNvPicPr>
          <p:nvPr>
            <p:ph idx="1"/>
          </p:nvPr>
        </p:nvPicPr>
        <p:blipFill>
          <a:blip r:embed="rId3"/>
          <a:stretch>
            <a:fillRect/>
          </a:stretch>
        </p:blipFill>
        <p:spPr>
          <a:xfrm>
            <a:off x="1531620" y="1109268"/>
            <a:ext cx="9121140" cy="5303520"/>
          </a:xfrm>
        </p:spPr>
      </p:pic>
      <p:sp>
        <p:nvSpPr>
          <p:cNvPr id="9" name="TextBox 8">
            <a:extLst>
              <a:ext uri="{FF2B5EF4-FFF2-40B4-BE49-F238E27FC236}">
                <a16:creationId xmlns:a16="http://schemas.microsoft.com/office/drawing/2014/main" id="{ACA8B14C-A18D-D772-39D2-2D9853E41AC4}"/>
              </a:ext>
            </a:extLst>
          </p:cNvPr>
          <p:cNvSpPr txBox="1"/>
          <p:nvPr/>
        </p:nvSpPr>
        <p:spPr>
          <a:xfrm>
            <a:off x="4080951" y="6396335"/>
            <a:ext cx="7772577" cy="461665"/>
          </a:xfrm>
          <a:prstGeom prst="rect">
            <a:avLst/>
          </a:prstGeom>
          <a:noFill/>
        </p:spPr>
        <p:txBody>
          <a:bodyPr wrap="none" rtlCol="0">
            <a:spAutoFit/>
          </a:bodyPr>
          <a:lstStyle/>
          <a:p>
            <a:pPr lvl="0">
              <a:defRPr/>
            </a:pPr>
            <a:r>
              <a:rPr lang="en-US" sz="1200" dirty="0"/>
              <a:t>Source:  </a:t>
            </a:r>
            <a:r>
              <a:rPr lang="en-US" sz="1200" dirty="0" err="1"/>
              <a:t>Arloc</a:t>
            </a:r>
            <a:r>
              <a:rPr lang="en-US" sz="1200" dirty="0"/>
              <a:t> Sherman, Danilo </a:t>
            </a:r>
            <a:r>
              <a:rPr lang="en-US" sz="1200" dirty="0" err="1"/>
              <a:t>Trisi</a:t>
            </a:r>
            <a:r>
              <a:rPr lang="en-US" sz="1200" dirty="0"/>
              <a:t>, and Joseph Cureton, “A Guide to Statistics on Historical Trends in Income Inequality,” </a:t>
            </a:r>
          </a:p>
          <a:p>
            <a:pPr lvl="0">
              <a:defRPr/>
            </a:pPr>
            <a:r>
              <a:rPr lang="en-US" sz="1200" dirty="0"/>
              <a:t>Center on Budget and Policy Priorities, Policy Futures, Dec. 11, 2024.</a:t>
            </a:r>
          </a:p>
        </p:txBody>
      </p:sp>
    </p:spTree>
    <p:extLst>
      <p:ext uri="{BB962C8B-B14F-4D97-AF65-F5344CB8AC3E}">
        <p14:creationId xmlns:p14="http://schemas.microsoft.com/office/powerpoint/2010/main" val="192776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1B7C-2D3C-1B53-526D-1A8C6CC1E106}"/>
              </a:ext>
            </a:extLst>
          </p:cNvPr>
          <p:cNvSpPr>
            <a:spLocks noGrp="1"/>
          </p:cNvSpPr>
          <p:nvPr>
            <p:ph type="title"/>
          </p:nvPr>
        </p:nvSpPr>
        <p:spPr>
          <a:xfrm>
            <a:off x="878711" y="262649"/>
            <a:ext cx="10515600" cy="1325563"/>
          </a:xfrm>
        </p:spPr>
        <p:txBody>
          <a:bodyPr/>
          <a:lstStyle/>
          <a:p>
            <a:r>
              <a:rPr lang="en-US" dirty="0">
                <a:solidFill>
                  <a:schemeClr val="bg1"/>
                </a:solidFill>
              </a:rPr>
              <a:t>Re</a:t>
            </a:r>
            <a:r>
              <a:rPr lang="en-US" dirty="0"/>
              <a:t>cent Experience of Technology &amp; Wage Inequality</a:t>
            </a:r>
          </a:p>
        </p:txBody>
      </p:sp>
      <p:sp>
        <p:nvSpPr>
          <p:cNvPr id="3" name="Content Placeholder 2">
            <a:extLst>
              <a:ext uri="{FF2B5EF4-FFF2-40B4-BE49-F238E27FC236}">
                <a16:creationId xmlns:a16="http://schemas.microsoft.com/office/drawing/2014/main" id="{F9AD097E-9480-47D3-3819-6A0F855497B8}"/>
              </a:ext>
            </a:extLst>
          </p:cNvPr>
          <p:cNvSpPr>
            <a:spLocks noGrp="1"/>
          </p:cNvSpPr>
          <p:nvPr>
            <p:ph idx="1"/>
          </p:nvPr>
        </p:nvSpPr>
        <p:spPr/>
        <p:txBody>
          <a:bodyPr/>
          <a:lstStyle/>
          <a:p>
            <a:pPr marL="0" indent="0">
              <a:buNone/>
            </a:pPr>
            <a:r>
              <a:rPr lang="en-US" dirty="0"/>
              <a:t>Acemoglu (Nobel 2024) &amp; Restrepo: </a:t>
            </a:r>
          </a:p>
          <a:p>
            <a:r>
              <a:rPr lang="en-US" dirty="0"/>
              <a:t>“We document that between 50% and 70% of changes in the U.S. wage structure over the last four decades are accounted for by relative wage declines of worker groups specialized in </a:t>
            </a:r>
            <a:r>
              <a:rPr lang="en-US" dirty="0">
                <a:solidFill>
                  <a:srgbClr val="C00000"/>
                </a:solidFill>
              </a:rPr>
              <a:t>routine tasks </a:t>
            </a:r>
            <a:r>
              <a:rPr lang="en-US" dirty="0"/>
              <a:t>in industries experiencing rapid automation.”</a:t>
            </a:r>
          </a:p>
          <a:p>
            <a:r>
              <a:rPr lang="en-US" dirty="0"/>
              <a:t>What Characterized industries experiencing rapid automation?</a:t>
            </a:r>
          </a:p>
        </p:txBody>
      </p:sp>
      <p:sp>
        <p:nvSpPr>
          <p:cNvPr id="4" name="Slide Number Placeholder 3">
            <a:extLst>
              <a:ext uri="{FF2B5EF4-FFF2-40B4-BE49-F238E27FC236}">
                <a16:creationId xmlns:a16="http://schemas.microsoft.com/office/drawing/2014/main" id="{42B4D403-91DD-2ACF-0BD7-768B1A560E5C}"/>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5" name="TextBox 4">
            <a:extLst>
              <a:ext uri="{FF2B5EF4-FFF2-40B4-BE49-F238E27FC236}">
                <a16:creationId xmlns:a16="http://schemas.microsoft.com/office/drawing/2014/main" id="{D010C7CC-3DA9-D12A-B8B3-04CB435F0123}"/>
              </a:ext>
            </a:extLst>
          </p:cNvPr>
          <p:cNvSpPr txBox="1"/>
          <p:nvPr/>
        </p:nvSpPr>
        <p:spPr>
          <a:xfrm>
            <a:off x="4253696" y="6360289"/>
            <a:ext cx="6279266" cy="369332"/>
          </a:xfrm>
          <a:prstGeom prst="rect">
            <a:avLst/>
          </a:prstGeom>
          <a:noFill/>
        </p:spPr>
        <p:txBody>
          <a:bodyPr wrap="square" rtlCol="0">
            <a:spAutoFit/>
          </a:bodyPr>
          <a:lstStyle/>
          <a:p>
            <a:r>
              <a:rPr lang="en-US" i="1"/>
              <a:t>Econometrica</a:t>
            </a:r>
            <a:r>
              <a:rPr lang="en-US"/>
              <a:t>, Vol. 90, No. 5 (September, 2022), 1973–2016</a:t>
            </a:r>
            <a:endParaRPr lang="en-US" dirty="0"/>
          </a:p>
        </p:txBody>
      </p:sp>
    </p:spTree>
    <p:extLst>
      <p:ext uri="{BB962C8B-B14F-4D97-AF65-F5344CB8AC3E}">
        <p14:creationId xmlns:p14="http://schemas.microsoft.com/office/powerpoint/2010/main" val="300554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30A2-0F56-E391-8C22-A30D9EF7BC6F}"/>
              </a:ext>
            </a:extLst>
          </p:cNvPr>
          <p:cNvSpPr>
            <a:spLocks noGrp="1"/>
          </p:cNvSpPr>
          <p:nvPr>
            <p:ph type="title"/>
          </p:nvPr>
        </p:nvSpPr>
        <p:spPr/>
        <p:txBody>
          <a:bodyPr/>
          <a:lstStyle/>
          <a:p>
            <a:r>
              <a:rPr lang="en-US" dirty="0">
                <a:solidFill>
                  <a:schemeClr val="bg1"/>
                </a:solidFill>
              </a:rPr>
              <a:t>Da</a:t>
            </a:r>
            <a:r>
              <a:rPr lang="en-US" dirty="0"/>
              <a:t>vid Autor and Labor Market Polarization</a:t>
            </a:r>
          </a:p>
        </p:txBody>
      </p:sp>
      <p:pic>
        <p:nvPicPr>
          <p:cNvPr id="6" name="Content Placeholder 5">
            <a:extLst>
              <a:ext uri="{FF2B5EF4-FFF2-40B4-BE49-F238E27FC236}">
                <a16:creationId xmlns:a16="http://schemas.microsoft.com/office/drawing/2014/main" id="{883487A6-EB79-9822-BC40-655144F5A2E0}"/>
              </a:ext>
            </a:extLst>
          </p:cNvPr>
          <p:cNvPicPr>
            <a:picLocks noGrp="1" noChangeAspect="1"/>
          </p:cNvPicPr>
          <p:nvPr>
            <p:ph idx="1"/>
          </p:nvPr>
        </p:nvPicPr>
        <p:blipFill>
          <a:blip r:embed="rId2"/>
          <a:stretch>
            <a:fillRect/>
          </a:stretch>
        </p:blipFill>
        <p:spPr>
          <a:xfrm>
            <a:off x="1463369" y="1123006"/>
            <a:ext cx="8481041" cy="4754880"/>
          </a:xfrm>
          <a:prstGeom prst="rect">
            <a:avLst/>
          </a:prstGeom>
        </p:spPr>
      </p:pic>
      <p:sp>
        <p:nvSpPr>
          <p:cNvPr id="4" name="Slide Number Placeholder 3">
            <a:extLst>
              <a:ext uri="{FF2B5EF4-FFF2-40B4-BE49-F238E27FC236}">
                <a16:creationId xmlns:a16="http://schemas.microsoft.com/office/drawing/2014/main" id="{35F5F621-27AA-B209-BC34-795FB0761B3D}"/>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a:extLst>
              <a:ext uri="{FF2B5EF4-FFF2-40B4-BE49-F238E27FC236}">
                <a16:creationId xmlns:a16="http://schemas.microsoft.com/office/drawing/2014/main" id="{FCB63172-46CA-A382-53B4-11FF7F8F0B6F}"/>
              </a:ext>
            </a:extLst>
          </p:cNvPr>
          <p:cNvSpPr txBox="1"/>
          <p:nvPr/>
        </p:nvSpPr>
        <p:spPr>
          <a:xfrm>
            <a:off x="364602" y="6572202"/>
            <a:ext cx="11591956" cy="276999"/>
          </a:xfrm>
          <a:prstGeom prst="rect">
            <a:avLst/>
          </a:prstGeom>
          <a:noFill/>
        </p:spPr>
        <p:txBody>
          <a:bodyPr wrap="none" rtlCol="0">
            <a:spAutoFit/>
          </a:bodyPr>
          <a:lstStyle/>
          <a:p>
            <a:r>
              <a:rPr lang="en-US" sz="1200" dirty="0"/>
              <a:t>https://www.hamiltonproject.org/wp-content/uploads/2023/01/The_Polarization_of_Job_Opportunities_in_the_US_Labor_Market-_Implications_for_Employment_and_Earnings.pdf</a:t>
            </a:r>
          </a:p>
        </p:txBody>
      </p:sp>
    </p:spTree>
    <p:extLst>
      <p:ext uri="{BB962C8B-B14F-4D97-AF65-F5344CB8AC3E}">
        <p14:creationId xmlns:p14="http://schemas.microsoft.com/office/powerpoint/2010/main" val="41461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8CCC-6872-9CF0-4693-79B2A0B10937}"/>
              </a:ext>
            </a:extLst>
          </p:cNvPr>
          <p:cNvSpPr>
            <a:spLocks noGrp="1"/>
          </p:cNvSpPr>
          <p:nvPr>
            <p:ph type="title"/>
          </p:nvPr>
        </p:nvSpPr>
        <p:spPr/>
        <p:txBody>
          <a:bodyPr/>
          <a:lstStyle/>
          <a:p>
            <a:r>
              <a:rPr lang="en-US" dirty="0">
                <a:solidFill>
                  <a:schemeClr val="bg1"/>
                </a:solidFill>
              </a:rPr>
              <a:t>Ca</a:t>
            </a:r>
            <a:r>
              <a:rPr lang="en-US" dirty="0"/>
              <a:t>uses of Polarization in the Early 21st Century</a:t>
            </a:r>
          </a:p>
        </p:txBody>
      </p:sp>
      <p:sp>
        <p:nvSpPr>
          <p:cNvPr id="3" name="Content Placeholder 2">
            <a:extLst>
              <a:ext uri="{FF2B5EF4-FFF2-40B4-BE49-F238E27FC236}">
                <a16:creationId xmlns:a16="http://schemas.microsoft.com/office/drawing/2014/main" id="{F1AC9489-2C88-3444-3398-F5CFA55605FC}"/>
              </a:ext>
            </a:extLst>
          </p:cNvPr>
          <p:cNvSpPr>
            <a:spLocks noGrp="1"/>
          </p:cNvSpPr>
          <p:nvPr>
            <p:ph idx="1"/>
          </p:nvPr>
        </p:nvSpPr>
        <p:spPr/>
        <p:txBody>
          <a:bodyPr/>
          <a:lstStyle/>
          <a:p>
            <a:r>
              <a:rPr lang="en-US" dirty="0"/>
              <a:t>Automation substituted machines for labor for </a:t>
            </a:r>
            <a:r>
              <a:rPr lang="en-US" i="1" dirty="0"/>
              <a:t>routine</a:t>
            </a:r>
            <a:r>
              <a:rPr lang="en-US" dirty="0"/>
              <a:t> work; e.g., bookkeeping, clerical work and repetitive production work – middle skill jobs.  Thereby lowering the demand for these workers.</a:t>
            </a:r>
          </a:p>
          <a:p>
            <a:r>
              <a:rPr lang="en-US" dirty="0"/>
              <a:t>As a result, the relative demand for  two kinds of </a:t>
            </a:r>
            <a:r>
              <a:rPr lang="en-US" i="1" dirty="0"/>
              <a:t>nonroutine</a:t>
            </a:r>
            <a:r>
              <a:rPr lang="en-US" dirty="0"/>
              <a:t> work rose; </a:t>
            </a:r>
          </a:p>
          <a:p>
            <a:pPr marL="914400" lvl="1" indent="-457200">
              <a:buFont typeface="+mj-lt"/>
              <a:buAutoNum type="arabicPeriod"/>
            </a:pPr>
            <a:r>
              <a:rPr lang="en-US" dirty="0"/>
              <a:t>Abstract tasks such as problem solving, intuition and persuasion;  many of these jobs, but not all require formal training and/or a college degree.</a:t>
            </a:r>
          </a:p>
          <a:p>
            <a:pPr marL="914400" lvl="1" indent="-457200">
              <a:buFont typeface="+mj-lt"/>
              <a:buAutoNum type="arabicPeriod"/>
            </a:pPr>
            <a:r>
              <a:rPr lang="en-US" dirty="0"/>
              <a:t>Manual tasks requiring little formal education such as janitors, home health aide workers, construction laborers.</a:t>
            </a:r>
          </a:p>
          <a:p>
            <a:pPr lvl="1"/>
            <a:endParaRPr lang="en-US" dirty="0"/>
          </a:p>
          <a:p>
            <a:endParaRPr lang="en-US" dirty="0"/>
          </a:p>
        </p:txBody>
      </p:sp>
      <p:sp>
        <p:nvSpPr>
          <p:cNvPr id="4" name="Slide Number Placeholder 3">
            <a:extLst>
              <a:ext uri="{FF2B5EF4-FFF2-40B4-BE49-F238E27FC236}">
                <a16:creationId xmlns:a16="http://schemas.microsoft.com/office/drawing/2014/main" id="{9467AD8E-E34B-27B1-3685-85B1EE8DACA2}"/>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5972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F4B7-DDD9-9C93-4769-C18CCBA411F9}"/>
              </a:ext>
            </a:extLst>
          </p:cNvPr>
          <p:cNvSpPr>
            <a:spLocks noGrp="1"/>
          </p:cNvSpPr>
          <p:nvPr>
            <p:ph type="title"/>
          </p:nvPr>
        </p:nvSpPr>
        <p:spPr/>
        <p:txBody>
          <a:bodyPr/>
          <a:lstStyle/>
          <a:p>
            <a:r>
              <a:rPr lang="en-US" dirty="0">
                <a:solidFill>
                  <a:schemeClr val="bg1"/>
                </a:solidFill>
              </a:rPr>
              <a:t>Pol</a:t>
            </a:r>
            <a:r>
              <a:rPr lang="en-US" dirty="0"/>
              <a:t>arization and Wage Inequality</a:t>
            </a:r>
          </a:p>
        </p:txBody>
      </p:sp>
      <p:sp>
        <p:nvSpPr>
          <p:cNvPr id="3" name="Content Placeholder 2">
            <a:extLst>
              <a:ext uri="{FF2B5EF4-FFF2-40B4-BE49-F238E27FC236}">
                <a16:creationId xmlns:a16="http://schemas.microsoft.com/office/drawing/2014/main" id="{F8F2D2A2-D0F0-CBEC-73A2-F261989276A0}"/>
              </a:ext>
            </a:extLst>
          </p:cNvPr>
          <p:cNvSpPr>
            <a:spLocks noGrp="1"/>
          </p:cNvSpPr>
          <p:nvPr>
            <p:ph idx="1"/>
          </p:nvPr>
        </p:nvSpPr>
        <p:spPr/>
        <p:txBody>
          <a:bodyPr/>
          <a:lstStyle/>
          <a:p>
            <a:r>
              <a:rPr lang="en-US" dirty="0"/>
              <a:t>High-skilled jobs requiring a college education increased as well as wages.</a:t>
            </a:r>
          </a:p>
          <a:p>
            <a:r>
              <a:rPr lang="en-US" dirty="0"/>
              <a:t>Conversely, middle-skilled jobs fell along with wages.</a:t>
            </a:r>
          </a:p>
          <a:p>
            <a:r>
              <a:rPr lang="en-US" dirty="0"/>
              <a:t>Low-skilled jobs demand rose, but the supply of workers also rose as displaced middle skilled workers found low skill jobs.</a:t>
            </a:r>
          </a:p>
          <a:p>
            <a:endParaRPr lang="en-US" dirty="0"/>
          </a:p>
          <a:p>
            <a:r>
              <a:rPr lang="en-US" dirty="0"/>
              <a:t>How will this story change with the introduction of AI?</a:t>
            </a:r>
          </a:p>
        </p:txBody>
      </p:sp>
      <p:sp>
        <p:nvSpPr>
          <p:cNvPr id="4" name="Slide Number Placeholder 3">
            <a:extLst>
              <a:ext uri="{FF2B5EF4-FFF2-40B4-BE49-F238E27FC236}">
                <a16:creationId xmlns:a16="http://schemas.microsoft.com/office/drawing/2014/main" id="{B297AFD3-2DF8-3234-6788-5F642D6C5C11}"/>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21212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DAB4-ABB6-C859-0498-B3F792E3CC56}"/>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is Artificial Intelligence?</a:t>
            </a:r>
          </a:p>
        </p:txBody>
      </p:sp>
      <p:sp>
        <p:nvSpPr>
          <p:cNvPr id="3" name="Content Placeholder 2">
            <a:extLst>
              <a:ext uri="{FF2B5EF4-FFF2-40B4-BE49-F238E27FC236}">
                <a16:creationId xmlns:a16="http://schemas.microsoft.com/office/drawing/2014/main" id="{159DD896-7EA1-406E-82A4-6B9F5071B401}"/>
              </a:ext>
            </a:extLst>
          </p:cNvPr>
          <p:cNvSpPr>
            <a:spLocks noGrp="1"/>
          </p:cNvSpPr>
          <p:nvPr>
            <p:ph idx="1"/>
          </p:nvPr>
        </p:nvSpPr>
        <p:spPr>
          <a:xfrm>
            <a:off x="150471" y="1570730"/>
            <a:ext cx="11203329" cy="4351338"/>
          </a:xfrm>
        </p:spPr>
        <p:txBody>
          <a:bodyPr>
            <a:normAutofit lnSpcReduction="10000"/>
          </a:bodyPr>
          <a:lstStyle/>
          <a:p>
            <a:r>
              <a:rPr lang="en-US" dirty="0"/>
              <a:t>Definition:  The capacity of machines to simulate intelligent behavior. Such as learning, problem solving, reasoning, perception and decision making.</a:t>
            </a:r>
          </a:p>
          <a:p>
            <a:r>
              <a:rPr lang="en-US" dirty="0"/>
              <a:t>Machine Learning (ML):  Train computer to do a specific task by </a:t>
            </a:r>
            <a:r>
              <a:rPr lang="en-US" i="1" dirty="0"/>
              <a:t>reinforcement</a:t>
            </a:r>
            <a:r>
              <a:rPr lang="en-US" dirty="0"/>
              <a:t>.</a:t>
            </a:r>
          </a:p>
          <a:p>
            <a:r>
              <a:rPr lang="en-US" dirty="0"/>
              <a:t>Alpha-Go and Alpha-Go Zero:  2016 beats World Champ. https://deepmind.google/research/projects/alphago/</a:t>
            </a:r>
          </a:p>
          <a:p>
            <a:r>
              <a:rPr lang="en-US" dirty="0"/>
              <a:t>Reading Mammograms “…urgent efforts should be made to integrate AI-supported mammography into screening guidelines and to promote the widespread adoption of AI in mammography screening programs. (https://www.nature.com/articles/s41591-024-03408-6)</a:t>
            </a:r>
          </a:p>
          <a:p>
            <a:pPr marL="457200" lvl="1" indent="0">
              <a:buNone/>
            </a:pPr>
            <a:endParaRPr lang="en-US" dirty="0"/>
          </a:p>
        </p:txBody>
      </p:sp>
      <p:sp>
        <p:nvSpPr>
          <p:cNvPr id="4" name="Slide Number Placeholder 3">
            <a:extLst>
              <a:ext uri="{FF2B5EF4-FFF2-40B4-BE49-F238E27FC236}">
                <a16:creationId xmlns:a16="http://schemas.microsoft.com/office/drawing/2014/main" id="{D032E8AE-C438-BC19-6020-64D6D971913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71053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CF9E-46F0-F782-5B09-33FBC0908C53}"/>
              </a:ext>
            </a:extLst>
          </p:cNvPr>
          <p:cNvSpPr>
            <a:spLocks noGrp="1"/>
          </p:cNvSpPr>
          <p:nvPr>
            <p:ph type="title"/>
          </p:nvPr>
        </p:nvSpPr>
        <p:spPr/>
        <p:txBody>
          <a:bodyPr/>
          <a:lstStyle/>
          <a:p>
            <a:r>
              <a:rPr lang="en-US" dirty="0">
                <a:solidFill>
                  <a:schemeClr val="bg1"/>
                </a:solidFill>
              </a:rPr>
              <a:t>Ge</a:t>
            </a:r>
            <a:r>
              <a:rPr lang="en-US" dirty="0"/>
              <a:t>nerative AI:  ChatGPT et. al.</a:t>
            </a:r>
          </a:p>
        </p:txBody>
      </p:sp>
      <p:sp>
        <p:nvSpPr>
          <p:cNvPr id="3" name="Content Placeholder 2">
            <a:extLst>
              <a:ext uri="{FF2B5EF4-FFF2-40B4-BE49-F238E27FC236}">
                <a16:creationId xmlns:a16="http://schemas.microsoft.com/office/drawing/2014/main" id="{39D52F62-E037-D733-B724-3C6E0FBA5855}"/>
              </a:ext>
            </a:extLst>
          </p:cNvPr>
          <p:cNvSpPr>
            <a:spLocks noGrp="1"/>
          </p:cNvSpPr>
          <p:nvPr>
            <p:ph idx="1"/>
          </p:nvPr>
        </p:nvSpPr>
        <p:spPr/>
        <p:txBody>
          <a:bodyPr>
            <a:normAutofit lnSpcReduction="10000"/>
          </a:bodyPr>
          <a:lstStyle/>
          <a:p>
            <a:r>
              <a:rPr lang="en-US" dirty="0"/>
              <a:t>Generative AI and Large Language Models (LLM):  Train computers on massive amounts of data to predict patterns, and use these predictions to generate “new” content.</a:t>
            </a:r>
          </a:p>
          <a:p>
            <a:r>
              <a:rPr lang="en-US" dirty="0"/>
              <a:t>It is still a kind of reinforcement, but the “game” is to predict what word, image, music comes next. </a:t>
            </a:r>
          </a:p>
          <a:p>
            <a:r>
              <a:rPr lang="en-US" dirty="0"/>
              <a:t>You play the “game” by providing a prompt in natural language; e.g.</a:t>
            </a:r>
          </a:p>
          <a:p>
            <a:pPr lvl="1"/>
            <a:r>
              <a:rPr lang="en-US" dirty="0"/>
              <a:t>“What is a neural network?</a:t>
            </a:r>
          </a:p>
          <a:p>
            <a:pPr lvl="1"/>
            <a:r>
              <a:rPr lang="en-US" dirty="0"/>
              <a:t>  “</a:t>
            </a:r>
            <a:r>
              <a:rPr lang="en-US" dirty="0" err="1"/>
              <a:t>Perplexity:”A</a:t>
            </a:r>
            <a:r>
              <a:rPr lang="en-US" dirty="0"/>
              <a:t> neural network is a computational system inspired by the structure and function of biological brains, designed to recognize patterns and learn from data by adjusting connections between artificial "neurons" arranged in layers.</a:t>
            </a:r>
          </a:p>
        </p:txBody>
      </p:sp>
      <p:sp>
        <p:nvSpPr>
          <p:cNvPr id="4" name="Slide Number Placeholder 3">
            <a:extLst>
              <a:ext uri="{FF2B5EF4-FFF2-40B4-BE49-F238E27FC236}">
                <a16:creationId xmlns:a16="http://schemas.microsoft.com/office/drawing/2014/main" id="{233BFDDD-A127-00E6-5451-92C635A1ED6A}"/>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78398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1727-A8C7-C488-5DC7-B67E65EA3898}"/>
              </a:ext>
            </a:extLst>
          </p:cNvPr>
          <p:cNvSpPr>
            <a:spLocks noGrp="1"/>
          </p:cNvSpPr>
          <p:nvPr>
            <p:ph type="title"/>
          </p:nvPr>
        </p:nvSpPr>
        <p:spPr>
          <a:xfrm>
            <a:off x="786114" y="-5526"/>
            <a:ext cx="10515600" cy="1325563"/>
          </a:xfrm>
        </p:spPr>
        <p:txBody>
          <a:bodyPr/>
          <a:lstStyle/>
          <a:p>
            <a:r>
              <a:rPr lang="en-US" dirty="0">
                <a:solidFill>
                  <a:schemeClr val="bg1"/>
                </a:solidFill>
              </a:rPr>
              <a:t>“Ne</a:t>
            </a:r>
            <a:r>
              <a:rPr lang="en-US" dirty="0"/>
              <a:t>w” Content</a:t>
            </a:r>
          </a:p>
        </p:txBody>
      </p:sp>
      <p:sp>
        <p:nvSpPr>
          <p:cNvPr id="4" name="Slide Number Placeholder 3">
            <a:extLst>
              <a:ext uri="{FF2B5EF4-FFF2-40B4-BE49-F238E27FC236}">
                <a16:creationId xmlns:a16="http://schemas.microsoft.com/office/drawing/2014/main" id="{3D7A07F0-3CD8-990C-920D-4C0FAAEEDC5D}"/>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3" name="Content Placeholder 2">
            <a:extLst>
              <a:ext uri="{FF2B5EF4-FFF2-40B4-BE49-F238E27FC236}">
                <a16:creationId xmlns:a16="http://schemas.microsoft.com/office/drawing/2014/main" id="{AAC95213-7336-E734-6F2C-8CC72802005C}"/>
              </a:ext>
            </a:extLst>
          </p:cNvPr>
          <p:cNvSpPr>
            <a:spLocks noGrp="1"/>
          </p:cNvSpPr>
          <p:nvPr>
            <p:ph idx="1"/>
          </p:nvPr>
        </p:nvSpPr>
        <p:spPr/>
        <p:txBody>
          <a:bodyPr/>
          <a:lstStyle/>
          <a:p>
            <a:pPr marL="0" indent="0">
              <a:buNone/>
            </a:pPr>
            <a:r>
              <a:rPr lang="en-US" dirty="0"/>
              <a:t>Examples:</a:t>
            </a:r>
          </a:p>
          <a:p>
            <a:r>
              <a:rPr lang="en-US" dirty="0"/>
              <a:t>“Write a paper about the causes of the civil war.”</a:t>
            </a:r>
          </a:p>
          <a:p>
            <a:r>
              <a:rPr lang="en-US" dirty="0"/>
              <a:t>“Create a picture of Norwich terriers playing bridge.”</a:t>
            </a:r>
          </a:p>
          <a:p>
            <a:r>
              <a:rPr lang="en-US" dirty="0"/>
              <a:t>Deep Fakes.</a:t>
            </a:r>
            <a:br>
              <a:rPr lang="en-US" dirty="0"/>
            </a:br>
            <a:endParaRPr lang="en-US" dirty="0"/>
          </a:p>
        </p:txBody>
      </p:sp>
      <p:pic>
        <p:nvPicPr>
          <p:cNvPr id="6" name="Picture 5">
            <a:extLst>
              <a:ext uri="{FF2B5EF4-FFF2-40B4-BE49-F238E27FC236}">
                <a16:creationId xmlns:a16="http://schemas.microsoft.com/office/drawing/2014/main" id="{866F623A-4C4E-762C-06E6-B543A055379E}"/>
              </a:ext>
            </a:extLst>
          </p:cNvPr>
          <p:cNvPicPr>
            <a:picLocks noChangeAspect="1"/>
          </p:cNvPicPr>
          <p:nvPr/>
        </p:nvPicPr>
        <p:blipFill>
          <a:blip r:embed="rId2"/>
          <a:stretch>
            <a:fillRect/>
          </a:stretch>
        </p:blipFill>
        <p:spPr>
          <a:xfrm>
            <a:off x="1586214" y="914400"/>
            <a:ext cx="8915400" cy="5943600"/>
          </a:xfrm>
          <a:prstGeom prst="rect">
            <a:avLst/>
          </a:prstGeom>
        </p:spPr>
      </p:pic>
    </p:spTree>
    <p:extLst>
      <p:ext uri="{BB962C8B-B14F-4D97-AF65-F5344CB8AC3E}">
        <p14:creationId xmlns:p14="http://schemas.microsoft.com/office/powerpoint/2010/main" val="38064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CEB8-9037-03E9-EDEF-5A46D7D8AE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B435FB-EB0E-FF73-5706-E0ED94E4E06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BDA2AB5-5188-EFBD-B5ED-71B9E5F59333}"/>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5" name="Online Media 4" title="This is not Morgan Freeman  -  A Deepfake Singularity">
            <a:hlinkClick r:id="" action="ppaction://media"/>
            <a:extLst>
              <a:ext uri="{FF2B5EF4-FFF2-40B4-BE49-F238E27FC236}">
                <a16:creationId xmlns:a16="http://schemas.microsoft.com/office/drawing/2014/main" id="{FFB9CD1E-E55E-4432-34D8-2ACEFE4B2D29}"/>
              </a:ext>
            </a:extLst>
          </p:cNvPr>
          <p:cNvPicPr>
            <a:picLocks noRot="1" noChangeAspect="1"/>
          </p:cNvPicPr>
          <p:nvPr>
            <a:videoFile r:link="rId1"/>
          </p:nvPr>
        </p:nvPicPr>
        <p:blipFill>
          <a:blip r:embed="rId3"/>
          <a:stretch>
            <a:fillRect/>
          </a:stretch>
        </p:blipFill>
        <p:spPr>
          <a:xfrm>
            <a:off x="838200" y="262649"/>
            <a:ext cx="10996448" cy="5518041"/>
          </a:xfrm>
          <a:prstGeom prst="rect">
            <a:avLst/>
          </a:prstGeom>
        </p:spPr>
      </p:pic>
    </p:spTree>
    <p:extLst>
      <p:ext uri="{BB962C8B-B14F-4D97-AF65-F5344CB8AC3E}">
        <p14:creationId xmlns:p14="http://schemas.microsoft.com/office/powerpoint/2010/main" val="65504791"/>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BF060F-9BA1-0067-A5D2-425F84A69F2C}"/>
              </a:ext>
            </a:extLst>
          </p:cNvPr>
          <p:cNvSpPr txBox="1"/>
          <p:nvPr/>
        </p:nvSpPr>
        <p:spPr>
          <a:xfrm>
            <a:off x="2246244" y="5357192"/>
            <a:ext cx="7121387" cy="2062103"/>
          </a:xfrm>
          <a:prstGeom prst="rect">
            <a:avLst/>
          </a:prstGeom>
          <a:noFill/>
        </p:spPr>
        <p:txBody>
          <a:bodyPr wrap="square" rtlCol="0">
            <a:spAutoFit/>
          </a:bodyPr>
          <a:lstStyle/>
          <a:p>
            <a:pPr algn="ctr"/>
            <a:r>
              <a:rPr lang="en-US" sz="4400" dirty="0">
                <a:solidFill>
                  <a:schemeClr val="bg1"/>
                </a:solidFill>
              </a:rPr>
              <a:t>“Is College Worth It?”</a:t>
            </a:r>
          </a:p>
          <a:p>
            <a:pPr algn="ctr"/>
            <a:r>
              <a:rPr lang="en-US" sz="2800" dirty="0">
                <a:solidFill>
                  <a:schemeClr val="bg1"/>
                </a:solidFill>
              </a:rPr>
              <a:t>Geoffrey Woglom, Amherst College, emeritus</a:t>
            </a:r>
          </a:p>
          <a:p>
            <a:pPr algn="ctr"/>
            <a:r>
              <a:rPr lang="en-US" sz="2800" dirty="0">
                <a:solidFill>
                  <a:schemeClr val="bg1"/>
                </a:solidFill>
              </a:rPr>
              <a:t>February, 13, 2024</a:t>
            </a:r>
          </a:p>
          <a:p>
            <a:pPr algn="ctr"/>
            <a:endParaRPr lang="en-US" sz="2800" dirty="0">
              <a:solidFill>
                <a:schemeClr val="bg1"/>
              </a:solidFill>
            </a:endParaRPr>
          </a:p>
        </p:txBody>
      </p:sp>
      <p:sp>
        <p:nvSpPr>
          <p:cNvPr id="4" name="TextBox 3">
            <a:extLst>
              <a:ext uri="{FF2B5EF4-FFF2-40B4-BE49-F238E27FC236}">
                <a16:creationId xmlns:a16="http://schemas.microsoft.com/office/drawing/2014/main" id="{C08E24C5-EB53-5F15-711B-100013C3E5AE}"/>
              </a:ext>
            </a:extLst>
          </p:cNvPr>
          <p:cNvSpPr txBox="1"/>
          <p:nvPr/>
        </p:nvSpPr>
        <p:spPr>
          <a:xfrm>
            <a:off x="2780522" y="4711959"/>
            <a:ext cx="6587109" cy="1877437"/>
          </a:xfrm>
          <a:prstGeom prst="rect">
            <a:avLst/>
          </a:prstGeom>
          <a:noFill/>
        </p:spPr>
        <p:txBody>
          <a:bodyPr wrap="square" rtlCol="0">
            <a:spAutoFit/>
          </a:bodyPr>
          <a:lstStyle/>
          <a:p>
            <a:pPr algn="ctr"/>
            <a:r>
              <a:rPr lang="en-US" sz="2800" dirty="0"/>
              <a:t>Artificial Intelligence and Inequality</a:t>
            </a:r>
          </a:p>
          <a:p>
            <a:pPr algn="ctr"/>
            <a:r>
              <a:rPr lang="en-US" dirty="0"/>
              <a:t>October 7, 2025</a:t>
            </a:r>
          </a:p>
          <a:p>
            <a:pPr algn="ctr"/>
            <a:r>
              <a:rPr lang="en-US" sz="2800" dirty="0"/>
              <a:t>Geoffrey Woglom,</a:t>
            </a:r>
          </a:p>
          <a:p>
            <a:pPr algn="ctr"/>
            <a:r>
              <a:rPr lang="en-US" sz="2400" dirty="0"/>
              <a:t>Emeritus Professor, Amherst College</a:t>
            </a:r>
          </a:p>
          <a:p>
            <a:endParaRPr lang="en-US" dirty="0"/>
          </a:p>
        </p:txBody>
      </p:sp>
      <p:pic>
        <p:nvPicPr>
          <p:cNvPr id="1026" name="Picture 2">
            <a:extLst>
              <a:ext uri="{FF2B5EF4-FFF2-40B4-BE49-F238E27FC236}">
                <a16:creationId xmlns:a16="http://schemas.microsoft.com/office/drawing/2014/main" id="{D3B4B803-88A8-9665-79C5-175E78D70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973" y="207440"/>
            <a:ext cx="6505575"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10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076-EE79-44B5-D752-7AB0892710E0}"/>
              </a:ext>
            </a:extLst>
          </p:cNvPr>
          <p:cNvSpPr>
            <a:spLocks noGrp="1"/>
          </p:cNvSpPr>
          <p:nvPr>
            <p:ph type="title"/>
          </p:nvPr>
        </p:nvSpPr>
        <p:spPr/>
        <p:txBody>
          <a:bodyPr/>
          <a:lstStyle/>
          <a:p>
            <a:r>
              <a:rPr lang="en-US" dirty="0">
                <a:solidFill>
                  <a:schemeClr val="bg1"/>
                </a:solidFill>
              </a:rPr>
              <a:t>Fun</a:t>
            </a:r>
            <a:r>
              <a:rPr lang="en-US" dirty="0"/>
              <a:t>ny, but Scary Too</a:t>
            </a:r>
          </a:p>
        </p:txBody>
      </p:sp>
      <p:pic>
        <p:nvPicPr>
          <p:cNvPr id="5" name="Online Media 4" title="Busted! Sam Altman Caught Stealing GPUs for Sora 2 Launch 😭 #sora2">
            <a:hlinkClick r:id="" action="ppaction://media"/>
            <a:extLst>
              <a:ext uri="{FF2B5EF4-FFF2-40B4-BE49-F238E27FC236}">
                <a16:creationId xmlns:a16="http://schemas.microsoft.com/office/drawing/2014/main" id="{86840DA1-52C1-4234-B92E-A9BDE83EA468}"/>
              </a:ext>
            </a:extLst>
          </p:cNvPr>
          <p:cNvPicPr>
            <a:picLocks noGrp="1" noRot="1" noChangeAspect="1"/>
          </p:cNvPicPr>
          <p:nvPr>
            <p:ph idx="1"/>
            <a:videoFile r:link="rId1"/>
          </p:nvPr>
        </p:nvPicPr>
        <p:blipFill>
          <a:blip r:embed="rId3"/>
          <a:stretch>
            <a:fillRect/>
          </a:stretch>
        </p:blipFill>
        <p:spPr>
          <a:xfrm>
            <a:off x="4865688" y="1570038"/>
            <a:ext cx="2459037" cy="4351337"/>
          </a:xfrm>
          <a:prstGeom prst="rect">
            <a:avLst/>
          </a:prstGeom>
        </p:spPr>
      </p:pic>
      <p:sp>
        <p:nvSpPr>
          <p:cNvPr id="4" name="Slide Number Placeholder 3">
            <a:extLst>
              <a:ext uri="{FF2B5EF4-FFF2-40B4-BE49-F238E27FC236}">
                <a16:creationId xmlns:a16="http://schemas.microsoft.com/office/drawing/2014/main" id="{C173F54D-4B3E-32B4-DC99-EEEA8544C44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2450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DB10-1042-2A66-CFA8-CC9BAF216DE7}"/>
              </a:ext>
            </a:extLst>
          </p:cNvPr>
          <p:cNvSpPr>
            <a:spLocks noGrp="1"/>
          </p:cNvSpPr>
          <p:nvPr>
            <p:ph type="title"/>
          </p:nvPr>
        </p:nvSpPr>
        <p:spPr/>
        <p:txBody>
          <a:bodyPr/>
          <a:lstStyle/>
          <a:p>
            <a:r>
              <a:rPr lang="en-US" dirty="0">
                <a:solidFill>
                  <a:schemeClr val="bg1"/>
                </a:solidFill>
              </a:rPr>
              <a:t>Au</a:t>
            </a:r>
            <a:r>
              <a:rPr lang="en-US" dirty="0"/>
              <a:t>gmentation or Automation?</a:t>
            </a:r>
          </a:p>
        </p:txBody>
      </p:sp>
      <p:sp>
        <p:nvSpPr>
          <p:cNvPr id="4" name="Slide Number Placeholder 3">
            <a:extLst>
              <a:ext uri="{FF2B5EF4-FFF2-40B4-BE49-F238E27FC236}">
                <a16:creationId xmlns:a16="http://schemas.microsoft.com/office/drawing/2014/main" id="{F4C58522-3463-E80D-0692-1C85EBCC2450}"/>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2050" name="Picture 2" descr="SAG-AFTRA Condemns Tilly Norwood: AI ...">
            <a:extLst>
              <a:ext uri="{FF2B5EF4-FFF2-40B4-BE49-F238E27FC236}">
                <a16:creationId xmlns:a16="http://schemas.microsoft.com/office/drawing/2014/main" id="{6CA06E44-A1D7-28CC-247D-2CB499F727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304" y="1704634"/>
            <a:ext cx="7007907" cy="46634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6A0B12-8B46-CFA4-A773-22E1B08829F8}"/>
              </a:ext>
            </a:extLst>
          </p:cNvPr>
          <p:cNvSpPr txBox="1"/>
          <p:nvPr/>
        </p:nvSpPr>
        <p:spPr>
          <a:xfrm>
            <a:off x="3709686" y="1088020"/>
            <a:ext cx="5098648" cy="523220"/>
          </a:xfrm>
          <a:prstGeom prst="rect">
            <a:avLst/>
          </a:prstGeom>
          <a:noFill/>
        </p:spPr>
        <p:txBody>
          <a:bodyPr wrap="square" rtlCol="0">
            <a:spAutoFit/>
          </a:bodyPr>
          <a:lstStyle/>
          <a:p>
            <a:r>
              <a:rPr lang="en-US" sz="2800" dirty="0"/>
              <a:t>AI Actress Tilly Norwood</a:t>
            </a:r>
          </a:p>
        </p:txBody>
      </p:sp>
    </p:spTree>
    <p:extLst>
      <p:ext uri="{BB962C8B-B14F-4D97-AF65-F5344CB8AC3E}">
        <p14:creationId xmlns:p14="http://schemas.microsoft.com/office/powerpoint/2010/main" val="427892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0C1E-BACC-0582-8C92-0352BE92F338}"/>
              </a:ext>
            </a:extLst>
          </p:cNvPr>
          <p:cNvSpPr>
            <a:spLocks noGrp="1"/>
          </p:cNvSpPr>
          <p:nvPr>
            <p:ph type="title"/>
          </p:nvPr>
        </p:nvSpPr>
        <p:spPr/>
        <p:txBody>
          <a:bodyPr/>
          <a:lstStyle/>
          <a:p>
            <a:r>
              <a:rPr lang="en-US" dirty="0">
                <a:solidFill>
                  <a:schemeClr val="bg1"/>
                </a:solidFill>
              </a:rPr>
              <a:t>US</a:t>
            </a:r>
            <a:r>
              <a:rPr lang="en-US" dirty="0"/>
              <a:t> Investment in AI is Exploding</a:t>
            </a:r>
          </a:p>
        </p:txBody>
      </p:sp>
      <p:pic>
        <p:nvPicPr>
          <p:cNvPr id="6" name="Content Placeholder 5">
            <a:extLst>
              <a:ext uri="{FF2B5EF4-FFF2-40B4-BE49-F238E27FC236}">
                <a16:creationId xmlns:a16="http://schemas.microsoft.com/office/drawing/2014/main" id="{C42CDD57-7DBF-2535-9D00-AF2EFEBC0353}"/>
              </a:ext>
            </a:extLst>
          </p:cNvPr>
          <p:cNvPicPr>
            <a:picLocks noGrp="1" noChangeAspect="1"/>
          </p:cNvPicPr>
          <p:nvPr>
            <p:ph idx="1"/>
          </p:nvPr>
        </p:nvPicPr>
        <p:blipFill>
          <a:blip r:embed="rId2"/>
          <a:stretch>
            <a:fillRect/>
          </a:stretch>
        </p:blipFill>
        <p:spPr>
          <a:xfrm>
            <a:off x="2042440" y="1475346"/>
            <a:ext cx="8107120" cy="4754880"/>
          </a:xfrm>
          <a:prstGeom prst="rect">
            <a:avLst/>
          </a:prstGeom>
        </p:spPr>
      </p:pic>
      <p:sp>
        <p:nvSpPr>
          <p:cNvPr id="4" name="Slide Number Placeholder 3">
            <a:extLst>
              <a:ext uri="{FF2B5EF4-FFF2-40B4-BE49-F238E27FC236}">
                <a16:creationId xmlns:a16="http://schemas.microsoft.com/office/drawing/2014/main" id="{B8A3A69D-97F3-FEA1-4AA5-7A47492644B4}"/>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D5D48D21-436F-BB99-4445-982E4888776A}"/>
              </a:ext>
            </a:extLst>
          </p:cNvPr>
          <p:cNvSpPr txBox="1"/>
          <p:nvPr/>
        </p:nvSpPr>
        <p:spPr>
          <a:xfrm>
            <a:off x="5374434" y="6414892"/>
            <a:ext cx="5486400" cy="369332"/>
          </a:xfrm>
          <a:prstGeom prst="rect">
            <a:avLst/>
          </a:prstGeom>
          <a:noFill/>
        </p:spPr>
        <p:txBody>
          <a:bodyPr wrap="square" rtlCol="0">
            <a:spAutoFit/>
          </a:bodyPr>
          <a:lstStyle/>
          <a:p>
            <a:r>
              <a:rPr lang="en-US"/>
              <a:t>https://hai.stanford.edu/ai-index/2025-ai-index-report</a:t>
            </a:r>
            <a:endParaRPr lang="en-US" dirty="0"/>
          </a:p>
        </p:txBody>
      </p:sp>
    </p:spTree>
    <p:extLst>
      <p:ext uri="{BB962C8B-B14F-4D97-AF65-F5344CB8AC3E}">
        <p14:creationId xmlns:p14="http://schemas.microsoft.com/office/powerpoint/2010/main" val="266099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69-0619-9611-353A-B5D881DAD62D}"/>
              </a:ext>
            </a:extLst>
          </p:cNvPr>
          <p:cNvSpPr>
            <a:spLocks noGrp="1"/>
          </p:cNvSpPr>
          <p:nvPr>
            <p:ph type="title"/>
          </p:nvPr>
        </p:nvSpPr>
        <p:spPr/>
        <p:txBody>
          <a:bodyPr/>
          <a:lstStyle/>
          <a:p>
            <a:r>
              <a:rPr lang="en-US" dirty="0">
                <a:solidFill>
                  <a:schemeClr val="bg1"/>
                </a:solidFill>
              </a:rPr>
              <a:t>AI I</a:t>
            </a:r>
            <a:r>
              <a:rPr lang="en-US" dirty="0"/>
              <a:t>nvestment is Driving GDP Growth</a:t>
            </a:r>
          </a:p>
        </p:txBody>
      </p:sp>
      <p:sp>
        <p:nvSpPr>
          <p:cNvPr id="4" name="Slide Number Placeholder 3">
            <a:extLst>
              <a:ext uri="{FF2B5EF4-FFF2-40B4-BE49-F238E27FC236}">
                <a16:creationId xmlns:a16="http://schemas.microsoft.com/office/drawing/2014/main" id="{B05B3ECA-BC45-A29E-05D2-774EB0E7698B}"/>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1026" name="Picture 2">
            <a:extLst>
              <a:ext uri="{FF2B5EF4-FFF2-40B4-BE49-F238E27FC236}">
                <a16:creationId xmlns:a16="http://schemas.microsoft.com/office/drawing/2014/main" id="{FE056D80-C848-1861-ED9C-E0419E77C9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6362" y="1325563"/>
            <a:ext cx="7880512"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793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013A-2C29-D7AB-3242-12A51F51D38A}"/>
              </a:ext>
            </a:extLst>
          </p:cNvPr>
          <p:cNvSpPr>
            <a:spLocks noGrp="1"/>
          </p:cNvSpPr>
          <p:nvPr>
            <p:ph type="title"/>
          </p:nvPr>
        </p:nvSpPr>
        <p:spPr/>
        <p:txBody>
          <a:bodyPr/>
          <a:lstStyle/>
          <a:p>
            <a:r>
              <a:rPr lang="en-US" dirty="0">
                <a:solidFill>
                  <a:schemeClr val="bg1"/>
                </a:solidFill>
              </a:rPr>
              <a:t>Da</a:t>
            </a:r>
            <a:r>
              <a:rPr lang="en-US" dirty="0"/>
              <a:t>ta Centers</a:t>
            </a:r>
          </a:p>
        </p:txBody>
      </p:sp>
      <p:sp>
        <p:nvSpPr>
          <p:cNvPr id="4" name="Slide Number Placeholder 3">
            <a:extLst>
              <a:ext uri="{FF2B5EF4-FFF2-40B4-BE49-F238E27FC236}">
                <a16:creationId xmlns:a16="http://schemas.microsoft.com/office/drawing/2014/main" id="{3A6FBDA1-1815-D6C8-42B6-9CF49D18472A}"/>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1026" name="Picture 2" descr="Aerial view of Microsoft's new AI datacenter campus in Mt. Pleasant, Wisconsin. ">
            <a:extLst>
              <a:ext uri="{FF2B5EF4-FFF2-40B4-BE49-F238E27FC236}">
                <a16:creationId xmlns:a16="http://schemas.microsoft.com/office/drawing/2014/main" id="{AF160D60-BA11-B1C1-88CE-9CC2EF42C1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79" y="1480026"/>
            <a:ext cx="5760720" cy="3840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ta centres remain concentrated in developed countries.">
            <a:extLst>
              <a:ext uri="{FF2B5EF4-FFF2-40B4-BE49-F238E27FC236}">
                <a16:creationId xmlns:a16="http://schemas.microsoft.com/office/drawing/2014/main" id="{162626C1-F70D-D84F-C0FC-C3D3EBD47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488" y="827201"/>
            <a:ext cx="422021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40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2938-81BA-D935-1234-155E04E0805C}"/>
              </a:ext>
            </a:extLst>
          </p:cNvPr>
          <p:cNvSpPr>
            <a:spLocks noGrp="1"/>
          </p:cNvSpPr>
          <p:nvPr>
            <p:ph type="title"/>
          </p:nvPr>
        </p:nvSpPr>
        <p:spPr/>
        <p:txBody>
          <a:bodyPr/>
          <a:lstStyle/>
          <a:p>
            <a:r>
              <a:rPr lang="en-US" dirty="0">
                <a:solidFill>
                  <a:schemeClr val="bg1"/>
                </a:solidFill>
              </a:rPr>
              <a:t>An</a:t>
            </a:r>
            <a:r>
              <a:rPr lang="en-US" dirty="0"/>
              <a:t>d, It Has Only Just Begun</a:t>
            </a:r>
          </a:p>
        </p:txBody>
      </p:sp>
      <p:pic>
        <p:nvPicPr>
          <p:cNvPr id="6" name="Content Placeholder 5">
            <a:extLst>
              <a:ext uri="{FF2B5EF4-FFF2-40B4-BE49-F238E27FC236}">
                <a16:creationId xmlns:a16="http://schemas.microsoft.com/office/drawing/2014/main" id="{4FFA2DCB-DA50-CF56-1329-6D9A3211387A}"/>
              </a:ext>
            </a:extLst>
          </p:cNvPr>
          <p:cNvPicPr>
            <a:picLocks noGrp="1" noChangeAspect="1"/>
          </p:cNvPicPr>
          <p:nvPr>
            <p:ph idx="1"/>
          </p:nvPr>
        </p:nvPicPr>
        <p:blipFill>
          <a:blip r:embed="rId2"/>
          <a:stretch>
            <a:fillRect/>
          </a:stretch>
        </p:blipFill>
        <p:spPr>
          <a:xfrm>
            <a:off x="384154" y="1018146"/>
            <a:ext cx="6949440" cy="5212080"/>
          </a:xfrm>
          <a:prstGeom prst="rect">
            <a:avLst/>
          </a:prstGeom>
        </p:spPr>
      </p:pic>
      <p:sp>
        <p:nvSpPr>
          <p:cNvPr id="4" name="Slide Number Placeholder 3">
            <a:extLst>
              <a:ext uri="{FF2B5EF4-FFF2-40B4-BE49-F238E27FC236}">
                <a16:creationId xmlns:a16="http://schemas.microsoft.com/office/drawing/2014/main" id="{5075AAA0-F255-1300-93C1-976BD9ACE2E4}"/>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8" name="TextBox 7">
            <a:extLst>
              <a:ext uri="{FF2B5EF4-FFF2-40B4-BE49-F238E27FC236}">
                <a16:creationId xmlns:a16="http://schemas.microsoft.com/office/drawing/2014/main" id="{E8FC8EA0-0509-F1ED-2280-3DD5C4867E95}"/>
              </a:ext>
            </a:extLst>
          </p:cNvPr>
          <p:cNvSpPr txBox="1"/>
          <p:nvPr/>
        </p:nvSpPr>
        <p:spPr>
          <a:xfrm>
            <a:off x="3311070" y="5753210"/>
            <a:ext cx="4405086" cy="1200329"/>
          </a:xfrm>
          <a:prstGeom prst="rect">
            <a:avLst/>
          </a:prstGeom>
          <a:noFill/>
        </p:spPr>
        <p:txBody>
          <a:bodyPr wrap="square">
            <a:spAutoFit/>
          </a:bodyPr>
          <a:lstStyle/>
          <a:p>
            <a:r>
              <a:rPr lang="en-US" dirty="0"/>
              <a:t>https://www.mckinsey.com/industries/technology-media-and-telecommunications/our-insights/the-cost-of-compute-a-7-trillion-dollar-race-to-scale-data-centers#/</a:t>
            </a:r>
          </a:p>
        </p:txBody>
      </p:sp>
      <p:grpSp>
        <p:nvGrpSpPr>
          <p:cNvPr id="12" name="Group 11">
            <a:extLst>
              <a:ext uri="{FF2B5EF4-FFF2-40B4-BE49-F238E27FC236}">
                <a16:creationId xmlns:a16="http://schemas.microsoft.com/office/drawing/2014/main" id="{AC40816F-2F15-829D-03F2-9CC290601158}"/>
              </a:ext>
            </a:extLst>
          </p:cNvPr>
          <p:cNvGrpSpPr/>
          <p:nvPr/>
        </p:nvGrpSpPr>
        <p:grpSpPr>
          <a:xfrm>
            <a:off x="7786914" y="2667093"/>
            <a:ext cx="4405086" cy="2737443"/>
            <a:chOff x="7926613" y="3588654"/>
            <a:chExt cx="4405086" cy="2737443"/>
          </a:xfrm>
        </p:grpSpPr>
        <p:sp>
          <p:nvSpPr>
            <p:cNvPr id="10" name="TextBox 9">
              <a:extLst>
                <a:ext uri="{FF2B5EF4-FFF2-40B4-BE49-F238E27FC236}">
                  <a16:creationId xmlns:a16="http://schemas.microsoft.com/office/drawing/2014/main" id="{051435AD-6B59-9EB4-2BF1-7389DCCBA3AA}"/>
                </a:ext>
              </a:extLst>
            </p:cNvPr>
            <p:cNvSpPr txBox="1"/>
            <p:nvPr/>
          </p:nvSpPr>
          <p:spPr>
            <a:xfrm>
              <a:off x="7926613" y="5679766"/>
              <a:ext cx="4405086" cy="646331"/>
            </a:xfrm>
            <a:prstGeom prst="rect">
              <a:avLst/>
            </a:prstGeom>
            <a:noFill/>
          </p:spPr>
          <p:txBody>
            <a:bodyPr wrap="square">
              <a:spAutoFit/>
            </a:bodyPr>
            <a:lstStyle/>
            <a:p>
              <a:r>
                <a:rPr lang="en-US" dirty="0"/>
                <a:t>https://www.eia.gov/energyexplained/nuclear/us-nuclear-industry.php</a:t>
              </a:r>
            </a:p>
          </p:txBody>
        </p:sp>
        <p:sp>
          <p:nvSpPr>
            <p:cNvPr id="11" name="TextBox 10">
              <a:extLst>
                <a:ext uri="{FF2B5EF4-FFF2-40B4-BE49-F238E27FC236}">
                  <a16:creationId xmlns:a16="http://schemas.microsoft.com/office/drawing/2014/main" id="{23A15D0A-6579-775D-3009-D40E929C2E43}"/>
                </a:ext>
              </a:extLst>
            </p:cNvPr>
            <p:cNvSpPr txBox="1"/>
            <p:nvPr/>
          </p:nvSpPr>
          <p:spPr>
            <a:xfrm>
              <a:off x="8055427" y="3588654"/>
              <a:ext cx="3454875" cy="1815882"/>
            </a:xfrm>
            <a:prstGeom prst="rect">
              <a:avLst/>
            </a:prstGeom>
            <a:noFill/>
          </p:spPr>
          <p:txBody>
            <a:bodyPr wrap="square" rtlCol="0">
              <a:spAutoFit/>
            </a:bodyPr>
            <a:lstStyle/>
            <a:p>
              <a:r>
                <a:rPr lang="en-US" sz="2800" dirty="0"/>
                <a:t>One Nuclear power plant adds about 1 Gigawatt in electric capacity</a:t>
              </a:r>
            </a:p>
          </p:txBody>
        </p:sp>
      </p:grpSp>
    </p:spTree>
    <p:extLst>
      <p:ext uri="{BB962C8B-B14F-4D97-AF65-F5344CB8AC3E}">
        <p14:creationId xmlns:p14="http://schemas.microsoft.com/office/powerpoint/2010/main" val="330561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67C97-14CF-427D-6F82-C682E778BD58}"/>
              </a:ext>
            </a:extLst>
          </p:cNvPr>
          <p:cNvSpPr>
            <a:spLocks noGrp="1"/>
          </p:cNvSpPr>
          <p:nvPr>
            <p:ph type="title"/>
          </p:nvPr>
        </p:nvSpPr>
        <p:spPr/>
        <p:txBody>
          <a:bodyPr/>
          <a:lstStyle/>
          <a:p>
            <a:r>
              <a:rPr lang="en-US" dirty="0">
                <a:solidFill>
                  <a:schemeClr val="bg1"/>
                </a:solidFill>
              </a:rPr>
              <a:t>Dat</a:t>
            </a:r>
            <a:r>
              <a:rPr lang="en-US" dirty="0"/>
              <a:t>a Centers and Electricity &amp; Fresh Water</a:t>
            </a:r>
          </a:p>
        </p:txBody>
      </p:sp>
      <p:pic>
        <p:nvPicPr>
          <p:cNvPr id="6" name="Content Placeholder 5">
            <a:extLst>
              <a:ext uri="{FF2B5EF4-FFF2-40B4-BE49-F238E27FC236}">
                <a16:creationId xmlns:a16="http://schemas.microsoft.com/office/drawing/2014/main" id="{123CF73C-80AD-3FA5-922E-56BD930283F9}"/>
              </a:ext>
            </a:extLst>
          </p:cNvPr>
          <p:cNvPicPr>
            <a:picLocks noGrp="1" noChangeAspect="1"/>
          </p:cNvPicPr>
          <p:nvPr>
            <p:ph idx="1"/>
          </p:nvPr>
        </p:nvPicPr>
        <p:blipFill>
          <a:blip r:embed="rId2"/>
          <a:stretch>
            <a:fillRect/>
          </a:stretch>
        </p:blipFill>
        <p:spPr>
          <a:xfrm>
            <a:off x="499296" y="1133060"/>
            <a:ext cx="6973007" cy="4846320"/>
          </a:xfrm>
          <a:prstGeom prst="rect">
            <a:avLst/>
          </a:prstGeom>
        </p:spPr>
      </p:pic>
      <p:sp>
        <p:nvSpPr>
          <p:cNvPr id="4" name="Slide Number Placeholder 3">
            <a:extLst>
              <a:ext uri="{FF2B5EF4-FFF2-40B4-BE49-F238E27FC236}">
                <a16:creationId xmlns:a16="http://schemas.microsoft.com/office/drawing/2014/main" id="{0601697A-9D4C-3E9A-4341-CAC1BFF50B80}"/>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8" name="TextBox 7">
            <a:extLst>
              <a:ext uri="{FF2B5EF4-FFF2-40B4-BE49-F238E27FC236}">
                <a16:creationId xmlns:a16="http://schemas.microsoft.com/office/drawing/2014/main" id="{0BA1C092-6911-97E5-2263-51DCD06B563F}"/>
              </a:ext>
            </a:extLst>
          </p:cNvPr>
          <p:cNvSpPr txBox="1"/>
          <p:nvPr/>
        </p:nvSpPr>
        <p:spPr>
          <a:xfrm>
            <a:off x="2907218" y="5920981"/>
            <a:ext cx="6096964" cy="369332"/>
          </a:xfrm>
          <a:prstGeom prst="rect">
            <a:avLst/>
          </a:prstGeom>
          <a:noFill/>
        </p:spPr>
        <p:txBody>
          <a:bodyPr wrap="square">
            <a:spAutoFit/>
          </a:bodyPr>
          <a:lstStyle/>
          <a:p>
            <a:r>
              <a:rPr lang="en-US" dirty="0"/>
              <a:t>https://escholarship.org/uc/item/32d6m0d1</a:t>
            </a:r>
          </a:p>
        </p:txBody>
      </p:sp>
      <p:sp>
        <p:nvSpPr>
          <p:cNvPr id="3" name="TextBox 2">
            <a:extLst>
              <a:ext uri="{FF2B5EF4-FFF2-40B4-BE49-F238E27FC236}">
                <a16:creationId xmlns:a16="http://schemas.microsoft.com/office/drawing/2014/main" id="{2848533A-691A-F23E-3DD5-7983E7DED313}"/>
              </a:ext>
            </a:extLst>
          </p:cNvPr>
          <p:cNvSpPr txBox="1"/>
          <p:nvPr/>
        </p:nvSpPr>
        <p:spPr>
          <a:xfrm>
            <a:off x="7472303" y="1172530"/>
            <a:ext cx="4753429" cy="4893647"/>
          </a:xfrm>
          <a:prstGeom prst="rect">
            <a:avLst/>
          </a:prstGeom>
          <a:noFill/>
        </p:spPr>
        <p:txBody>
          <a:bodyPr wrap="square" rtlCol="0">
            <a:spAutoFit/>
          </a:bodyPr>
          <a:lstStyle/>
          <a:p>
            <a:r>
              <a:rPr lang="en-US" sz="2400" dirty="0"/>
              <a:t>“Data center developers are increasingly tapping into freshwater resources to quench the thirst of data centers, which is putting nearby communities at risk.</a:t>
            </a:r>
          </a:p>
          <a:p>
            <a:r>
              <a:rPr lang="en-US" sz="2400" dirty="0"/>
              <a:t>Large data centers can consume up to 5 million gallons </a:t>
            </a:r>
            <a:r>
              <a:rPr lang="en-US" sz="2400" i="1" dirty="0"/>
              <a:t>per day</a:t>
            </a:r>
            <a:r>
              <a:rPr lang="en-US" sz="2400" dirty="0"/>
              <a:t>, equivalent to the water use of a town populated by 10,000 to 50,000 people</a:t>
            </a:r>
            <a:r>
              <a:rPr lang="en-US" dirty="0"/>
              <a:t>.” </a:t>
            </a:r>
            <a:br>
              <a:rPr lang="en-US" dirty="0"/>
            </a:br>
            <a:endParaRPr lang="en-US" dirty="0"/>
          </a:p>
          <a:p>
            <a:r>
              <a:rPr lang="en-US" dirty="0"/>
              <a:t>https://www.eesi.org/articles/view/data-centers-and-water-consumption</a:t>
            </a:r>
          </a:p>
          <a:p>
            <a:r>
              <a:rPr lang="en-US" dirty="0"/>
              <a:t>.</a:t>
            </a:r>
          </a:p>
        </p:txBody>
      </p:sp>
    </p:spTree>
    <p:extLst>
      <p:ext uri="{BB962C8B-B14F-4D97-AF65-F5344CB8AC3E}">
        <p14:creationId xmlns:p14="http://schemas.microsoft.com/office/powerpoint/2010/main" val="419115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EEA5-B4E6-12B1-BDCB-6366EE0E3C3D}"/>
              </a:ext>
            </a:extLst>
          </p:cNvPr>
          <p:cNvSpPr>
            <a:spLocks noGrp="1"/>
          </p:cNvSpPr>
          <p:nvPr>
            <p:ph type="title"/>
          </p:nvPr>
        </p:nvSpPr>
        <p:spPr/>
        <p:txBody>
          <a:bodyPr/>
          <a:lstStyle/>
          <a:p>
            <a:r>
              <a:rPr lang="en-US" dirty="0">
                <a:solidFill>
                  <a:schemeClr val="bg1"/>
                </a:solidFill>
              </a:rPr>
              <a:t>AI I</a:t>
            </a:r>
            <a:r>
              <a:rPr lang="en-US" dirty="0"/>
              <a:t>s Getting “Smarter”</a:t>
            </a:r>
          </a:p>
        </p:txBody>
      </p:sp>
      <p:sp>
        <p:nvSpPr>
          <p:cNvPr id="4" name="Slide Number Placeholder 3">
            <a:extLst>
              <a:ext uri="{FF2B5EF4-FFF2-40B4-BE49-F238E27FC236}">
                <a16:creationId xmlns:a16="http://schemas.microsoft.com/office/drawing/2014/main" id="{DB7BB1B6-69DC-0E62-0667-4F1FC548E5AA}"/>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10" name="Content Placeholder 9">
            <a:extLst>
              <a:ext uri="{FF2B5EF4-FFF2-40B4-BE49-F238E27FC236}">
                <a16:creationId xmlns:a16="http://schemas.microsoft.com/office/drawing/2014/main" id="{4EE77F23-F411-4EEE-8A21-4FD2DE79BF65}"/>
              </a:ext>
            </a:extLst>
          </p:cNvPr>
          <p:cNvPicPr>
            <a:picLocks noGrp="1" noChangeAspect="1"/>
          </p:cNvPicPr>
          <p:nvPr>
            <p:ph idx="1"/>
          </p:nvPr>
        </p:nvPicPr>
        <p:blipFill>
          <a:blip r:embed="rId2"/>
          <a:stretch>
            <a:fillRect/>
          </a:stretch>
        </p:blipFill>
        <p:spPr>
          <a:xfrm>
            <a:off x="2797668" y="1433676"/>
            <a:ext cx="7441569" cy="4846320"/>
          </a:xfrm>
          <a:prstGeom prst="rect">
            <a:avLst/>
          </a:prstGeom>
        </p:spPr>
      </p:pic>
      <p:sp>
        <p:nvSpPr>
          <p:cNvPr id="11" name="TextBox 10">
            <a:extLst>
              <a:ext uri="{FF2B5EF4-FFF2-40B4-BE49-F238E27FC236}">
                <a16:creationId xmlns:a16="http://schemas.microsoft.com/office/drawing/2014/main" id="{4C06B187-EA4B-2B77-91F6-92D7641A5A61}"/>
              </a:ext>
            </a:extLst>
          </p:cNvPr>
          <p:cNvSpPr txBox="1"/>
          <p:nvPr/>
        </p:nvSpPr>
        <p:spPr>
          <a:xfrm>
            <a:off x="3202782" y="6453092"/>
            <a:ext cx="9213448" cy="923330"/>
          </a:xfrm>
          <a:prstGeom prst="rect">
            <a:avLst/>
          </a:prstGeom>
          <a:noFill/>
        </p:spPr>
        <p:txBody>
          <a:bodyPr wrap="square" rtlCol="0">
            <a:spAutoFit/>
          </a:bodyPr>
          <a:lstStyle/>
          <a:p>
            <a:r>
              <a:rPr lang="en-US" dirty="0" err="1"/>
              <a:t>Eloundo</a:t>
            </a:r>
            <a:r>
              <a:rPr lang="en-US" dirty="0"/>
              <a:t>, Manning, Mishkin, Rock (2023) </a:t>
            </a:r>
            <a:r>
              <a:rPr lang="en-US" dirty="0">
                <a:hlinkClick r:id="rId3"/>
              </a:rPr>
              <a:t>https://ar5iv.labs.arxiv.org/html/2303.10130</a:t>
            </a:r>
            <a:br>
              <a:rPr lang="en-US" dirty="0"/>
            </a:br>
            <a:endParaRPr lang="en-US" dirty="0"/>
          </a:p>
          <a:p>
            <a:endParaRPr lang="en-US" dirty="0"/>
          </a:p>
        </p:txBody>
      </p:sp>
    </p:spTree>
    <p:extLst>
      <p:ext uri="{BB962C8B-B14F-4D97-AF65-F5344CB8AC3E}">
        <p14:creationId xmlns:p14="http://schemas.microsoft.com/office/powerpoint/2010/main" val="1767094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2A8D6-AAE6-A6AE-A105-09CC8CC22FC1}"/>
              </a:ext>
            </a:extLst>
          </p:cNvPr>
          <p:cNvSpPr>
            <a:spLocks noGrp="1"/>
          </p:cNvSpPr>
          <p:nvPr>
            <p:ph type="title"/>
          </p:nvPr>
        </p:nvSpPr>
        <p:spPr/>
        <p:txBody>
          <a:bodyPr/>
          <a:lstStyle/>
          <a:p>
            <a:r>
              <a:rPr lang="en-US" dirty="0">
                <a:solidFill>
                  <a:schemeClr val="bg1"/>
                </a:solidFill>
              </a:rPr>
              <a:t>Ho</a:t>
            </a:r>
            <a:r>
              <a:rPr lang="en-US" dirty="0"/>
              <a:t>w Is ChatGPT Used?</a:t>
            </a:r>
          </a:p>
        </p:txBody>
      </p:sp>
      <p:pic>
        <p:nvPicPr>
          <p:cNvPr id="6" name="Content Placeholder 5">
            <a:extLst>
              <a:ext uri="{FF2B5EF4-FFF2-40B4-BE49-F238E27FC236}">
                <a16:creationId xmlns:a16="http://schemas.microsoft.com/office/drawing/2014/main" id="{D6E83C31-3913-981B-F0B6-92B58F9E0EDE}"/>
              </a:ext>
            </a:extLst>
          </p:cNvPr>
          <p:cNvPicPr>
            <a:picLocks noGrp="1" noChangeAspect="1"/>
          </p:cNvPicPr>
          <p:nvPr>
            <p:ph idx="1"/>
          </p:nvPr>
        </p:nvPicPr>
        <p:blipFill>
          <a:blip r:embed="rId2"/>
          <a:stretch>
            <a:fillRect/>
          </a:stretch>
        </p:blipFill>
        <p:spPr>
          <a:xfrm>
            <a:off x="1823256" y="1213206"/>
            <a:ext cx="8545488" cy="4937760"/>
          </a:xfrm>
          <a:prstGeom prst="rect">
            <a:avLst/>
          </a:prstGeom>
        </p:spPr>
      </p:pic>
      <p:sp>
        <p:nvSpPr>
          <p:cNvPr id="4" name="Slide Number Placeholder 3">
            <a:extLst>
              <a:ext uri="{FF2B5EF4-FFF2-40B4-BE49-F238E27FC236}">
                <a16:creationId xmlns:a16="http://schemas.microsoft.com/office/drawing/2014/main" id="{952BCF56-155C-B074-F0C2-29F9AB02300C}"/>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224743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067CC-11F9-D27C-CD7C-B98D18AC6DDF}"/>
              </a:ext>
            </a:extLst>
          </p:cNvPr>
          <p:cNvSpPr>
            <a:spLocks noGrp="1"/>
          </p:cNvSpPr>
          <p:nvPr>
            <p:ph type="title"/>
          </p:nvPr>
        </p:nvSpPr>
        <p:spPr/>
        <p:txBody>
          <a:bodyPr/>
          <a:lstStyle/>
          <a:p>
            <a:r>
              <a:rPr lang="en-US" dirty="0">
                <a:solidFill>
                  <a:schemeClr val="bg1"/>
                </a:solidFill>
              </a:rPr>
              <a:t>Ch</a:t>
            </a:r>
            <a:r>
              <a:rPr lang="en-US" dirty="0"/>
              <a:t>atGPT and Tasks</a:t>
            </a:r>
          </a:p>
        </p:txBody>
      </p:sp>
      <p:sp>
        <p:nvSpPr>
          <p:cNvPr id="4" name="Slide Number Placeholder 3">
            <a:extLst>
              <a:ext uri="{FF2B5EF4-FFF2-40B4-BE49-F238E27FC236}">
                <a16:creationId xmlns:a16="http://schemas.microsoft.com/office/drawing/2014/main" id="{377B877D-8E74-FE18-13F4-EB9C9ACBCBCF}"/>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8" name="Content Placeholder 7">
            <a:extLst>
              <a:ext uri="{FF2B5EF4-FFF2-40B4-BE49-F238E27FC236}">
                <a16:creationId xmlns:a16="http://schemas.microsoft.com/office/drawing/2014/main" id="{34BAC311-A1AD-91C1-6AA8-66D61CC3C71E}"/>
              </a:ext>
            </a:extLst>
          </p:cNvPr>
          <p:cNvPicPr>
            <a:picLocks noGrp="1" noChangeAspect="1"/>
          </p:cNvPicPr>
          <p:nvPr>
            <p:ph idx="1"/>
          </p:nvPr>
        </p:nvPicPr>
        <p:blipFill>
          <a:blip r:embed="rId2"/>
          <a:stretch>
            <a:fillRect/>
          </a:stretch>
        </p:blipFill>
        <p:spPr>
          <a:xfrm>
            <a:off x="1382345" y="1400454"/>
            <a:ext cx="10238027" cy="4754880"/>
          </a:xfrm>
          <a:prstGeom prst="rect">
            <a:avLst/>
          </a:prstGeom>
        </p:spPr>
      </p:pic>
    </p:spTree>
    <p:extLst>
      <p:ext uri="{BB962C8B-B14F-4D97-AF65-F5344CB8AC3E}">
        <p14:creationId xmlns:p14="http://schemas.microsoft.com/office/powerpoint/2010/main" val="44778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Schedule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marL="0" indent="0" algn="ctr">
              <a:spcAft>
                <a:spcPts val="1000"/>
              </a:spcAft>
              <a:buNone/>
            </a:pPr>
            <a:r>
              <a:rPr lang="en-US" dirty="0"/>
              <a:t>The Economics of Public Policy Issues</a:t>
            </a:r>
          </a:p>
          <a:p>
            <a:pPr lvl="1">
              <a:spcAft>
                <a:spcPts val="1000"/>
              </a:spcAft>
            </a:pPr>
            <a:r>
              <a:rPr lang="en-US" dirty="0"/>
              <a:t>Week 1 (9/23): Economic Update &amp; Central Bank Independence Geoffrey Woglom, Amherst College</a:t>
            </a:r>
          </a:p>
          <a:p>
            <a:pPr lvl="1">
              <a:spcAft>
                <a:spcPts val="1000"/>
              </a:spcAft>
            </a:pPr>
            <a:r>
              <a:rPr lang="en-US" dirty="0"/>
              <a:t>Week 2 (9/30): Climate Change Economics Sarah Jacobson, Williams College</a:t>
            </a:r>
          </a:p>
          <a:p>
            <a:pPr lvl="1">
              <a:spcAft>
                <a:spcPts val="1000"/>
              </a:spcAft>
            </a:pPr>
            <a:r>
              <a:rPr lang="en-US" b="1" dirty="0"/>
              <a:t>Week 3 (10/7)  AI and Inequality Geoffrey Woglom, Amherst College</a:t>
            </a:r>
          </a:p>
          <a:p>
            <a:pPr lvl="1">
              <a:spcAft>
                <a:spcPts val="1000"/>
              </a:spcAft>
            </a:pPr>
            <a:r>
              <a:rPr lang="en-US" dirty="0"/>
              <a:t>Week 4 (10/14): Economic Mobility Kathryn Wilson, Kent State University</a:t>
            </a:r>
          </a:p>
          <a:p>
            <a:pPr lvl="1">
              <a:spcAft>
                <a:spcPts val="1000"/>
              </a:spcAft>
            </a:pPr>
            <a:r>
              <a:rPr lang="en-US" dirty="0"/>
              <a:t> Week 5 (10/21): Saving Social Security Jon Haveman, Exec Director, NEED </a:t>
            </a:r>
          </a:p>
          <a:p>
            <a:pPr lvl="1">
              <a:spcAft>
                <a:spcPts val="1000"/>
              </a:spcAft>
            </a:pPr>
            <a:r>
              <a:rPr lang="en-US" dirty="0"/>
              <a:t>Week 6 (10/28): Federal Debt and Deficits Dmitriy Stolyarov, U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81525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F11C-F24A-0F15-185E-B3CD74879B02}"/>
              </a:ext>
            </a:extLst>
          </p:cNvPr>
          <p:cNvSpPr>
            <a:spLocks noGrp="1"/>
          </p:cNvSpPr>
          <p:nvPr>
            <p:ph type="title"/>
          </p:nvPr>
        </p:nvSpPr>
        <p:spPr/>
        <p:txBody>
          <a:bodyPr/>
          <a:lstStyle/>
          <a:p>
            <a:r>
              <a:rPr lang="en-US" dirty="0">
                <a:solidFill>
                  <a:schemeClr val="bg1"/>
                </a:solidFill>
              </a:rPr>
              <a:t>AI i</a:t>
            </a:r>
            <a:r>
              <a:rPr lang="en-US" dirty="0"/>
              <a:t>s Making it into the Workplace (slowly)</a:t>
            </a:r>
          </a:p>
        </p:txBody>
      </p:sp>
      <p:pic>
        <p:nvPicPr>
          <p:cNvPr id="6" name="Content Placeholder 5">
            <a:extLst>
              <a:ext uri="{FF2B5EF4-FFF2-40B4-BE49-F238E27FC236}">
                <a16:creationId xmlns:a16="http://schemas.microsoft.com/office/drawing/2014/main" id="{DFCCFF04-D40C-1E52-E0FC-4E20DD7CE705}"/>
              </a:ext>
            </a:extLst>
          </p:cNvPr>
          <p:cNvPicPr>
            <a:picLocks noGrp="1" noChangeAspect="1"/>
          </p:cNvPicPr>
          <p:nvPr>
            <p:ph idx="1"/>
          </p:nvPr>
        </p:nvPicPr>
        <p:blipFill>
          <a:blip r:embed="rId2"/>
          <a:stretch>
            <a:fillRect/>
          </a:stretch>
        </p:blipFill>
        <p:spPr>
          <a:xfrm>
            <a:off x="2760912" y="1134379"/>
            <a:ext cx="6833559" cy="4937760"/>
          </a:xfrm>
          <a:prstGeom prst="rect">
            <a:avLst/>
          </a:prstGeom>
        </p:spPr>
      </p:pic>
      <p:sp>
        <p:nvSpPr>
          <p:cNvPr id="4" name="Slide Number Placeholder 3">
            <a:extLst>
              <a:ext uri="{FF2B5EF4-FFF2-40B4-BE49-F238E27FC236}">
                <a16:creationId xmlns:a16="http://schemas.microsoft.com/office/drawing/2014/main" id="{00B544B7-7FA8-74BA-4374-3F0631E19B65}"/>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8" name="TextBox 7">
            <a:extLst>
              <a:ext uri="{FF2B5EF4-FFF2-40B4-BE49-F238E27FC236}">
                <a16:creationId xmlns:a16="http://schemas.microsoft.com/office/drawing/2014/main" id="{57784B3C-9994-5DCF-14F7-E6492D8F50E1}"/>
              </a:ext>
            </a:extLst>
          </p:cNvPr>
          <p:cNvSpPr txBox="1"/>
          <p:nvPr/>
        </p:nvSpPr>
        <p:spPr>
          <a:xfrm>
            <a:off x="3536417" y="6107107"/>
            <a:ext cx="6096964" cy="646331"/>
          </a:xfrm>
          <a:prstGeom prst="rect">
            <a:avLst/>
          </a:prstGeom>
          <a:noFill/>
        </p:spPr>
        <p:txBody>
          <a:bodyPr wrap="square">
            <a:spAutoFit/>
          </a:bodyPr>
          <a:lstStyle/>
          <a:p>
            <a:r>
              <a:rPr lang="en-US" dirty="0"/>
              <a:t>https://www.goldmansachs.com/insights/articles/how-will-ai-affect-the-global-workforce</a:t>
            </a:r>
          </a:p>
        </p:txBody>
      </p:sp>
    </p:spTree>
    <p:extLst>
      <p:ext uri="{BB962C8B-B14F-4D97-AF65-F5344CB8AC3E}">
        <p14:creationId xmlns:p14="http://schemas.microsoft.com/office/powerpoint/2010/main" val="3164733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50B6-4555-119E-863F-9612E3A1149E}"/>
              </a:ext>
            </a:extLst>
          </p:cNvPr>
          <p:cNvSpPr>
            <a:spLocks noGrp="1"/>
          </p:cNvSpPr>
          <p:nvPr>
            <p:ph type="title"/>
          </p:nvPr>
        </p:nvSpPr>
        <p:spPr>
          <a:xfrm>
            <a:off x="953947" y="262649"/>
            <a:ext cx="10515600" cy="1325563"/>
          </a:xfrm>
        </p:spPr>
        <p:txBody>
          <a:bodyPr/>
          <a:lstStyle/>
          <a:p>
            <a:r>
              <a:rPr lang="en-US" dirty="0">
                <a:solidFill>
                  <a:schemeClr val="bg1"/>
                </a:solidFill>
              </a:rPr>
              <a:t>Ca</a:t>
            </a:r>
            <a:r>
              <a:rPr lang="en-US" dirty="0"/>
              <a:t>utionary Tale:  “The Internet Changes Everything”</a:t>
            </a:r>
          </a:p>
        </p:txBody>
      </p:sp>
      <p:pic>
        <p:nvPicPr>
          <p:cNvPr id="6" name="Content Placeholder 5">
            <a:extLst>
              <a:ext uri="{FF2B5EF4-FFF2-40B4-BE49-F238E27FC236}">
                <a16:creationId xmlns:a16="http://schemas.microsoft.com/office/drawing/2014/main" id="{A58DC91E-CF42-E70B-F75E-893559BF8AFD}"/>
              </a:ext>
            </a:extLst>
          </p:cNvPr>
          <p:cNvPicPr>
            <a:picLocks noGrp="1" noChangeAspect="1"/>
          </p:cNvPicPr>
          <p:nvPr>
            <p:ph idx="1"/>
          </p:nvPr>
        </p:nvPicPr>
        <p:blipFill>
          <a:blip r:embed="rId2"/>
          <a:stretch>
            <a:fillRect/>
          </a:stretch>
        </p:blipFill>
        <p:spPr>
          <a:xfrm>
            <a:off x="0" y="1453216"/>
            <a:ext cx="7410826" cy="4663440"/>
          </a:xfrm>
          <a:prstGeom prst="rect">
            <a:avLst/>
          </a:prstGeom>
        </p:spPr>
      </p:pic>
      <p:sp>
        <p:nvSpPr>
          <p:cNvPr id="4" name="Slide Number Placeholder 3">
            <a:extLst>
              <a:ext uri="{FF2B5EF4-FFF2-40B4-BE49-F238E27FC236}">
                <a16:creationId xmlns:a16="http://schemas.microsoft.com/office/drawing/2014/main" id="{62418253-E704-2725-B7BC-0651E47F3FA2}"/>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8" name="Picture 7">
            <a:extLst>
              <a:ext uri="{FF2B5EF4-FFF2-40B4-BE49-F238E27FC236}">
                <a16:creationId xmlns:a16="http://schemas.microsoft.com/office/drawing/2014/main" id="{8EA5F4C9-150E-2B58-E9EA-94B50D964E3A}"/>
              </a:ext>
            </a:extLst>
          </p:cNvPr>
          <p:cNvPicPr>
            <a:picLocks noChangeAspect="1"/>
          </p:cNvPicPr>
          <p:nvPr/>
        </p:nvPicPr>
        <p:blipFill>
          <a:blip r:embed="rId3"/>
          <a:stretch>
            <a:fillRect/>
          </a:stretch>
        </p:blipFill>
        <p:spPr>
          <a:xfrm>
            <a:off x="7303625" y="1350993"/>
            <a:ext cx="4616370" cy="4294909"/>
          </a:xfrm>
          <a:prstGeom prst="rect">
            <a:avLst/>
          </a:prstGeom>
        </p:spPr>
      </p:pic>
    </p:spTree>
    <p:extLst>
      <p:ext uri="{BB962C8B-B14F-4D97-AF65-F5344CB8AC3E}">
        <p14:creationId xmlns:p14="http://schemas.microsoft.com/office/powerpoint/2010/main" val="37677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19CD-0607-57E7-6C2D-E9C5692AEBAD}"/>
              </a:ext>
            </a:extLst>
          </p:cNvPr>
          <p:cNvSpPr>
            <a:spLocks noGrp="1"/>
          </p:cNvSpPr>
          <p:nvPr>
            <p:ph type="title"/>
          </p:nvPr>
        </p:nvSpPr>
        <p:spPr/>
        <p:txBody>
          <a:bodyPr/>
          <a:lstStyle/>
          <a:p>
            <a:r>
              <a:rPr lang="en-US" dirty="0">
                <a:solidFill>
                  <a:schemeClr val="bg1"/>
                </a:solidFill>
              </a:rPr>
              <a:t>Wh</a:t>
            </a:r>
            <a:r>
              <a:rPr lang="en-US" dirty="0"/>
              <a:t>at is the Big Deal?</a:t>
            </a:r>
          </a:p>
        </p:txBody>
      </p:sp>
      <p:sp>
        <p:nvSpPr>
          <p:cNvPr id="3" name="Content Placeholder 2">
            <a:extLst>
              <a:ext uri="{FF2B5EF4-FFF2-40B4-BE49-F238E27FC236}">
                <a16:creationId xmlns:a16="http://schemas.microsoft.com/office/drawing/2014/main" id="{F5F72D8D-049E-24DF-BCBD-4C8FBD29FB54}"/>
              </a:ext>
            </a:extLst>
          </p:cNvPr>
          <p:cNvSpPr>
            <a:spLocks noGrp="1"/>
          </p:cNvSpPr>
          <p:nvPr>
            <p:ph idx="1"/>
          </p:nvPr>
        </p:nvSpPr>
        <p:spPr/>
        <p:txBody>
          <a:bodyPr/>
          <a:lstStyle/>
          <a:p>
            <a:r>
              <a:rPr lang="en-US" dirty="0"/>
              <a:t>Robert Solow Paradox, 1987:  “You can see the computer age everywhere but in the productivity statistics.”</a:t>
            </a:r>
          </a:p>
          <a:p>
            <a:r>
              <a:rPr lang="en-US" i="1" dirty="0"/>
              <a:t>The Economist </a:t>
            </a:r>
            <a:r>
              <a:rPr lang="en-US" dirty="0"/>
              <a:t> May 2025 Echo:  “Why AI hasn’t taken my job?”</a:t>
            </a:r>
          </a:p>
          <a:p>
            <a:r>
              <a:rPr lang="en-US" dirty="0"/>
              <a:t>But the resolution of the Solow Paradox occurred in the late 1990s with a surge of productivity growth!</a:t>
            </a:r>
          </a:p>
        </p:txBody>
      </p:sp>
      <p:sp>
        <p:nvSpPr>
          <p:cNvPr id="4" name="Slide Number Placeholder 3">
            <a:extLst>
              <a:ext uri="{FF2B5EF4-FFF2-40B4-BE49-F238E27FC236}">
                <a16:creationId xmlns:a16="http://schemas.microsoft.com/office/drawing/2014/main" id="{397C7AC9-473C-8918-4A4B-48F89495B9D0}"/>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06532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4ECD-1E48-CCB7-7380-FDCD003054C3}"/>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a:t>
            </a:r>
            <a:r>
              <a:rPr lang="en-US" dirty="0">
                <a:solidFill>
                  <a:schemeClr val="bg1"/>
                </a:solidFill>
              </a:rPr>
              <a:t> </a:t>
            </a:r>
            <a:r>
              <a:rPr lang="en-US" dirty="0">
                <a:solidFill>
                  <a:schemeClr val="accent5">
                    <a:lumMod val="50000"/>
                  </a:schemeClr>
                </a:solidFill>
              </a:rPr>
              <a:t>Will AI Automation Be Different?</a:t>
            </a:r>
            <a:endParaRPr lang="en-US" dirty="0">
              <a:solidFill>
                <a:schemeClr val="bg1"/>
              </a:solidFill>
            </a:endParaRPr>
          </a:p>
        </p:txBody>
      </p:sp>
      <p:sp>
        <p:nvSpPr>
          <p:cNvPr id="3" name="Content Placeholder 2">
            <a:extLst>
              <a:ext uri="{FF2B5EF4-FFF2-40B4-BE49-F238E27FC236}">
                <a16:creationId xmlns:a16="http://schemas.microsoft.com/office/drawing/2014/main" id="{A840D789-A6EA-CDFA-84D3-BC767B76D28F}"/>
              </a:ext>
            </a:extLst>
          </p:cNvPr>
          <p:cNvSpPr>
            <a:spLocks noGrp="1"/>
          </p:cNvSpPr>
          <p:nvPr>
            <p:ph idx="1"/>
          </p:nvPr>
        </p:nvSpPr>
        <p:spPr/>
        <p:txBody>
          <a:bodyPr>
            <a:normAutofit/>
          </a:bodyPr>
          <a:lstStyle/>
          <a:p>
            <a:pPr marL="0" indent="0">
              <a:buNone/>
            </a:pPr>
            <a:r>
              <a:rPr lang="en-US" sz="3200" dirty="0" err="1">
                <a:solidFill>
                  <a:schemeClr val="accent5">
                    <a:lumMod val="50000"/>
                  </a:schemeClr>
                </a:solidFill>
              </a:rPr>
              <a:t>Pol</a:t>
            </a:r>
            <a:r>
              <a:rPr lang="en-US" sz="3200" dirty="0" err="1"/>
              <a:t>yani</a:t>
            </a:r>
            <a:r>
              <a:rPr lang="en-US" sz="3200" dirty="0"/>
              <a:t> ‘s Paradox: </a:t>
            </a:r>
            <a:r>
              <a:rPr lang="en-US" dirty="0"/>
              <a:t>“We can know more than we can tell”</a:t>
            </a:r>
          </a:p>
          <a:p>
            <a:r>
              <a:rPr lang="en-US" dirty="0"/>
              <a:t>Tacit knowledge:  Tasks humans accomplish effortlessly yet cannot be explained by a set of rules:  How do we recognize a piece of furniture as a chair?</a:t>
            </a:r>
          </a:p>
          <a:p>
            <a:r>
              <a:rPr lang="en-US" dirty="0"/>
              <a:t>In contrast to codified knowledge or “book learning:” Instruction Manual.</a:t>
            </a:r>
          </a:p>
          <a:p>
            <a:pPr marL="0" indent="0">
              <a:buNone/>
            </a:pPr>
            <a:endParaRPr lang="en-US" dirty="0"/>
          </a:p>
        </p:txBody>
      </p:sp>
      <p:sp>
        <p:nvSpPr>
          <p:cNvPr id="4" name="Slide Number Placeholder 3">
            <a:extLst>
              <a:ext uri="{FF2B5EF4-FFF2-40B4-BE49-F238E27FC236}">
                <a16:creationId xmlns:a16="http://schemas.microsoft.com/office/drawing/2014/main" id="{3F551B9B-C9F7-41A7-11AC-11D782B36459}"/>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5138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25C1723-19D0-7346-4490-6D8C831184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1820B-5138-457C-3837-4B6621BE3244}"/>
              </a:ext>
            </a:extLst>
          </p:cNvPr>
          <p:cNvSpPr>
            <a:spLocks noGrp="1"/>
          </p:cNvSpPr>
          <p:nvPr>
            <p:ph type="title"/>
          </p:nvPr>
        </p:nvSpPr>
        <p:spPr>
          <a:xfrm>
            <a:off x="838200" y="262649"/>
            <a:ext cx="10515600" cy="1325563"/>
          </a:xfrm>
        </p:spPr>
        <p:txBody>
          <a:bodyPr/>
          <a:lstStyle/>
          <a:p>
            <a:r>
              <a:rPr lang="en-US" dirty="0">
                <a:solidFill>
                  <a:schemeClr val="bg1"/>
                </a:solidFill>
              </a:rPr>
              <a:t>The </a:t>
            </a:r>
            <a:r>
              <a:rPr lang="en-US" dirty="0"/>
              <a:t>Coming Disruption:  The View from Microsoft</a:t>
            </a:r>
          </a:p>
        </p:txBody>
      </p:sp>
      <p:sp>
        <p:nvSpPr>
          <p:cNvPr id="4" name="Slide Number Placeholder 3">
            <a:extLst>
              <a:ext uri="{FF2B5EF4-FFF2-40B4-BE49-F238E27FC236}">
                <a16:creationId xmlns:a16="http://schemas.microsoft.com/office/drawing/2014/main" id="{2FBA42A5-73DF-2280-7B01-D7325576B95F}"/>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12" name="Picture 11">
            <a:extLst>
              <a:ext uri="{FF2B5EF4-FFF2-40B4-BE49-F238E27FC236}">
                <a16:creationId xmlns:a16="http://schemas.microsoft.com/office/drawing/2014/main" id="{74C1B9C2-7DF6-E0A3-92B6-36EF47D3B7F1}"/>
              </a:ext>
            </a:extLst>
          </p:cNvPr>
          <p:cNvPicPr>
            <a:picLocks noChangeAspect="1"/>
          </p:cNvPicPr>
          <p:nvPr/>
        </p:nvPicPr>
        <p:blipFill>
          <a:blip r:embed="rId2"/>
          <a:stretch>
            <a:fillRect/>
          </a:stretch>
        </p:blipFill>
        <p:spPr>
          <a:xfrm>
            <a:off x="7806" y="2091731"/>
            <a:ext cx="6088194" cy="3765529"/>
          </a:xfrm>
          <a:prstGeom prst="rect">
            <a:avLst/>
          </a:prstGeom>
        </p:spPr>
      </p:pic>
      <p:pic>
        <p:nvPicPr>
          <p:cNvPr id="16" name="Picture 15">
            <a:extLst>
              <a:ext uri="{FF2B5EF4-FFF2-40B4-BE49-F238E27FC236}">
                <a16:creationId xmlns:a16="http://schemas.microsoft.com/office/drawing/2014/main" id="{438371D4-8E9E-D146-CF58-66A6D8A308B2}"/>
              </a:ext>
            </a:extLst>
          </p:cNvPr>
          <p:cNvPicPr preferRelativeResize="0">
            <a:picLocks/>
          </p:cNvPicPr>
          <p:nvPr/>
        </p:nvPicPr>
        <p:blipFill>
          <a:blip r:embed="rId3"/>
          <a:stretch>
            <a:fillRect/>
          </a:stretch>
        </p:blipFill>
        <p:spPr>
          <a:xfrm>
            <a:off x="6096000" y="2100725"/>
            <a:ext cx="6126480" cy="3756535"/>
          </a:xfrm>
          <a:prstGeom prst="rect">
            <a:avLst/>
          </a:prstGeom>
        </p:spPr>
      </p:pic>
      <p:sp>
        <p:nvSpPr>
          <p:cNvPr id="20" name="TextBox 19">
            <a:extLst>
              <a:ext uri="{FF2B5EF4-FFF2-40B4-BE49-F238E27FC236}">
                <a16:creationId xmlns:a16="http://schemas.microsoft.com/office/drawing/2014/main" id="{85066AC3-8118-84F4-A4DD-5B8934E4A556}"/>
              </a:ext>
            </a:extLst>
          </p:cNvPr>
          <p:cNvSpPr txBox="1"/>
          <p:nvPr/>
        </p:nvSpPr>
        <p:spPr>
          <a:xfrm>
            <a:off x="3613043" y="6089622"/>
            <a:ext cx="8026184" cy="646331"/>
          </a:xfrm>
          <a:prstGeom prst="rect">
            <a:avLst/>
          </a:prstGeom>
          <a:noFill/>
        </p:spPr>
        <p:txBody>
          <a:bodyPr wrap="square">
            <a:spAutoFit/>
          </a:bodyPr>
          <a:lstStyle/>
          <a:p>
            <a:r>
              <a:rPr lang="en-US" dirty="0"/>
              <a:t>https://www.microsoft.com/en-us/research/publication/working-with-ai-measuring-the-occupational-implications-of-generative-ai/</a:t>
            </a:r>
          </a:p>
        </p:txBody>
      </p:sp>
      <p:sp>
        <p:nvSpPr>
          <p:cNvPr id="21" name="TextBox 20">
            <a:extLst>
              <a:ext uri="{FF2B5EF4-FFF2-40B4-BE49-F238E27FC236}">
                <a16:creationId xmlns:a16="http://schemas.microsoft.com/office/drawing/2014/main" id="{7625BE29-C816-4B1F-8EEF-2D6BD537E718}"/>
              </a:ext>
            </a:extLst>
          </p:cNvPr>
          <p:cNvSpPr txBox="1"/>
          <p:nvPr/>
        </p:nvSpPr>
        <p:spPr>
          <a:xfrm>
            <a:off x="1263112" y="1639060"/>
            <a:ext cx="3642102" cy="461665"/>
          </a:xfrm>
          <a:prstGeom prst="rect">
            <a:avLst/>
          </a:prstGeom>
          <a:noFill/>
        </p:spPr>
        <p:txBody>
          <a:bodyPr wrap="square" rtlCol="0">
            <a:spAutoFit/>
          </a:bodyPr>
          <a:lstStyle/>
          <a:p>
            <a:r>
              <a:rPr lang="en-US" sz="2400" dirty="0"/>
              <a:t>AI is Most Applicable</a:t>
            </a:r>
          </a:p>
        </p:txBody>
      </p:sp>
      <p:sp>
        <p:nvSpPr>
          <p:cNvPr id="22" name="TextBox 21">
            <a:extLst>
              <a:ext uri="{FF2B5EF4-FFF2-40B4-BE49-F238E27FC236}">
                <a16:creationId xmlns:a16="http://schemas.microsoft.com/office/drawing/2014/main" id="{7D7BD5B7-974B-492E-9E98-E5C9BF260F94}"/>
              </a:ext>
            </a:extLst>
          </p:cNvPr>
          <p:cNvSpPr txBox="1"/>
          <p:nvPr/>
        </p:nvSpPr>
        <p:spPr>
          <a:xfrm>
            <a:off x="7451700" y="1560627"/>
            <a:ext cx="3642102" cy="461665"/>
          </a:xfrm>
          <a:prstGeom prst="rect">
            <a:avLst/>
          </a:prstGeom>
          <a:noFill/>
        </p:spPr>
        <p:txBody>
          <a:bodyPr wrap="square" rtlCol="0">
            <a:spAutoFit/>
          </a:bodyPr>
          <a:lstStyle/>
          <a:p>
            <a:r>
              <a:rPr lang="en-US" sz="2400" dirty="0"/>
              <a:t>AI is Least Applicable</a:t>
            </a:r>
          </a:p>
        </p:txBody>
      </p:sp>
    </p:spTree>
    <p:extLst>
      <p:ext uri="{BB962C8B-B14F-4D97-AF65-F5344CB8AC3E}">
        <p14:creationId xmlns:p14="http://schemas.microsoft.com/office/powerpoint/2010/main" val="34103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11C3-6704-3663-71E1-17BB0F8E34CE}"/>
              </a:ext>
            </a:extLst>
          </p:cNvPr>
          <p:cNvSpPr>
            <a:spLocks noGrp="1"/>
          </p:cNvSpPr>
          <p:nvPr>
            <p:ph type="title"/>
          </p:nvPr>
        </p:nvSpPr>
        <p:spPr>
          <a:xfrm>
            <a:off x="752959" y="247609"/>
            <a:ext cx="10515600" cy="1325563"/>
          </a:xfrm>
        </p:spPr>
        <p:txBody>
          <a:bodyPr/>
          <a:lstStyle/>
          <a:p>
            <a:r>
              <a:rPr lang="en-US" dirty="0">
                <a:solidFill>
                  <a:schemeClr val="bg1"/>
                </a:solidFill>
              </a:rPr>
              <a:t>The </a:t>
            </a:r>
            <a:r>
              <a:rPr lang="en-US" dirty="0"/>
              <a:t>Coming Disruption:  The View from Microsoft</a:t>
            </a:r>
          </a:p>
        </p:txBody>
      </p:sp>
      <p:pic>
        <p:nvPicPr>
          <p:cNvPr id="6" name="Content Placeholder 5">
            <a:extLst>
              <a:ext uri="{FF2B5EF4-FFF2-40B4-BE49-F238E27FC236}">
                <a16:creationId xmlns:a16="http://schemas.microsoft.com/office/drawing/2014/main" id="{4BC2E5AB-133A-3409-C622-645044AC33EB}"/>
              </a:ext>
            </a:extLst>
          </p:cNvPr>
          <p:cNvPicPr>
            <a:picLocks noGrp="1" noChangeAspect="1"/>
          </p:cNvPicPr>
          <p:nvPr>
            <p:ph idx="1"/>
          </p:nvPr>
        </p:nvPicPr>
        <p:blipFill>
          <a:blip r:embed="rId2"/>
          <a:stretch>
            <a:fillRect/>
          </a:stretch>
        </p:blipFill>
        <p:spPr>
          <a:xfrm>
            <a:off x="2857566" y="1292466"/>
            <a:ext cx="7597677" cy="4937760"/>
          </a:xfrm>
          <a:prstGeom prst="rect">
            <a:avLst/>
          </a:prstGeom>
        </p:spPr>
      </p:pic>
      <p:sp>
        <p:nvSpPr>
          <p:cNvPr id="4" name="Slide Number Placeholder 3">
            <a:extLst>
              <a:ext uri="{FF2B5EF4-FFF2-40B4-BE49-F238E27FC236}">
                <a16:creationId xmlns:a16="http://schemas.microsoft.com/office/drawing/2014/main" id="{B2E1AB10-AC47-1EC2-959C-09E4A9CDC354}"/>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7" name="TextBox 6">
            <a:extLst>
              <a:ext uri="{FF2B5EF4-FFF2-40B4-BE49-F238E27FC236}">
                <a16:creationId xmlns:a16="http://schemas.microsoft.com/office/drawing/2014/main" id="{9AE1D704-7680-8507-4895-101F9E649B7E}"/>
              </a:ext>
            </a:extLst>
          </p:cNvPr>
          <p:cNvSpPr txBox="1"/>
          <p:nvPr/>
        </p:nvSpPr>
        <p:spPr>
          <a:xfrm>
            <a:off x="3613043" y="6089622"/>
            <a:ext cx="8026184" cy="646331"/>
          </a:xfrm>
          <a:prstGeom prst="rect">
            <a:avLst/>
          </a:prstGeom>
          <a:noFill/>
        </p:spPr>
        <p:txBody>
          <a:bodyPr wrap="square">
            <a:spAutoFit/>
          </a:bodyPr>
          <a:lstStyle/>
          <a:p>
            <a:r>
              <a:rPr lang="en-US" dirty="0"/>
              <a:t>https://www.microsoft.com/en-us/research/publication/working-with-ai-measuring-the-occupational-implications-of-generative-ai/</a:t>
            </a:r>
          </a:p>
        </p:txBody>
      </p:sp>
    </p:spTree>
    <p:extLst>
      <p:ext uri="{BB962C8B-B14F-4D97-AF65-F5344CB8AC3E}">
        <p14:creationId xmlns:p14="http://schemas.microsoft.com/office/powerpoint/2010/main" val="2454662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BCB3-BCC8-07E1-9600-F98086B159D2}"/>
              </a:ext>
            </a:extLst>
          </p:cNvPr>
          <p:cNvSpPr>
            <a:spLocks noGrp="1"/>
          </p:cNvSpPr>
          <p:nvPr>
            <p:ph type="title"/>
          </p:nvPr>
        </p:nvSpPr>
        <p:spPr/>
        <p:txBody>
          <a:bodyPr/>
          <a:lstStyle/>
          <a:p>
            <a:r>
              <a:rPr lang="en-US" dirty="0">
                <a:solidFill>
                  <a:schemeClr val="bg1"/>
                </a:solidFill>
              </a:rPr>
              <a:t>But</a:t>
            </a:r>
            <a:r>
              <a:rPr lang="en-US" dirty="0"/>
              <a:t> is It Augmentation or Substitution?</a:t>
            </a:r>
          </a:p>
        </p:txBody>
      </p:sp>
      <p:sp>
        <p:nvSpPr>
          <p:cNvPr id="3" name="Content Placeholder 2">
            <a:extLst>
              <a:ext uri="{FF2B5EF4-FFF2-40B4-BE49-F238E27FC236}">
                <a16:creationId xmlns:a16="http://schemas.microsoft.com/office/drawing/2014/main" id="{1B9C5DB7-6DD1-240F-EB82-C78D0AC5DFD9}"/>
              </a:ext>
            </a:extLst>
          </p:cNvPr>
          <p:cNvSpPr>
            <a:spLocks noGrp="1"/>
          </p:cNvSpPr>
          <p:nvPr>
            <p:ph idx="1"/>
          </p:nvPr>
        </p:nvSpPr>
        <p:spPr/>
        <p:txBody>
          <a:bodyPr/>
          <a:lstStyle/>
          <a:p>
            <a:r>
              <a:rPr lang="en-US" dirty="0"/>
              <a:t>Specific Occupations:</a:t>
            </a:r>
          </a:p>
          <a:p>
            <a:pPr lvl="1"/>
            <a:r>
              <a:rPr lang="en-US" dirty="0"/>
              <a:t>Interpreters with the highest applicability score of .49?</a:t>
            </a:r>
          </a:p>
          <a:p>
            <a:pPr lvl="1"/>
            <a:r>
              <a:rPr lang="en-US" dirty="0"/>
              <a:t>Substitution.</a:t>
            </a:r>
          </a:p>
          <a:p>
            <a:pPr lvl="1"/>
            <a:r>
              <a:rPr lang="en-US" dirty="0"/>
              <a:t>How about Writers and Authors with a sore of .45?</a:t>
            </a:r>
          </a:p>
          <a:p>
            <a:pPr lvl="1"/>
            <a:r>
              <a:rPr lang="en-US" dirty="0"/>
              <a:t>Technical Writers, probably substitution.</a:t>
            </a:r>
          </a:p>
          <a:p>
            <a:pPr lvl="1"/>
            <a:r>
              <a:rPr lang="en-US" dirty="0"/>
              <a:t>Creative Writers, possibly augmentation.</a:t>
            </a:r>
          </a:p>
          <a:p>
            <a:endParaRPr lang="en-US" dirty="0"/>
          </a:p>
        </p:txBody>
      </p:sp>
      <p:sp>
        <p:nvSpPr>
          <p:cNvPr id="4" name="Slide Number Placeholder 3">
            <a:extLst>
              <a:ext uri="{FF2B5EF4-FFF2-40B4-BE49-F238E27FC236}">
                <a16:creationId xmlns:a16="http://schemas.microsoft.com/office/drawing/2014/main" id="{3686DC37-0E19-9D86-52BC-CB4CDE62C469}"/>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16303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E0A9-EDDA-7590-05F0-A7009EAA8A6D}"/>
              </a:ext>
            </a:extLst>
          </p:cNvPr>
          <p:cNvSpPr>
            <a:spLocks noGrp="1"/>
          </p:cNvSpPr>
          <p:nvPr>
            <p:ph type="title"/>
          </p:nvPr>
        </p:nvSpPr>
        <p:spPr/>
        <p:txBody>
          <a:bodyPr/>
          <a:lstStyle/>
          <a:p>
            <a:r>
              <a:rPr lang="en-US" dirty="0">
                <a:solidFill>
                  <a:schemeClr val="bg1"/>
                </a:solidFill>
              </a:rPr>
              <a:t>Exa</a:t>
            </a:r>
            <a:r>
              <a:rPr lang="en-US" dirty="0"/>
              <a:t>mples of Augmentation and Substitution</a:t>
            </a:r>
          </a:p>
        </p:txBody>
      </p:sp>
      <p:sp>
        <p:nvSpPr>
          <p:cNvPr id="3" name="Content Placeholder 2">
            <a:extLst>
              <a:ext uri="{FF2B5EF4-FFF2-40B4-BE49-F238E27FC236}">
                <a16:creationId xmlns:a16="http://schemas.microsoft.com/office/drawing/2014/main" id="{BFE7A55B-9423-BF5E-2693-C1DEC8C085CC}"/>
              </a:ext>
            </a:extLst>
          </p:cNvPr>
          <p:cNvSpPr>
            <a:spLocks noGrp="1"/>
          </p:cNvSpPr>
          <p:nvPr>
            <p:ph idx="1"/>
          </p:nvPr>
        </p:nvSpPr>
        <p:spPr/>
        <p:txBody>
          <a:bodyPr/>
          <a:lstStyle/>
          <a:p>
            <a:r>
              <a:rPr lang="en-US" dirty="0"/>
              <a:t>Augmentation:  Air Traffic Controller.  AI processes flight data while leaving decisions to humans, keeping wages high.</a:t>
            </a:r>
          </a:p>
          <a:p>
            <a:r>
              <a:rPr lang="en-US" dirty="0"/>
              <a:t>Substitution:  AI can increase the number of cases where a customers’ problem can be solved without human involvement, lowering demand for humans and their wages.</a:t>
            </a:r>
          </a:p>
        </p:txBody>
      </p:sp>
      <p:sp>
        <p:nvSpPr>
          <p:cNvPr id="4" name="Slide Number Placeholder 3">
            <a:extLst>
              <a:ext uri="{FF2B5EF4-FFF2-40B4-BE49-F238E27FC236}">
                <a16:creationId xmlns:a16="http://schemas.microsoft.com/office/drawing/2014/main" id="{A1992B3A-8E2F-209F-564E-A4CE3027BFFF}"/>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6" name="TextBox 5">
            <a:extLst>
              <a:ext uri="{FF2B5EF4-FFF2-40B4-BE49-F238E27FC236}">
                <a16:creationId xmlns:a16="http://schemas.microsoft.com/office/drawing/2014/main" id="{21B453DF-80BE-D8D7-B912-6829A6A626ED}"/>
              </a:ext>
            </a:extLst>
          </p:cNvPr>
          <p:cNvSpPr txBox="1"/>
          <p:nvPr/>
        </p:nvSpPr>
        <p:spPr>
          <a:xfrm>
            <a:off x="2633241" y="5844069"/>
            <a:ext cx="8485689" cy="646331"/>
          </a:xfrm>
          <a:prstGeom prst="rect">
            <a:avLst/>
          </a:prstGeom>
          <a:noFill/>
        </p:spPr>
        <p:txBody>
          <a:bodyPr wrap="square">
            <a:spAutoFit/>
          </a:bodyPr>
          <a:lstStyle/>
          <a:p>
            <a:r>
              <a:rPr lang="en-US" dirty="0"/>
              <a:t>https://www-economist-com/finance-and-economics/2025/02/13/how-ai-will-divide-the-best-from-the-rest</a:t>
            </a:r>
          </a:p>
        </p:txBody>
      </p:sp>
    </p:spTree>
    <p:extLst>
      <p:ext uri="{BB962C8B-B14F-4D97-AF65-F5344CB8AC3E}">
        <p14:creationId xmlns:p14="http://schemas.microsoft.com/office/powerpoint/2010/main" val="411169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AC43-6C8C-F24E-058C-3CE85A7E3BA2}"/>
              </a:ext>
            </a:extLst>
          </p:cNvPr>
          <p:cNvSpPr>
            <a:spLocks noGrp="1"/>
          </p:cNvSpPr>
          <p:nvPr>
            <p:ph type="title"/>
          </p:nvPr>
        </p:nvSpPr>
        <p:spPr/>
        <p:txBody>
          <a:bodyPr/>
          <a:lstStyle/>
          <a:p>
            <a:r>
              <a:rPr lang="en-US" dirty="0">
                <a:solidFill>
                  <a:schemeClr val="bg1"/>
                </a:solidFill>
              </a:rPr>
              <a:t>Ho</a:t>
            </a:r>
            <a:r>
              <a:rPr lang="en-US" dirty="0"/>
              <a:t>w will AI Disruption Be Different</a:t>
            </a:r>
          </a:p>
        </p:txBody>
      </p:sp>
      <p:sp>
        <p:nvSpPr>
          <p:cNvPr id="3" name="Content Placeholder 2">
            <a:extLst>
              <a:ext uri="{FF2B5EF4-FFF2-40B4-BE49-F238E27FC236}">
                <a16:creationId xmlns:a16="http://schemas.microsoft.com/office/drawing/2014/main" id="{03EBD0D3-C8EC-0725-DE7F-EA6D93686493}"/>
              </a:ext>
            </a:extLst>
          </p:cNvPr>
          <p:cNvSpPr>
            <a:spLocks noGrp="1"/>
          </p:cNvSpPr>
          <p:nvPr>
            <p:ph idx="1"/>
          </p:nvPr>
        </p:nvSpPr>
        <p:spPr/>
        <p:txBody>
          <a:bodyPr/>
          <a:lstStyle/>
          <a:p>
            <a:r>
              <a:rPr lang="en-US" dirty="0"/>
              <a:t>Pre AI Technological Disruption to:</a:t>
            </a:r>
          </a:p>
          <a:p>
            <a:pPr lvl="1"/>
            <a:r>
              <a:rPr lang="en-US" dirty="0"/>
              <a:t>Low and Middle-Skill workers.</a:t>
            </a:r>
          </a:p>
          <a:p>
            <a:pPr lvl="1"/>
            <a:r>
              <a:rPr lang="en-US" dirty="0"/>
              <a:t>Correlated with education.</a:t>
            </a:r>
          </a:p>
          <a:p>
            <a:r>
              <a:rPr lang="en-US" dirty="0"/>
              <a:t>AI will affect jobs requiring book learning, not tacit knowledge</a:t>
            </a:r>
          </a:p>
          <a:p>
            <a:pPr lvl="1"/>
            <a:r>
              <a:rPr lang="en-US" dirty="0"/>
              <a:t>Some High Skill:  computer programmers, highly affected.</a:t>
            </a:r>
          </a:p>
          <a:p>
            <a:pPr lvl="1"/>
            <a:r>
              <a:rPr lang="en-US" dirty="0"/>
              <a:t>Most Low Skill:  Blue collar, not highly affected.</a:t>
            </a:r>
          </a:p>
          <a:p>
            <a:pPr lvl="1"/>
            <a:endParaRPr lang="en-US" dirty="0"/>
          </a:p>
          <a:p>
            <a:pPr marL="0" indent="0">
              <a:buNone/>
            </a:pPr>
            <a:r>
              <a:rPr lang="en-US" dirty="0"/>
              <a:t>So, AI will likely affect more high-income, college-educated workers, who will be displaced into lower paying jobs.</a:t>
            </a:r>
          </a:p>
        </p:txBody>
      </p:sp>
      <p:sp>
        <p:nvSpPr>
          <p:cNvPr id="4" name="Slide Number Placeholder 3">
            <a:extLst>
              <a:ext uri="{FF2B5EF4-FFF2-40B4-BE49-F238E27FC236}">
                <a16:creationId xmlns:a16="http://schemas.microsoft.com/office/drawing/2014/main" id="{719A333C-0B67-C85D-B323-540184020A30}"/>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3419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32D4-E6A5-9C4B-F018-AB649D351C4E}"/>
              </a:ext>
            </a:extLst>
          </p:cNvPr>
          <p:cNvSpPr>
            <a:spLocks noGrp="1"/>
          </p:cNvSpPr>
          <p:nvPr>
            <p:ph type="title"/>
          </p:nvPr>
        </p:nvSpPr>
        <p:spPr/>
        <p:txBody>
          <a:bodyPr/>
          <a:lstStyle/>
          <a:p>
            <a:r>
              <a:rPr lang="en-US" dirty="0">
                <a:solidFill>
                  <a:schemeClr val="bg1"/>
                </a:solidFill>
              </a:rPr>
              <a:t>Ca</a:t>
            </a:r>
            <a:r>
              <a:rPr lang="en-US" dirty="0"/>
              <a:t>naries in the Coal Mine?</a:t>
            </a:r>
          </a:p>
        </p:txBody>
      </p:sp>
      <p:sp>
        <p:nvSpPr>
          <p:cNvPr id="4" name="Slide Number Placeholder 3">
            <a:extLst>
              <a:ext uri="{FF2B5EF4-FFF2-40B4-BE49-F238E27FC236}">
                <a16:creationId xmlns:a16="http://schemas.microsoft.com/office/drawing/2014/main" id="{B090DCBB-3660-8BE9-EDAA-60F7ABBDBA67}"/>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10" name="Picture 9">
            <a:extLst>
              <a:ext uri="{FF2B5EF4-FFF2-40B4-BE49-F238E27FC236}">
                <a16:creationId xmlns:a16="http://schemas.microsoft.com/office/drawing/2014/main" id="{5D9E969C-34EF-A5E2-0613-4A30B8D2B294}"/>
              </a:ext>
            </a:extLst>
          </p:cNvPr>
          <p:cNvPicPr>
            <a:picLocks noChangeAspect="1"/>
          </p:cNvPicPr>
          <p:nvPr/>
        </p:nvPicPr>
        <p:blipFill>
          <a:blip r:embed="rId2"/>
          <a:stretch>
            <a:fillRect/>
          </a:stretch>
        </p:blipFill>
        <p:spPr>
          <a:xfrm>
            <a:off x="3150717" y="5655911"/>
            <a:ext cx="9041283" cy="822960"/>
          </a:xfrm>
          <a:prstGeom prst="rect">
            <a:avLst/>
          </a:prstGeom>
        </p:spPr>
      </p:pic>
      <p:pic>
        <p:nvPicPr>
          <p:cNvPr id="7" name="Content Placeholder 6">
            <a:extLst>
              <a:ext uri="{FF2B5EF4-FFF2-40B4-BE49-F238E27FC236}">
                <a16:creationId xmlns:a16="http://schemas.microsoft.com/office/drawing/2014/main" id="{AFAEF0FB-730E-9CD6-32AE-2566029927A2}"/>
              </a:ext>
            </a:extLst>
          </p:cNvPr>
          <p:cNvPicPr>
            <a:picLocks noGrp="1" noChangeAspect="1"/>
          </p:cNvPicPr>
          <p:nvPr>
            <p:ph idx="1"/>
          </p:nvPr>
        </p:nvPicPr>
        <p:blipFill>
          <a:blip r:embed="rId3"/>
          <a:stretch>
            <a:fillRect/>
          </a:stretch>
        </p:blipFill>
        <p:spPr>
          <a:xfrm>
            <a:off x="7264965" y="1790391"/>
            <a:ext cx="4727043" cy="3657600"/>
          </a:xfrm>
          <a:prstGeom prst="rect">
            <a:avLst/>
          </a:prstGeom>
        </p:spPr>
      </p:pic>
      <p:pic>
        <p:nvPicPr>
          <p:cNvPr id="11" name="Picture 10">
            <a:extLst>
              <a:ext uri="{FF2B5EF4-FFF2-40B4-BE49-F238E27FC236}">
                <a16:creationId xmlns:a16="http://schemas.microsoft.com/office/drawing/2014/main" id="{7D685F84-EEEF-3927-40BD-61BACB80E186}"/>
              </a:ext>
            </a:extLst>
          </p:cNvPr>
          <p:cNvPicPr>
            <a:picLocks noChangeAspect="1"/>
          </p:cNvPicPr>
          <p:nvPr/>
        </p:nvPicPr>
        <p:blipFill>
          <a:blip r:embed="rId4"/>
          <a:stretch>
            <a:fillRect/>
          </a:stretch>
        </p:blipFill>
        <p:spPr>
          <a:xfrm>
            <a:off x="2768623" y="1741503"/>
            <a:ext cx="4136804" cy="4114800"/>
          </a:xfrm>
          <a:prstGeom prst="rect">
            <a:avLst/>
          </a:prstGeom>
        </p:spPr>
      </p:pic>
      <p:sp>
        <p:nvSpPr>
          <p:cNvPr id="3" name="TextBox 2">
            <a:extLst>
              <a:ext uri="{FF2B5EF4-FFF2-40B4-BE49-F238E27FC236}">
                <a16:creationId xmlns:a16="http://schemas.microsoft.com/office/drawing/2014/main" id="{BEAD7774-4C34-C2E6-B939-A102FCFD7862}"/>
              </a:ext>
            </a:extLst>
          </p:cNvPr>
          <p:cNvSpPr txBox="1"/>
          <p:nvPr/>
        </p:nvSpPr>
        <p:spPr>
          <a:xfrm>
            <a:off x="199992" y="1757734"/>
            <a:ext cx="2568631" cy="4678204"/>
          </a:xfrm>
          <a:prstGeom prst="rect">
            <a:avLst/>
          </a:prstGeom>
          <a:noFill/>
        </p:spPr>
        <p:txBody>
          <a:bodyPr wrap="square" rtlCol="0">
            <a:spAutoFit/>
          </a:bodyPr>
          <a:lstStyle/>
          <a:p>
            <a:r>
              <a:rPr lang="en-US" sz="2000" dirty="0"/>
              <a:t>Brynjolfsson, Chandar and Chen, August 26, 2025.  Stanford economists systematic investigation  of employment effects of AI using detailed payroll data from 1/21 to 7/25</a:t>
            </a:r>
          </a:p>
          <a:p>
            <a:r>
              <a:rPr lang="en-US" sz="2000" dirty="0">
                <a:hlinkClick r:id="rId5"/>
              </a:rPr>
              <a:t>https://digitaleconomy.stanford.edu/wp-content/uploads/2025/08/Canaries_BrynjolfssonChandarChen.pdf</a:t>
            </a:r>
            <a:endParaRPr lang="en-US" sz="2000" dirty="0"/>
          </a:p>
          <a:p>
            <a:endParaRPr lang="en-US" dirty="0"/>
          </a:p>
        </p:txBody>
      </p:sp>
    </p:spTree>
    <p:extLst>
      <p:ext uri="{BB962C8B-B14F-4D97-AF65-F5344CB8AC3E}">
        <p14:creationId xmlns:p14="http://schemas.microsoft.com/office/powerpoint/2010/main" val="58018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748A-A58A-E559-87C5-AE43129E2793}"/>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900E8578-1528-DB79-61F5-0EAF37D56A9B}"/>
              </a:ext>
            </a:extLst>
          </p:cNvPr>
          <p:cNvSpPr>
            <a:spLocks noGrp="1"/>
          </p:cNvSpPr>
          <p:nvPr>
            <p:ph idx="1"/>
          </p:nvPr>
        </p:nvSpPr>
        <p:spPr/>
        <p:txBody>
          <a:bodyPr/>
          <a:lstStyle/>
          <a:p>
            <a:pPr marL="514350" indent="-514350">
              <a:buFont typeface="+mj-lt"/>
              <a:buAutoNum type="arabicPeriod"/>
            </a:pPr>
            <a:r>
              <a:rPr lang="en-US" dirty="0"/>
              <a:t>Lessons from 2 episodes Technological Changes during the 20</a:t>
            </a:r>
            <a:r>
              <a:rPr lang="en-US" baseline="30000" dirty="0"/>
              <a:t>th</a:t>
            </a:r>
            <a:r>
              <a:rPr lang="en-US" dirty="0"/>
              <a:t> Century.</a:t>
            </a:r>
          </a:p>
          <a:p>
            <a:pPr marL="514350" indent="-514350">
              <a:buFont typeface="+mj-lt"/>
              <a:buAutoNum type="arabicPeriod"/>
            </a:pPr>
            <a:r>
              <a:rPr lang="en-US" dirty="0"/>
              <a:t>What is the current state of AI?</a:t>
            </a:r>
          </a:p>
          <a:p>
            <a:pPr marL="514350" indent="-514350">
              <a:buFont typeface="+mj-lt"/>
              <a:buAutoNum type="arabicPeriod"/>
            </a:pPr>
            <a:r>
              <a:rPr lang="en-US" dirty="0"/>
              <a:t>How will the adoption of this technology affect inequality.</a:t>
            </a:r>
          </a:p>
          <a:p>
            <a:pPr marL="0" indent="0">
              <a:buNone/>
            </a:pPr>
            <a:r>
              <a:rPr lang="en-US" dirty="0"/>
              <a:t>Spoiler Alert:  No One Really Knows?</a:t>
            </a:r>
          </a:p>
          <a:p>
            <a:pPr marL="514350" indent="-514350">
              <a:buFont typeface="+mj-lt"/>
              <a:buAutoNum type="arabicPeriod" startAt="4"/>
            </a:pPr>
            <a:r>
              <a:rPr lang="en-US" dirty="0"/>
              <a:t>Recent Evidence on the Effects of AI.</a:t>
            </a:r>
          </a:p>
          <a:p>
            <a:pPr marL="514350" indent="-514350">
              <a:buFont typeface="+mj-lt"/>
              <a:buAutoNum type="arabicPeriod" startAt="4"/>
            </a:pPr>
            <a:r>
              <a:rPr lang="en-US" dirty="0"/>
              <a:t>Implications for our grandchildren’s future.</a:t>
            </a:r>
          </a:p>
        </p:txBody>
      </p:sp>
      <p:sp>
        <p:nvSpPr>
          <p:cNvPr id="4" name="Slide Number Placeholder 3">
            <a:extLst>
              <a:ext uri="{FF2B5EF4-FFF2-40B4-BE49-F238E27FC236}">
                <a16:creationId xmlns:a16="http://schemas.microsoft.com/office/drawing/2014/main" id="{CE34A8EC-FA2F-FA49-5477-3577F79CBA71}"/>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51894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32B3-E27F-0879-73FB-7E9CFD8E1CD6}"/>
              </a:ext>
            </a:extLst>
          </p:cNvPr>
          <p:cNvSpPr>
            <a:spLocks noGrp="1"/>
          </p:cNvSpPr>
          <p:nvPr>
            <p:ph type="title"/>
          </p:nvPr>
        </p:nvSpPr>
        <p:spPr/>
        <p:txBody>
          <a:bodyPr/>
          <a:lstStyle/>
          <a:p>
            <a:r>
              <a:rPr lang="en-US" dirty="0">
                <a:solidFill>
                  <a:schemeClr val="bg1"/>
                </a:solidFill>
              </a:rPr>
              <a:t>Wh</a:t>
            </a:r>
            <a:r>
              <a:rPr lang="en-US" dirty="0"/>
              <a:t>at Explains The Difference?</a:t>
            </a:r>
          </a:p>
        </p:txBody>
      </p:sp>
      <p:sp>
        <p:nvSpPr>
          <p:cNvPr id="3" name="Content Placeholder 2">
            <a:extLst>
              <a:ext uri="{FF2B5EF4-FFF2-40B4-BE49-F238E27FC236}">
                <a16:creationId xmlns:a16="http://schemas.microsoft.com/office/drawing/2014/main" id="{B4539878-F3C6-7624-3873-78D06FD2FCCE}"/>
              </a:ext>
            </a:extLst>
          </p:cNvPr>
          <p:cNvSpPr>
            <a:spLocks noGrp="1"/>
          </p:cNvSpPr>
          <p:nvPr>
            <p:ph idx="1"/>
          </p:nvPr>
        </p:nvSpPr>
        <p:spPr/>
        <p:txBody>
          <a:bodyPr/>
          <a:lstStyle/>
          <a:p>
            <a:r>
              <a:rPr lang="en-US" dirty="0"/>
              <a:t>Remember Two Kinds of Knowledge?</a:t>
            </a:r>
          </a:p>
          <a:p>
            <a:pPr lvl="1"/>
            <a:r>
              <a:rPr lang="en-US" dirty="0"/>
              <a:t>Codified knowledge: “book learning” from formal education</a:t>
            </a:r>
          </a:p>
          <a:p>
            <a:pPr lvl="1"/>
            <a:r>
              <a:rPr lang="en-US" dirty="0"/>
              <a:t>Tacit Knowledge:  idiosyncratic tips and tricks that accumulate with experience.</a:t>
            </a:r>
          </a:p>
          <a:p>
            <a:r>
              <a:rPr lang="en-US" dirty="0"/>
              <a:t>What kind of knowledge is AI better at?</a:t>
            </a:r>
          </a:p>
          <a:p>
            <a:r>
              <a:rPr lang="en-US" dirty="0"/>
              <a:t>What kind of knowledge is more important for a programmer; for a stock clerk?</a:t>
            </a:r>
          </a:p>
          <a:p>
            <a:r>
              <a:rPr lang="en-US" dirty="0"/>
              <a:t>What kind of knowledge is more likely to be </a:t>
            </a:r>
            <a:r>
              <a:rPr lang="en-US" i="1" dirty="0"/>
              <a:t>augmented </a:t>
            </a:r>
            <a:r>
              <a:rPr lang="en-US" dirty="0"/>
              <a:t> by AI?</a:t>
            </a:r>
          </a:p>
        </p:txBody>
      </p:sp>
      <p:sp>
        <p:nvSpPr>
          <p:cNvPr id="4" name="Slide Number Placeholder 3">
            <a:extLst>
              <a:ext uri="{FF2B5EF4-FFF2-40B4-BE49-F238E27FC236}">
                <a16:creationId xmlns:a16="http://schemas.microsoft.com/office/drawing/2014/main" id="{8F3DD83A-4F47-6D4D-BD1D-517F4C277ECC}"/>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18121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7A01-C87F-F0B1-9D13-BE0157B28FBA}"/>
              </a:ext>
            </a:extLst>
          </p:cNvPr>
          <p:cNvSpPr>
            <a:spLocks noGrp="1"/>
          </p:cNvSpPr>
          <p:nvPr>
            <p:ph type="title"/>
          </p:nvPr>
        </p:nvSpPr>
        <p:spPr/>
        <p:txBody>
          <a:bodyPr/>
          <a:lstStyle/>
          <a:p>
            <a:r>
              <a:rPr lang="en-US" dirty="0">
                <a:solidFill>
                  <a:schemeClr val="bg1"/>
                </a:solidFill>
              </a:rPr>
              <a:t>Wa</a:t>
            </a:r>
            <a:r>
              <a:rPr lang="en-US" dirty="0"/>
              <a:t>ge Polarization with AI</a:t>
            </a:r>
          </a:p>
        </p:txBody>
      </p:sp>
      <p:sp>
        <p:nvSpPr>
          <p:cNvPr id="3" name="Content Placeholder 2">
            <a:extLst>
              <a:ext uri="{FF2B5EF4-FFF2-40B4-BE49-F238E27FC236}">
                <a16:creationId xmlns:a16="http://schemas.microsoft.com/office/drawing/2014/main" id="{DB4364FC-F1E9-1EE0-1FBC-5046BC6D77A9}"/>
              </a:ext>
            </a:extLst>
          </p:cNvPr>
          <p:cNvSpPr>
            <a:spLocks noGrp="1"/>
          </p:cNvSpPr>
          <p:nvPr>
            <p:ph idx="1"/>
          </p:nvPr>
        </p:nvSpPr>
        <p:spPr/>
        <p:txBody>
          <a:bodyPr/>
          <a:lstStyle/>
          <a:p>
            <a:r>
              <a:rPr lang="en-US" dirty="0"/>
              <a:t>Early 21</a:t>
            </a:r>
            <a:r>
              <a:rPr lang="en-US" baseline="30000" dirty="0"/>
              <a:t>st</a:t>
            </a:r>
            <a:r>
              <a:rPr lang="en-US" dirty="0"/>
              <a:t> Century Technology:  Machines substitute for humans in </a:t>
            </a:r>
            <a:r>
              <a:rPr lang="en-US" i="1" dirty="0"/>
              <a:t>routine</a:t>
            </a:r>
            <a:r>
              <a:rPr lang="en-US" dirty="0"/>
              <a:t> work.</a:t>
            </a:r>
          </a:p>
          <a:p>
            <a:r>
              <a:rPr lang="en-US" dirty="0"/>
              <a:t>AI Technology:  AI substitutes for humans in work that requires </a:t>
            </a:r>
            <a:r>
              <a:rPr lang="en-US" i="1" dirty="0"/>
              <a:t>codified </a:t>
            </a:r>
            <a:r>
              <a:rPr lang="en-US" dirty="0"/>
              <a:t>skills.</a:t>
            </a:r>
          </a:p>
          <a:p>
            <a:r>
              <a:rPr lang="en-US" dirty="0"/>
              <a:t>What is the difference?</a:t>
            </a:r>
          </a:p>
          <a:p>
            <a:r>
              <a:rPr lang="en-US" dirty="0"/>
              <a:t>Ask a computer programmer.</a:t>
            </a:r>
          </a:p>
          <a:p>
            <a:r>
              <a:rPr lang="en-US" dirty="0"/>
              <a:t>AI polarization will displace workers further up the traditional levels of skill.</a:t>
            </a:r>
          </a:p>
        </p:txBody>
      </p:sp>
      <p:sp>
        <p:nvSpPr>
          <p:cNvPr id="4" name="Slide Number Placeholder 3">
            <a:extLst>
              <a:ext uri="{FF2B5EF4-FFF2-40B4-BE49-F238E27FC236}">
                <a16:creationId xmlns:a16="http://schemas.microsoft.com/office/drawing/2014/main" id="{3B3EBB14-0D80-2137-1703-9534A1432391}"/>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7539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748F-16B0-5062-799F-A15F69E91659}"/>
              </a:ext>
            </a:extLst>
          </p:cNvPr>
          <p:cNvSpPr>
            <a:spLocks noGrp="1"/>
          </p:cNvSpPr>
          <p:nvPr>
            <p:ph type="title"/>
          </p:nvPr>
        </p:nvSpPr>
        <p:spPr/>
        <p:txBody>
          <a:bodyPr/>
          <a:lstStyle/>
          <a:p>
            <a:r>
              <a:rPr lang="en-US" dirty="0">
                <a:solidFill>
                  <a:schemeClr val="bg1"/>
                </a:solidFill>
              </a:rPr>
              <a:t>Evi</a:t>
            </a:r>
            <a:r>
              <a:rPr lang="en-US" dirty="0">
                <a:solidFill>
                  <a:schemeClr val="accent5">
                    <a:lumMod val="50000"/>
                  </a:schemeClr>
                </a:solidFill>
              </a:rPr>
              <a:t>dence of AI Substitution</a:t>
            </a:r>
          </a:p>
        </p:txBody>
      </p:sp>
      <p:pic>
        <p:nvPicPr>
          <p:cNvPr id="6" name="Content Placeholder 5">
            <a:extLst>
              <a:ext uri="{FF2B5EF4-FFF2-40B4-BE49-F238E27FC236}">
                <a16:creationId xmlns:a16="http://schemas.microsoft.com/office/drawing/2014/main" id="{F131A5AF-8ABF-699C-B445-79E756F25DCF}"/>
              </a:ext>
            </a:extLst>
          </p:cNvPr>
          <p:cNvPicPr>
            <a:picLocks noGrp="1" noChangeAspect="1"/>
          </p:cNvPicPr>
          <p:nvPr>
            <p:ph idx="1"/>
          </p:nvPr>
        </p:nvPicPr>
        <p:blipFill>
          <a:blip r:embed="rId2"/>
          <a:stretch>
            <a:fillRect/>
          </a:stretch>
        </p:blipFill>
        <p:spPr>
          <a:xfrm>
            <a:off x="1558319" y="1611069"/>
            <a:ext cx="9313636" cy="3657600"/>
          </a:xfrm>
          <a:prstGeom prst="rect">
            <a:avLst/>
          </a:prstGeom>
        </p:spPr>
      </p:pic>
      <p:sp>
        <p:nvSpPr>
          <p:cNvPr id="4" name="Slide Number Placeholder 3">
            <a:extLst>
              <a:ext uri="{FF2B5EF4-FFF2-40B4-BE49-F238E27FC236}">
                <a16:creationId xmlns:a16="http://schemas.microsoft.com/office/drawing/2014/main" id="{4763B020-D264-42A9-8C4D-B6594990B12F}"/>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363509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B76F1BD-DB11-4EA5-C2DD-6E83306CCBB2}"/>
              </a:ext>
            </a:extLst>
          </p:cNvPr>
          <p:cNvPicPr>
            <a:picLocks noGrp="1" noChangeAspect="1"/>
          </p:cNvPicPr>
          <p:nvPr>
            <p:ph idx="1"/>
          </p:nvPr>
        </p:nvPicPr>
        <p:blipFill>
          <a:blip r:embed="rId2"/>
          <a:stretch>
            <a:fillRect/>
          </a:stretch>
        </p:blipFill>
        <p:spPr>
          <a:xfrm>
            <a:off x="5895934" y="1559728"/>
            <a:ext cx="4322951" cy="3474720"/>
          </a:xfrm>
          <a:prstGeom prst="rect">
            <a:avLst/>
          </a:prstGeom>
        </p:spPr>
      </p:pic>
      <p:sp>
        <p:nvSpPr>
          <p:cNvPr id="2" name="Title 1">
            <a:extLst>
              <a:ext uri="{FF2B5EF4-FFF2-40B4-BE49-F238E27FC236}">
                <a16:creationId xmlns:a16="http://schemas.microsoft.com/office/drawing/2014/main" id="{AE2F4802-A90A-B8F4-A318-5562DA841963}"/>
              </a:ext>
            </a:extLst>
          </p:cNvPr>
          <p:cNvSpPr>
            <a:spLocks noGrp="1"/>
          </p:cNvSpPr>
          <p:nvPr>
            <p:ph type="title"/>
          </p:nvPr>
        </p:nvSpPr>
        <p:spPr/>
        <p:txBody>
          <a:bodyPr/>
          <a:lstStyle/>
          <a:p>
            <a:r>
              <a:rPr lang="en-US" dirty="0">
                <a:solidFill>
                  <a:schemeClr val="bg1"/>
                </a:solidFill>
              </a:rPr>
              <a:t>Evi</a:t>
            </a:r>
            <a:r>
              <a:rPr lang="en-US" dirty="0"/>
              <a:t>dence of Augmentation?</a:t>
            </a:r>
          </a:p>
        </p:txBody>
      </p:sp>
      <p:sp>
        <p:nvSpPr>
          <p:cNvPr id="4" name="Slide Number Placeholder 3">
            <a:extLst>
              <a:ext uri="{FF2B5EF4-FFF2-40B4-BE49-F238E27FC236}">
                <a16:creationId xmlns:a16="http://schemas.microsoft.com/office/drawing/2014/main" id="{DE3842CF-5EFB-7DC6-4F5A-73FD0CE5333A}"/>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8" name="Picture 7">
            <a:extLst>
              <a:ext uri="{FF2B5EF4-FFF2-40B4-BE49-F238E27FC236}">
                <a16:creationId xmlns:a16="http://schemas.microsoft.com/office/drawing/2014/main" id="{9C9BB141-293E-97DA-B43D-1B64054138ED}"/>
              </a:ext>
            </a:extLst>
          </p:cNvPr>
          <p:cNvPicPr>
            <a:picLocks noChangeAspect="1"/>
          </p:cNvPicPr>
          <p:nvPr/>
        </p:nvPicPr>
        <p:blipFill>
          <a:blip r:embed="rId3"/>
          <a:stretch>
            <a:fillRect/>
          </a:stretch>
        </p:blipFill>
        <p:spPr>
          <a:xfrm>
            <a:off x="1049545" y="1559728"/>
            <a:ext cx="4253768" cy="3566160"/>
          </a:xfrm>
          <a:prstGeom prst="rect">
            <a:avLst/>
          </a:prstGeom>
        </p:spPr>
      </p:pic>
      <p:grpSp>
        <p:nvGrpSpPr>
          <p:cNvPr id="11" name="Group 10">
            <a:extLst>
              <a:ext uri="{FF2B5EF4-FFF2-40B4-BE49-F238E27FC236}">
                <a16:creationId xmlns:a16="http://schemas.microsoft.com/office/drawing/2014/main" id="{CDD5B592-3497-F2B0-2301-F346FE009C3C}"/>
              </a:ext>
            </a:extLst>
          </p:cNvPr>
          <p:cNvGrpSpPr/>
          <p:nvPr/>
        </p:nvGrpSpPr>
        <p:grpSpPr>
          <a:xfrm>
            <a:off x="3854369" y="2628649"/>
            <a:ext cx="6277706" cy="940139"/>
            <a:chOff x="3941179" y="2628649"/>
            <a:chExt cx="6277706" cy="940139"/>
          </a:xfrm>
        </p:grpSpPr>
        <p:sp>
          <p:nvSpPr>
            <p:cNvPr id="9" name="Oval 8">
              <a:extLst>
                <a:ext uri="{FF2B5EF4-FFF2-40B4-BE49-F238E27FC236}">
                  <a16:creationId xmlns:a16="http://schemas.microsoft.com/office/drawing/2014/main" id="{E24D0632-ED77-76B4-2413-C8DF1A483DCC}"/>
                </a:ext>
              </a:extLst>
            </p:cNvPr>
            <p:cNvSpPr/>
            <p:nvPr/>
          </p:nvSpPr>
          <p:spPr>
            <a:xfrm>
              <a:off x="3941179" y="2628649"/>
              <a:ext cx="1226917" cy="44562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D2D00EF-F913-0908-BB32-A9A8D14A416E}"/>
                </a:ext>
              </a:extLst>
            </p:cNvPr>
            <p:cNvSpPr/>
            <p:nvPr/>
          </p:nvSpPr>
          <p:spPr>
            <a:xfrm>
              <a:off x="8991968" y="3123162"/>
              <a:ext cx="1226917" cy="44562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E9737A4-A104-936E-B8E2-FA2FBE1410BC}"/>
              </a:ext>
            </a:extLst>
          </p:cNvPr>
          <p:cNvSpPr txBox="1"/>
          <p:nvPr/>
        </p:nvSpPr>
        <p:spPr>
          <a:xfrm>
            <a:off x="7087933" y="1325563"/>
            <a:ext cx="3634450" cy="369332"/>
          </a:xfrm>
          <a:prstGeom prst="rect">
            <a:avLst/>
          </a:prstGeom>
          <a:noFill/>
        </p:spPr>
        <p:txBody>
          <a:bodyPr wrap="square" rtlCol="0">
            <a:spAutoFit/>
          </a:bodyPr>
          <a:lstStyle/>
          <a:p>
            <a:r>
              <a:rPr lang="en-US" dirty="0"/>
              <a:t>AI Searches “Automative”</a:t>
            </a:r>
          </a:p>
        </p:txBody>
      </p:sp>
      <p:sp>
        <p:nvSpPr>
          <p:cNvPr id="12" name="TextBox 11">
            <a:extLst>
              <a:ext uri="{FF2B5EF4-FFF2-40B4-BE49-F238E27FC236}">
                <a16:creationId xmlns:a16="http://schemas.microsoft.com/office/drawing/2014/main" id="{D8955967-BE91-FBB7-ABD3-C02170AE8C1C}"/>
              </a:ext>
            </a:extLst>
          </p:cNvPr>
          <p:cNvSpPr txBox="1"/>
          <p:nvPr/>
        </p:nvSpPr>
        <p:spPr>
          <a:xfrm>
            <a:off x="1880887" y="1342129"/>
            <a:ext cx="3634450" cy="369332"/>
          </a:xfrm>
          <a:prstGeom prst="rect">
            <a:avLst/>
          </a:prstGeom>
          <a:noFill/>
        </p:spPr>
        <p:txBody>
          <a:bodyPr wrap="square" rtlCol="0">
            <a:spAutoFit/>
          </a:bodyPr>
          <a:lstStyle/>
          <a:p>
            <a:r>
              <a:rPr lang="en-US" dirty="0"/>
              <a:t>AI Searches “Augmentative”</a:t>
            </a:r>
          </a:p>
        </p:txBody>
      </p:sp>
      <p:sp>
        <p:nvSpPr>
          <p:cNvPr id="16" name="TextBox 15">
            <a:extLst>
              <a:ext uri="{FF2B5EF4-FFF2-40B4-BE49-F238E27FC236}">
                <a16:creationId xmlns:a16="http://schemas.microsoft.com/office/drawing/2014/main" id="{49375250-A890-9D6B-1A4B-6FE549EDA826}"/>
              </a:ext>
            </a:extLst>
          </p:cNvPr>
          <p:cNvSpPr txBox="1"/>
          <p:nvPr/>
        </p:nvSpPr>
        <p:spPr>
          <a:xfrm>
            <a:off x="1238491" y="5274400"/>
            <a:ext cx="9832694" cy="830997"/>
          </a:xfrm>
          <a:prstGeom prst="rect">
            <a:avLst/>
          </a:prstGeom>
          <a:noFill/>
        </p:spPr>
        <p:txBody>
          <a:bodyPr wrap="square" rtlCol="0">
            <a:spAutoFit/>
          </a:bodyPr>
          <a:lstStyle/>
          <a:p>
            <a:r>
              <a:rPr lang="en-US" sz="2400" dirty="0"/>
              <a:t>Brynjolfsson et.al., “Entry-level employment has declined in applications of AI that </a:t>
            </a:r>
            <a:r>
              <a:rPr lang="en-US" sz="2400" i="1" dirty="0"/>
              <a:t>automate </a:t>
            </a:r>
            <a:r>
              <a:rPr lang="en-US" sz="2400" dirty="0"/>
              <a:t> work, with muted changes for </a:t>
            </a:r>
            <a:r>
              <a:rPr lang="en-US" sz="2400" i="1" dirty="0"/>
              <a:t>augmentation.</a:t>
            </a:r>
            <a:r>
              <a:rPr lang="en-US" sz="2400" dirty="0"/>
              <a:t> </a:t>
            </a:r>
          </a:p>
        </p:txBody>
      </p:sp>
    </p:spTree>
    <p:extLst>
      <p:ext uri="{BB962C8B-B14F-4D97-AF65-F5344CB8AC3E}">
        <p14:creationId xmlns:p14="http://schemas.microsoft.com/office/powerpoint/2010/main" val="377634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09F4-ACC9-36E8-0969-39B0FCFD681E}"/>
              </a:ext>
            </a:extLst>
          </p:cNvPr>
          <p:cNvSpPr>
            <a:spLocks noGrp="1"/>
          </p:cNvSpPr>
          <p:nvPr>
            <p:ph type="title"/>
          </p:nvPr>
        </p:nvSpPr>
        <p:spPr/>
        <p:txBody>
          <a:bodyPr/>
          <a:lstStyle/>
          <a:p>
            <a:r>
              <a:rPr lang="en-US" dirty="0">
                <a:solidFill>
                  <a:schemeClr val="bg1"/>
                </a:solidFill>
              </a:rPr>
              <a:t>But</a:t>
            </a:r>
            <a:r>
              <a:rPr lang="en-US" dirty="0"/>
              <a:t>, There is Some Evidence of AI Augmentation</a:t>
            </a:r>
          </a:p>
        </p:txBody>
      </p:sp>
      <p:pic>
        <p:nvPicPr>
          <p:cNvPr id="6" name="Content Placeholder 5">
            <a:extLst>
              <a:ext uri="{FF2B5EF4-FFF2-40B4-BE49-F238E27FC236}">
                <a16:creationId xmlns:a16="http://schemas.microsoft.com/office/drawing/2014/main" id="{8D76C7C4-EBA2-CB42-5C20-40D32E2600AD}"/>
              </a:ext>
            </a:extLst>
          </p:cNvPr>
          <p:cNvPicPr>
            <a:picLocks noGrp="1" noChangeAspect="1"/>
          </p:cNvPicPr>
          <p:nvPr>
            <p:ph idx="1"/>
          </p:nvPr>
        </p:nvPicPr>
        <p:blipFill>
          <a:blip r:embed="rId2"/>
          <a:stretch>
            <a:fillRect/>
          </a:stretch>
        </p:blipFill>
        <p:spPr>
          <a:xfrm>
            <a:off x="716030" y="1629816"/>
            <a:ext cx="6187940" cy="3942413"/>
          </a:xfrm>
          <a:prstGeom prst="rect">
            <a:avLst/>
          </a:prstGeom>
        </p:spPr>
      </p:pic>
      <p:sp>
        <p:nvSpPr>
          <p:cNvPr id="4" name="Slide Number Placeholder 3">
            <a:extLst>
              <a:ext uri="{FF2B5EF4-FFF2-40B4-BE49-F238E27FC236}">
                <a16:creationId xmlns:a16="http://schemas.microsoft.com/office/drawing/2014/main" id="{8986CD21-B9AC-2E87-3EF6-C3689FDA6093}"/>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8" name="Picture 7">
            <a:extLst>
              <a:ext uri="{FF2B5EF4-FFF2-40B4-BE49-F238E27FC236}">
                <a16:creationId xmlns:a16="http://schemas.microsoft.com/office/drawing/2014/main" id="{7F9AB161-8A68-FF4D-FC56-571BBFE01607}"/>
              </a:ext>
            </a:extLst>
          </p:cNvPr>
          <p:cNvPicPr>
            <a:picLocks noChangeAspect="1"/>
          </p:cNvPicPr>
          <p:nvPr/>
        </p:nvPicPr>
        <p:blipFill>
          <a:blip r:embed="rId3"/>
          <a:stretch>
            <a:fillRect/>
          </a:stretch>
        </p:blipFill>
        <p:spPr>
          <a:xfrm>
            <a:off x="6096000" y="2493202"/>
            <a:ext cx="5082121" cy="3383280"/>
          </a:xfrm>
          <a:prstGeom prst="rect">
            <a:avLst/>
          </a:prstGeom>
        </p:spPr>
      </p:pic>
    </p:spTree>
    <p:extLst>
      <p:ext uri="{BB962C8B-B14F-4D97-AF65-F5344CB8AC3E}">
        <p14:creationId xmlns:p14="http://schemas.microsoft.com/office/powerpoint/2010/main" val="2567483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BCFF-1684-879C-93A7-9A4AAC227EC9}"/>
              </a:ext>
            </a:extLst>
          </p:cNvPr>
          <p:cNvSpPr>
            <a:spLocks noGrp="1"/>
          </p:cNvSpPr>
          <p:nvPr>
            <p:ph type="title"/>
          </p:nvPr>
        </p:nvSpPr>
        <p:spPr/>
        <p:txBody>
          <a:bodyPr/>
          <a:lstStyle/>
          <a:p>
            <a:r>
              <a:rPr lang="en-US" dirty="0">
                <a:solidFill>
                  <a:schemeClr val="bg1"/>
                </a:solidFill>
              </a:rPr>
              <a:t>Bry</a:t>
            </a:r>
            <a:r>
              <a:rPr lang="en-US" dirty="0">
                <a:solidFill>
                  <a:schemeClr val="accent5">
                    <a:lumMod val="50000"/>
                  </a:schemeClr>
                </a:solidFill>
              </a:rPr>
              <a:t>njolfsson et.al. Conclusion</a:t>
            </a:r>
            <a:endParaRPr lang="en-US" dirty="0">
              <a:solidFill>
                <a:schemeClr val="bg1"/>
              </a:solidFill>
            </a:endParaRPr>
          </a:p>
        </p:txBody>
      </p:sp>
      <p:sp>
        <p:nvSpPr>
          <p:cNvPr id="3" name="Content Placeholder 2">
            <a:extLst>
              <a:ext uri="{FF2B5EF4-FFF2-40B4-BE49-F238E27FC236}">
                <a16:creationId xmlns:a16="http://schemas.microsoft.com/office/drawing/2014/main" id="{5E53BA14-2D6F-63AD-4591-40EBFCA67FC2}"/>
              </a:ext>
            </a:extLst>
          </p:cNvPr>
          <p:cNvSpPr>
            <a:spLocks noGrp="1"/>
          </p:cNvSpPr>
          <p:nvPr>
            <p:ph idx="1"/>
          </p:nvPr>
        </p:nvSpPr>
        <p:spPr>
          <a:xfrm>
            <a:off x="838200" y="1142467"/>
            <a:ext cx="10515600" cy="4351338"/>
          </a:xfrm>
        </p:spPr>
        <p:txBody>
          <a:bodyPr>
            <a:normAutofit fontScale="92500" lnSpcReduction="10000"/>
          </a:bodyPr>
          <a:lstStyle/>
          <a:p>
            <a:pPr marL="0" indent="0">
              <a:buNone/>
            </a:pPr>
            <a:r>
              <a:rPr lang="en-US" dirty="0"/>
              <a:t>“The adoption of new technologies typically leads to heterogeneous effects across workers, resulting in an adjustment period as workers reallocate from displaced forms of work to new forms with growing labor demand (Autor et al., 2024). Such endogenous adjustment may already be happening with AI, with emerging evidence of shifts in college majors away from AI-exposed categories such as computer science (</a:t>
            </a:r>
            <a:r>
              <a:rPr lang="en-US" dirty="0" err="1"/>
              <a:t>Horowitch</a:t>
            </a:r>
            <a:r>
              <a:rPr lang="en-US" dirty="0"/>
              <a:t>, 2025). Past transitions such as the IT revolution ultimately led to robust growth in employment and real wages following physical and human capital adjustments, with some workers benefiting more than others (Bresnahan et al., 2002; Brynjolfsson et al., 2021). </a:t>
            </a:r>
          </a:p>
          <a:p>
            <a:pPr marL="0" indent="0">
              <a:buNone/>
            </a:pPr>
            <a:r>
              <a:rPr lang="en-US" dirty="0"/>
              <a:t>Tracking employment trends on an ongoing basis will help determine if the adjustment to AI follows a similar pattern.”</a:t>
            </a:r>
          </a:p>
        </p:txBody>
      </p:sp>
      <p:sp>
        <p:nvSpPr>
          <p:cNvPr id="4" name="Slide Number Placeholder 3">
            <a:extLst>
              <a:ext uri="{FF2B5EF4-FFF2-40B4-BE49-F238E27FC236}">
                <a16:creationId xmlns:a16="http://schemas.microsoft.com/office/drawing/2014/main" id="{498CF70A-233C-BEDE-CE6B-34F2E271D3CA}"/>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TextBox 4">
            <a:extLst>
              <a:ext uri="{FF2B5EF4-FFF2-40B4-BE49-F238E27FC236}">
                <a16:creationId xmlns:a16="http://schemas.microsoft.com/office/drawing/2014/main" id="{5163A21A-A3C7-8A06-DCB0-C07722C2E3AB}"/>
              </a:ext>
            </a:extLst>
          </p:cNvPr>
          <p:cNvSpPr txBox="1"/>
          <p:nvPr/>
        </p:nvSpPr>
        <p:spPr>
          <a:xfrm>
            <a:off x="3183038" y="5575708"/>
            <a:ext cx="8958805" cy="584775"/>
          </a:xfrm>
          <a:prstGeom prst="rect">
            <a:avLst/>
          </a:prstGeom>
          <a:noFill/>
        </p:spPr>
        <p:txBody>
          <a:bodyPr wrap="square" rtlCol="0">
            <a:spAutoFit/>
          </a:bodyPr>
          <a:lstStyle/>
          <a:p>
            <a:r>
              <a:rPr lang="en-US" sz="3200" dirty="0"/>
              <a:t>Optimistic or Pessimistic?</a:t>
            </a:r>
          </a:p>
        </p:txBody>
      </p:sp>
    </p:spTree>
    <p:extLst>
      <p:ext uri="{BB962C8B-B14F-4D97-AF65-F5344CB8AC3E}">
        <p14:creationId xmlns:p14="http://schemas.microsoft.com/office/powerpoint/2010/main" val="90357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DA15-50F4-9B92-15A8-ACD516651B4C}"/>
              </a:ext>
            </a:extLst>
          </p:cNvPr>
          <p:cNvSpPr>
            <a:spLocks noGrp="1"/>
          </p:cNvSpPr>
          <p:nvPr>
            <p:ph type="title"/>
          </p:nvPr>
        </p:nvSpPr>
        <p:spPr/>
        <p:txBody>
          <a:bodyPr/>
          <a:lstStyle/>
          <a:p>
            <a:r>
              <a:rPr lang="en-US" dirty="0">
                <a:solidFill>
                  <a:schemeClr val="bg1"/>
                </a:solidFill>
              </a:rPr>
              <a:t>The</a:t>
            </a:r>
            <a:r>
              <a:rPr lang="en-US" dirty="0"/>
              <a:t> Future Assuming, AI is a “Big Deal”</a:t>
            </a:r>
          </a:p>
        </p:txBody>
      </p:sp>
      <p:sp>
        <p:nvSpPr>
          <p:cNvPr id="3" name="Content Placeholder 2">
            <a:extLst>
              <a:ext uri="{FF2B5EF4-FFF2-40B4-BE49-F238E27FC236}">
                <a16:creationId xmlns:a16="http://schemas.microsoft.com/office/drawing/2014/main" id="{D48180B2-51E9-0C18-43C9-79C1766EC378}"/>
              </a:ext>
            </a:extLst>
          </p:cNvPr>
          <p:cNvSpPr>
            <a:spLocks noGrp="1"/>
          </p:cNvSpPr>
          <p:nvPr>
            <p:ph idx="1"/>
          </p:nvPr>
        </p:nvSpPr>
        <p:spPr/>
        <p:txBody>
          <a:bodyPr>
            <a:normAutofit lnSpcReduction="10000"/>
          </a:bodyPr>
          <a:lstStyle/>
          <a:p>
            <a:r>
              <a:rPr lang="en-US" dirty="0"/>
              <a:t>Suppose computer expertise </a:t>
            </a:r>
            <a:r>
              <a:rPr lang="en-US" i="1" dirty="0"/>
              <a:t>substitutes </a:t>
            </a:r>
            <a:r>
              <a:rPr lang="en-US" dirty="0"/>
              <a:t>for human expertise, so that the only work left for humans is unskilled and low paying</a:t>
            </a:r>
          </a:p>
          <a:p>
            <a:r>
              <a:rPr lang="en-US" dirty="0"/>
              <a:t>But, the productivity of computers is so great that we live in a world of abundance.</a:t>
            </a:r>
          </a:p>
          <a:p>
            <a:r>
              <a:rPr lang="en-US" dirty="0"/>
              <a:t>Keynes (1930) </a:t>
            </a:r>
            <a:r>
              <a:rPr lang="en-US" i="1" dirty="0"/>
              <a:t>Economic Possibilities for our Grandchildren</a:t>
            </a:r>
            <a:endParaRPr lang="en-US" dirty="0"/>
          </a:p>
          <a:p>
            <a:pPr lvl="1"/>
            <a:r>
              <a:rPr lang="en-US" dirty="0">
                <a:solidFill>
                  <a:srgbClr val="000000"/>
                </a:solidFill>
                <a:latin typeface="Times New Roman" panose="02020603050405020304" pitchFamily="18" charset="0"/>
              </a:rPr>
              <a:t>I draw the conclusion that, assuming no important wars and no important increase in population [climate change?], the </a:t>
            </a:r>
            <a:r>
              <a:rPr lang="en-US" i="1" dirty="0">
                <a:solidFill>
                  <a:srgbClr val="000000"/>
                </a:solidFill>
                <a:latin typeface="Times New Roman" panose="02020603050405020304" pitchFamily="18" charset="0"/>
              </a:rPr>
              <a:t>economic problem </a:t>
            </a:r>
            <a:r>
              <a:rPr lang="en-US" dirty="0">
                <a:solidFill>
                  <a:srgbClr val="000000"/>
                </a:solidFill>
                <a:latin typeface="Times New Roman" panose="02020603050405020304" pitchFamily="18" charset="0"/>
              </a:rPr>
              <a:t>[scarcity]</a:t>
            </a:r>
            <a:r>
              <a:rPr lang="en-US"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may be solved [in 100 years].</a:t>
            </a:r>
          </a:p>
          <a:p>
            <a:pPr lvl="1"/>
            <a:r>
              <a:rPr lang="en-US" dirty="0">
                <a:solidFill>
                  <a:srgbClr val="000000"/>
                </a:solidFill>
                <a:latin typeface="Times New Roman" panose="02020603050405020304" pitchFamily="18" charset="0"/>
              </a:rPr>
              <a:t>Thus, for the first time …man will be faced with his real, his permanent problem-how to use his freedom from pressing economic cares, how to occupy the leisure…, to live wisely and agreeably and well. 	</a:t>
            </a:r>
          </a:p>
        </p:txBody>
      </p:sp>
      <p:sp>
        <p:nvSpPr>
          <p:cNvPr id="4" name="Slide Number Placeholder 3">
            <a:extLst>
              <a:ext uri="{FF2B5EF4-FFF2-40B4-BE49-F238E27FC236}">
                <a16:creationId xmlns:a16="http://schemas.microsoft.com/office/drawing/2014/main" id="{EEFFB791-2DCC-355D-6F24-80148F591E59}"/>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9840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341C-6663-6165-CA3A-5FC4D7A1A7A2}"/>
              </a:ext>
            </a:extLst>
          </p:cNvPr>
          <p:cNvSpPr>
            <a:spLocks noGrp="1"/>
          </p:cNvSpPr>
          <p:nvPr>
            <p:ph type="title"/>
          </p:nvPr>
        </p:nvSpPr>
        <p:spPr/>
        <p:txBody>
          <a:bodyPr/>
          <a:lstStyle/>
          <a:p>
            <a:r>
              <a:rPr lang="en-US" dirty="0">
                <a:solidFill>
                  <a:schemeClr val="bg1"/>
                </a:solidFill>
              </a:rPr>
              <a:t>Pro</a:t>
            </a:r>
            <a:r>
              <a:rPr lang="en-US" dirty="0"/>
              <a:t>blems with Keynes’ Vision</a:t>
            </a:r>
          </a:p>
        </p:txBody>
      </p:sp>
      <p:sp>
        <p:nvSpPr>
          <p:cNvPr id="3" name="Content Placeholder 2">
            <a:extLst>
              <a:ext uri="{FF2B5EF4-FFF2-40B4-BE49-F238E27FC236}">
                <a16:creationId xmlns:a16="http://schemas.microsoft.com/office/drawing/2014/main" id="{56DC953C-5A54-E4B4-8E87-5A551FC07E74}"/>
              </a:ext>
            </a:extLst>
          </p:cNvPr>
          <p:cNvSpPr>
            <a:spLocks noGrp="1"/>
          </p:cNvSpPr>
          <p:nvPr>
            <p:ph idx="1"/>
          </p:nvPr>
        </p:nvSpPr>
        <p:spPr/>
        <p:txBody>
          <a:bodyPr>
            <a:normAutofit lnSpcReduction="10000"/>
          </a:bodyPr>
          <a:lstStyle/>
          <a:p>
            <a:r>
              <a:rPr lang="en-US" dirty="0"/>
              <a:t>How do people lead meaningful lives without meaningful work?</a:t>
            </a:r>
          </a:p>
          <a:p>
            <a:r>
              <a:rPr lang="en-US" dirty="0"/>
              <a:t>Given that the value of human skill is eliminated, how do we manage to share the abundance? Will the owners of AI resources be more like Bill Gates or Elon Musk?</a:t>
            </a:r>
          </a:p>
          <a:p>
            <a:r>
              <a:rPr lang="en-US" dirty="0"/>
              <a:t>David Autor on a podcast has described the Musk case as a Mad Max scenario:  “The more likely scenario to me looks much more like Mad Max: Fury Road, where everybody is competing over a few remaining resources that aren’t controlled by some warlord somewhere.” (</a:t>
            </a:r>
            <a:r>
              <a:rPr lang="en-US" dirty="0">
                <a:hlinkClick r:id="rId2"/>
              </a:rPr>
              <a:t>https://podcasts.apple.com/us/podcast/david-autor-on-ais-impact-on-jobs-expertise-and-labor/id1677184070?i=1000715406677</a:t>
            </a:r>
            <a:r>
              <a:rPr lang="en-US" dirty="0"/>
              <a:t>)</a:t>
            </a:r>
          </a:p>
          <a:p>
            <a:endParaRPr lang="en-US" dirty="0"/>
          </a:p>
        </p:txBody>
      </p:sp>
      <p:sp>
        <p:nvSpPr>
          <p:cNvPr id="4" name="Slide Number Placeholder 3">
            <a:extLst>
              <a:ext uri="{FF2B5EF4-FFF2-40B4-BE49-F238E27FC236}">
                <a16:creationId xmlns:a16="http://schemas.microsoft.com/office/drawing/2014/main" id="{C794ED74-6D7E-C1BC-F8A8-4A9EC42C880C}"/>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7840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8105-197B-AF49-4A50-13BE0170E278}"/>
              </a:ext>
            </a:extLst>
          </p:cNvPr>
          <p:cNvSpPr>
            <a:spLocks noGrp="1"/>
          </p:cNvSpPr>
          <p:nvPr>
            <p:ph type="title"/>
          </p:nvPr>
        </p:nvSpPr>
        <p:spPr/>
        <p:txBody>
          <a:bodyPr/>
          <a:lstStyle/>
          <a:p>
            <a:r>
              <a:rPr lang="en-US" dirty="0">
                <a:solidFill>
                  <a:schemeClr val="bg1"/>
                </a:solidFill>
              </a:rPr>
              <a:t>A B</a:t>
            </a:r>
            <a:r>
              <a:rPr lang="en-US" dirty="0"/>
              <a:t>etter Path:  </a:t>
            </a:r>
          </a:p>
        </p:txBody>
      </p:sp>
      <p:sp>
        <p:nvSpPr>
          <p:cNvPr id="3" name="Content Placeholder 2">
            <a:extLst>
              <a:ext uri="{FF2B5EF4-FFF2-40B4-BE49-F238E27FC236}">
                <a16:creationId xmlns:a16="http://schemas.microsoft.com/office/drawing/2014/main" id="{4C9F6502-C180-551C-8175-A89EE4AD6237}"/>
              </a:ext>
            </a:extLst>
          </p:cNvPr>
          <p:cNvSpPr>
            <a:spLocks noGrp="1"/>
          </p:cNvSpPr>
          <p:nvPr>
            <p:ph idx="1"/>
          </p:nvPr>
        </p:nvSpPr>
        <p:spPr/>
        <p:txBody>
          <a:bodyPr/>
          <a:lstStyle/>
          <a:p>
            <a:r>
              <a:rPr lang="en-US" dirty="0"/>
              <a:t>AI becomes a General Productivity Technology that </a:t>
            </a:r>
            <a:r>
              <a:rPr lang="en-US" i="1" dirty="0"/>
              <a:t>augments </a:t>
            </a:r>
            <a:r>
              <a:rPr lang="en-US" dirty="0"/>
              <a:t> human skills and leads to</a:t>
            </a:r>
          </a:p>
          <a:p>
            <a:pPr marL="914400" lvl="1" indent="-457200">
              <a:buFont typeface="+mj-lt"/>
              <a:buAutoNum type="arabicPeriod"/>
            </a:pPr>
            <a:r>
              <a:rPr lang="en-US" dirty="0"/>
              <a:t>Meaningful work done by humans, without requiring education emphasizing codified knowledge.</a:t>
            </a:r>
          </a:p>
          <a:p>
            <a:pPr marL="914400" lvl="1" indent="-457200">
              <a:buFont typeface="+mj-lt"/>
              <a:buAutoNum type="arabicPeriod"/>
            </a:pPr>
            <a:r>
              <a:rPr lang="en-US" dirty="0"/>
              <a:t>Generally shared prosperity of workers and owners </a:t>
            </a:r>
          </a:p>
          <a:p>
            <a:r>
              <a:rPr lang="en-US" dirty="0"/>
              <a:t>Great, but how do we get there?</a:t>
            </a:r>
          </a:p>
        </p:txBody>
      </p:sp>
      <p:sp>
        <p:nvSpPr>
          <p:cNvPr id="4" name="Slide Number Placeholder 3">
            <a:extLst>
              <a:ext uri="{FF2B5EF4-FFF2-40B4-BE49-F238E27FC236}">
                <a16:creationId xmlns:a16="http://schemas.microsoft.com/office/drawing/2014/main" id="{6E095931-FE37-A718-B74B-C10366809BA4}"/>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4209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E1FE-5371-75ED-38DC-4C17685B1402}"/>
              </a:ext>
            </a:extLst>
          </p:cNvPr>
          <p:cNvSpPr>
            <a:spLocks noGrp="1"/>
          </p:cNvSpPr>
          <p:nvPr>
            <p:ph type="title"/>
          </p:nvPr>
        </p:nvSpPr>
        <p:spPr>
          <a:xfrm>
            <a:off x="757177" y="273150"/>
            <a:ext cx="10515600" cy="1325563"/>
          </a:xfrm>
        </p:spPr>
        <p:txBody>
          <a:bodyPr/>
          <a:lstStyle/>
          <a:p>
            <a:r>
              <a:rPr lang="en-US" dirty="0">
                <a:solidFill>
                  <a:schemeClr val="bg1"/>
                </a:solidFill>
              </a:rPr>
              <a:t>Blu</a:t>
            </a:r>
            <a:r>
              <a:rPr lang="en-US" dirty="0">
                <a:solidFill>
                  <a:schemeClr val="accent5">
                    <a:lumMod val="50000"/>
                  </a:schemeClr>
                </a:solidFill>
              </a:rPr>
              <a:t>eprint of Acemoglu, Autor and Johnson (10/23)</a:t>
            </a:r>
            <a:endParaRPr lang="en-US" dirty="0">
              <a:solidFill>
                <a:schemeClr val="bg1"/>
              </a:solidFill>
            </a:endParaRPr>
          </a:p>
        </p:txBody>
      </p:sp>
      <p:sp>
        <p:nvSpPr>
          <p:cNvPr id="3" name="Content Placeholder 2">
            <a:extLst>
              <a:ext uri="{FF2B5EF4-FFF2-40B4-BE49-F238E27FC236}">
                <a16:creationId xmlns:a16="http://schemas.microsoft.com/office/drawing/2014/main" id="{0F4BD19B-065D-BD64-925D-56D604AD23F8}"/>
              </a:ext>
            </a:extLst>
          </p:cNvPr>
          <p:cNvSpPr>
            <a:spLocks noGrp="1"/>
          </p:cNvSpPr>
          <p:nvPr>
            <p:ph idx="1"/>
          </p:nvPr>
        </p:nvSpPr>
        <p:spPr/>
        <p:txBody>
          <a:bodyPr>
            <a:normAutofit/>
          </a:bodyPr>
          <a:lstStyle/>
          <a:p>
            <a:pPr marL="0" indent="0">
              <a:buNone/>
            </a:pPr>
            <a:r>
              <a:rPr lang="en-US" dirty="0"/>
              <a:t>At this time, the five most important federal policies should be:</a:t>
            </a:r>
          </a:p>
          <a:p>
            <a:pPr marL="0" indent="0">
              <a:buNone/>
            </a:pPr>
            <a:r>
              <a:rPr lang="en-US" dirty="0"/>
              <a:t>1. Equalize tax rates on employing workers and on owning equipment/algorithms to level the playing field between people and machines.</a:t>
            </a:r>
          </a:p>
          <a:p>
            <a:pPr marL="0" indent="0">
              <a:buNone/>
            </a:pPr>
            <a:r>
              <a:rPr lang="en-US" dirty="0"/>
              <a:t>2. Update Occupational Safety and Health Administration rules to create safeguards (i.e. limitations) on the surveillance of workers. Finding ways to elevate worker voice on the direction of development could also be helpful.</a:t>
            </a:r>
          </a:p>
        </p:txBody>
      </p:sp>
      <p:sp>
        <p:nvSpPr>
          <p:cNvPr id="4" name="Slide Number Placeholder 3">
            <a:extLst>
              <a:ext uri="{FF2B5EF4-FFF2-40B4-BE49-F238E27FC236}">
                <a16:creationId xmlns:a16="http://schemas.microsoft.com/office/drawing/2014/main" id="{C77F85DD-0430-EBFA-01A5-B497CBF221D4}"/>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6" name="TextBox 5">
            <a:extLst>
              <a:ext uri="{FF2B5EF4-FFF2-40B4-BE49-F238E27FC236}">
                <a16:creationId xmlns:a16="http://schemas.microsoft.com/office/drawing/2014/main" id="{6A129399-062B-A5B9-771F-126B0DB6A5BB}"/>
              </a:ext>
            </a:extLst>
          </p:cNvPr>
          <p:cNvSpPr txBox="1"/>
          <p:nvPr/>
        </p:nvSpPr>
        <p:spPr>
          <a:xfrm>
            <a:off x="3083205" y="5886964"/>
            <a:ext cx="8780845" cy="1200329"/>
          </a:xfrm>
          <a:prstGeom prst="rect">
            <a:avLst/>
          </a:prstGeom>
          <a:noFill/>
        </p:spPr>
        <p:txBody>
          <a:bodyPr wrap="square">
            <a:spAutoFit/>
          </a:bodyPr>
          <a:lstStyle/>
          <a:p>
            <a:r>
              <a:rPr lang="en-US" dirty="0">
                <a:hlinkClick r:id="rId2"/>
              </a:rPr>
              <a:t>https://cepr.org/voxeu/columns/how-ai-can-become-pro-worker#:~:text=The%20automation%20of%20blue%2Dcollar,onto%20this%20human%2Dcomplementary%20path</a:t>
            </a:r>
            <a:r>
              <a:rPr lang="en-US" dirty="0"/>
              <a:t>.</a:t>
            </a:r>
          </a:p>
          <a:p>
            <a:endParaRPr lang="en-US" dirty="0"/>
          </a:p>
        </p:txBody>
      </p:sp>
    </p:spTree>
    <p:extLst>
      <p:ext uri="{BB962C8B-B14F-4D97-AF65-F5344CB8AC3E}">
        <p14:creationId xmlns:p14="http://schemas.microsoft.com/office/powerpoint/2010/main" val="4784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9527-6CF2-A719-6CB5-F042199904AF}"/>
              </a:ext>
            </a:extLst>
          </p:cNvPr>
          <p:cNvSpPr>
            <a:spLocks noGrp="1"/>
          </p:cNvSpPr>
          <p:nvPr>
            <p:ph type="title"/>
          </p:nvPr>
        </p:nvSpPr>
        <p:spPr/>
        <p:txBody>
          <a:bodyPr/>
          <a:lstStyle/>
          <a:p>
            <a:r>
              <a:rPr lang="en-US" dirty="0" err="1">
                <a:solidFill>
                  <a:schemeClr val="bg1"/>
                </a:solidFill>
              </a:rPr>
              <a:t>Two</a:t>
            </a:r>
            <a:r>
              <a:rPr lang="en-US" dirty="0" err="1">
                <a:solidFill>
                  <a:schemeClr val="accent5">
                    <a:lumMod val="50000"/>
                  </a:schemeClr>
                </a:solidFill>
              </a:rPr>
              <a:t>Major</a:t>
            </a:r>
            <a:r>
              <a:rPr lang="en-US" dirty="0">
                <a:solidFill>
                  <a:schemeClr val="accent5">
                    <a:lumMod val="50000"/>
                  </a:schemeClr>
                </a:solidFill>
              </a:rPr>
              <a:t> Shifts in Employment</a:t>
            </a:r>
            <a:endParaRPr lang="en-US" dirty="0"/>
          </a:p>
        </p:txBody>
      </p:sp>
      <p:sp>
        <p:nvSpPr>
          <p:cNvPr id="4" name="Slide Number Placeholder 3">
            <a:extLst>
              <a:ext uri="{FF2B5EF4-FFF2-40B4-BE49-F238E27FC236}">
                <a16:creationId xmlns:a16="http://schemas.microsoft.com/office/drawing/2014/main" id="{52A35FB1-5642-746D-FE17-A22C09092A3D}"/>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7" name="TextBox 6">
            <a:extLst>
              <a:ext uri="{FF2B5EF4-FFF2-40B4-BE49-F238E27FC236}">
                <a16:creationId xmlns:a16="http://schemas.microsoft.com/office/drawing/2014/main" id="{4BBAC04B-1F82-7BED-AB29-21E38EBC57EE}"/>
              </a:ext>
            </a:extLst>
          </p:cNvPr>
          <p:cNvSpPr txBox="1"/>
          <p:nvPr/>
        </p:nvSpPr>
        <p:spPr>
          <a:xfrm>
            <a:off x="3518704" y="6371334"/>
            <a:ext cx="8380070" cy="369332"/>
          </a:xfrm>
          <a:prstGeom prst="rect">
            <a:avLst/>
          </a:prstGeom>
          <a:noFill/>
        </p:spPr>
        <p:txBody>
          <a:bodyPr wrap="square" rtlCol="0">
            <a:spAutoFit/>
          </a:bodyPr>
          <a:lstStyle/>
          <a:p>
            <a:r>
              <a:rPr lang="en-US"/>
              <a:t>https://www.visualcapitalist.com/visualizing-150-years-of-u-s-employment-history/</a:t>
            </a:r>
            <a:endParaRPr lang="en-US" dirty="0"/>
          </a:p>
        </p:txBody>
      </p:sp>
      <p:pic>
        <p:nvPicPr>
          <p:cNvPr id="11" name="Content Placeholder 10">
            <a:extLst>
              <a:ext uri="{FF2B5EF4-FFF2-40B4-BE49-F238E27FC236}">
                <a16:creationId xmlns:a16="http://schemas.microsoft.com/office/drawing/2014/main" id="{4EC05978-2559-E689-E1DC-26E0B7FA5DA9}"/>
              </a:ext>
            </a:extLst>
          </p:cNvPr>
          <p:cNvPicPr>
            <a:picLocks noGrp="1" noChangeAspect="1"/>
          </p:cNvPicPr>
          <p:nvPr>
            <p:ph idx="1"/>
          </p:nvPr>
        </p:nvPicPr>
        <p:blipFill>
          <a:blip r:embed="rId2"/>
          <a:stretch>
            <a:fillRect/>
          </a:stretch>
        </p:blipFill>
        <p:spPr>
          <a:xfrm>
            <a:off x="1322281" y="1330031"/>
            <a:ext cx="9384537" cy="4754880"/>
          </a:xfrm>
        </p:spPr>
      </p:pic>
    </p:spTree>
    <p:extLst>
      <p:ext uri="{BB962C8B-B14F-4D97-AF65-F5344CB8AC3E}">
        <p14:creationId xmlns:p14="http://schemas.microsoft.com/office/powerpoint/2010/main" val="76598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127F-F438-D77E-E975-21157748BAD5}"/>
              </a:ext>
            </a:extLst>
          </p:cNvPr>
          <p:cNvSpPr>
            <a:spLocks noGrp="1"/>
          </p:cNvSpPr>
          <p:nvPr>
            <p:ph type="title"/>
          </p:nvPr>
        </p:nvSpPr>
        <p:spPr/>
        <p:txBody>
          <a:bodyPr/>
          <a:lstStyle/>
          <a:p>
            <a:r>
              <a:rPr lang="en-US" dirty="0">
                <a:solidFill>
                  <a:schemeClr val="bg1"/>
                </a:solidFill>
              </a:rPr>
              <a:t>Blu</a:t>
            </a:r>
            <a:r>
              <a:rPr lang="en-US" dirty="0"/>
              <a:t>eprint (Cont.)</a:t>
            </a:r>
          </a:p>
        </p:txBody>
      </p:sp>
      <p:sp>
        <p:nvSpPr>
          <p:cNvPr id="3" name="Content Placeholder 2">
            <a:extLst>
              <a:ext uri="{FF2B5EF4-FFF2-40B4-BE49-F238E27FC236}">
                <a16:creationId xmlns:a16="http://schemas.microsoft.com/office/drawing/2014/main" id="{A93AEFEB-7213-D884-F46A-4C31E38553A2}"/>
              </a:ext>
            </a:extLst>
          </p:cNvPr>
          <p:cNvSpPr>
            <a:spLocks noGrp="1"/>
          </p:cNvSpPr>
          <p:nvPr>
            <p:ph idx="1"/>
          </p:nvPr>
        </p:nvSpPr>
        <p:spPr/>
        <p:txBody>
          <a:bodyPr>
            <a:normAutofit lnSpcReduction="10000"/>
          </a:bodyPr>
          <a:lstStyle/>
          <a:p>
            <a:pPr marL="0" indent="0">
              <a:lnSpc>
                <a:spcPct val="100000"/>
              </a:lnSpc>
              <a:buNone/>
            </a:pPr>
            <a:r>
              <a:rPr lang="en-US" sz="3000" dirty="0"/>
              <a:t>3.  Increase funding for human-complementary technology research, recognizing that this is not currently a private sector priority.</a:t>
            </a:r>
          </a:p>
          <a:p>
            <a:pPr marL="0" indent="0">
              <a:lnSpc>
                <a:spcPct val="100000"/>
              </a:lnSpc>
              <a:buNone/>
            </a:pPr>
            <a:r>
              <a:rPr lang="en-US" sz="3000" dirty="0"/>
              <a:t>4.  Create an AI center of expertise within the government, to help share knowledge among regulators and other officials.</a:t>
            </a:r>
          </a:p>
          <a:p>
            <a:pPr marL="0" indent="0">
              <a:lnSpc>
                <a:spcPct val="100000"/>
              </a:lnSpc>
              <a:buNone/>
            </a:pPr>
            <a:r>
              <a:rPr lang="en-US" sz="3000" dirty="0"/>
              <a:t>5. Use that federal expertise to advise on whether purported human complementary technology is appropriate to adopt in publicly provided education and healthcare </a:t>
            </a:r>
            <a:r>
              <a:rPr lang="en-US" sz="3000" dirty="0" err="1"/>
              <a:t>programmes</a:t>
            </a:r>
            <a:r>
              <a:rPr lang="en-US" sz="3000" dirty="0"/>
              <a:t>, including at the state and local level.</a:t>
            </a:r>
          </a:p>
        </p:txBody>
      </p:sp>
      <p:sp>
        <p:nvSpPr>
          <p:cNvPr id="4" name="Slide Number Placeholder 3">
            <a:extLst>
              <a:ext uri="{FF2B5EF4-FFF2-40B4-BE49-F238E27FC236}">
                <a16:creationId xmlns:a16="http://schemas.microsoft.com/office/drawing/2014/main" id="{D2A414DF-1C50-8096-CCE8-92893F51424A}"/>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611821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4E31-BB94-E38F-C471-52E85E7B17E6}"/>
              </a:ext>
            </a:extLst>
          </p:cNvPr>
          <p:cNvSpPr>
            <a:spLocks noGrp="1"/>
          </p:cNvSpPr>
          <p:nvPr>
            <p:ph type="title"/>
          </p:nvPr>
        </p:nvSpPr>
        <p:spPr/>
        <p:txBody>
          <a:bodyPr/>
          <a:lstStyle/>
          <a:p>
            <a:r>
              <a:rPr lang="en-US" dirty="0">
                <a:solidFill>
                  <a:schemeClr val="bg1"/>
                </a:solidFill>
              </a:rPr>
              <a:t>Als</a:t>
            </a:r>
            <a:r>
              <a:rPr lang="en-US" dirty="0"/>
              <a:t>o, Well Worth a Read</a:t>
            </a:r>
          </a:p>
        </p:txBody>
      </p:sp>
      <p:sp>
        <p:nvSpPr>
          <p:cNvPr id="3" name="Content Placeholder 2">
            <a:extLst>
              <a:ext uri="{FF2B5EF4-FFF2-40B4-BE49-F238E27FC236}">
                <a16:creationId xmlns:a16="http://schemas.microsoft.com/office/drawing/2014/main" id="{88F36F2F-E4D2-708E-80F6-ED1C4E59BDDD}"/>
              </a:ext>
            </a:extLst>
          </p:cNvPr>
          <p:cNvSpPr>
            <a:spLocks noGrp="1"/>
          </p:cNvSpPr>
          <p:nvPr>
            <p:ph idx="1"/>
          </p:nvPr>
        </p:nvSpPr>
        <p:spPr/>
        <p:txBody>
          <a:bodyPr/>
          <a:lstStyle/>
          <a:p>
            <a:pPr marL="0" indent="0">
              <a:buNone/>
            </a:pPr>
            <a:r>
              <a:rPr lang="en-US" dirty="0"/>
              <a:t>David Autor and Gordon Hanson, “We Warned About the </a:t>
            </a:r>
            <a:r>
              <a:rPr lang="en-US" dirty="0" err="1"/>
              <a:t>FirstChina</a:t>
            </a:r>
            <a:r>
              <a:rPr lang="en-US" dirty="0"/>
              <a:t> Shock. The Next One Will Be Worse, “  </a:t>
            </a:r>
            <a:r>
              <a:rPr lang="en-US" i="1" dirty="0"/>
              <a:t>NYTIMES, </a:t>
            </a:r>
            <a:r>
              <a:rPr lang="en-US" dirty="0"/>
              <a:t>7/14/2025.</a:t>
            </a:r>
          </a:p>
          <a:p>
            <a:pPr marL="0" indent="0">
              <a:buNone/>
            </a:pPr>
            <a:r>
              <a:rPr lang="en-US" dirty="0"/>
              <a:t>Available at my Google Site:  </a:t>
            </a:r>
          </a:p>
          <a:p>
            <a:pPr marL="0" indent="0">
              <a:buNone/>
            </a:pPr>
            <a:r>
              <a:rPr lang="en-US">
                <a:hlinkClick r:id="rId2"/>
              </a:rPr>
              <a:t>https://sites.google.com/view/macro-current-issues/economic-update</a:t>
            </a:r>
            <a:endParaRPr lang="en-US"/>
          </a:p>
          <a:p>
            <a:pPr marL="0" indent="0">
              <a:buNone/>
            </a:pPr>
            <a:endParaRPr lang="en-US" dirty="0"/>
          </a:p>
        </p:txBody>
      </p:sp>
      <p:sp>
        <p:nvSpPr>
          <p:cNvPr id="4" name="Slide Number Placeholder 3">
            <a:extLst>
              <a:ext uri="{FF2B5EF4-FFF2-40B4-BE49-F238E27FC236}">
                <a16:creationId xmlns:a16="http://schemas.microsoft.com/office/drawing/2014/main" id="{5D7E1074-9985-52E7-E460-8B380D103CCF}"/>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4249524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nfo@NEEDEcon.org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www.NEEDEcon.org/testimonials.php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www.NEEDEcon.org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53798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8DB6-1EC4-392A-6D4B-6B7836CCFBC2}"/>
              </a:ext>
            </a:extLst>
          </p:cNvPr>
          <p:cNvSpPr>
            <a:spLocks noGrp="1"/>
          </p:cNvSpPr>
          <p:nvPr>
            <p:ph type="title"/>
          </p:nvPr>
        </p:nvSpPr>
        <p:spPr/>
        <p:txBody>
          <a:bodyPr/>
          <a:lstStyle/>
          <a:p>
            <a:r>
              <a:rPr lang="en-US" dirty="0">
                <a:solidFill>
                  <a:schemeClr val="bg1"/>
                </a:solidFill>
              </a:rPr>
              <a:t>Ou</a:t>
            </a:r>
            <a:r>
              <a:rPr lang="en-US" dirty="0">
                <a:solidFill>
                  <a:schemeClr val="accent5">
                    <a:lumMod val="50000"/>
                  </a:schemeClr>
                </a:solidFill>
              </a:rPr>
              <a:t>t </a:t>
            </a:r>
            <a:r>
              <a:rPr lang="en-US" dirty="0"/>
              <a:t>of Agriculture</a:t>
            </a:r>
          </a:p>
        </p:txBody>
      </p:sp>
      <p:sp>
        <p:nvSpPr>
          <p:cNvPr id="3" name="Content Placeholder 2">
            <a:extLst>
              <a:ext uri="{FF2B5EF4-FFF2-40B4-BE49-F238E27FC236}">
                <a16:creationId xmlns:a16="http://schemas.microsoft.com/office/drawing/2014/main" id="{5E4244B9-D997-6896-0FC7-A4AD9A98C4C9}"/>
              </a:ext>
            </a:extLst>
          </p:cNvPr>
          <p:cNvSpPr>
            <a:spLocks noGrp="1"/>
          </p:cNvSpPr>
          <p:nvPr>
            <p:ph idx="1"/>
          </p:nvPr>
        </p:nvSpPr>
        <p:spPr/>
        <p:txBody>
          <a:bodyPr/>
          <a:lstStyle/>
          <a:p>
            <a:r>
              <a:rPr lang="en-US" dirty="0"/>
              <a:t>D. Autor, C. Goldin, and L. Katz, Extending the Race between Education and Technology” </a:t>
            </a:r>
            <a:r>
              <a:rPr lang="en-US" b="0" i="1" dirty="0"/>
              <a:t>AEA Papers and Proceedings 2020, 110: 347–351</a:t>
            </a:r>
          </a:p>
          <a:p>
            <a:r>
              <a:rPr lang="en-US" dirty="0"/>
              <a:t>Technology increase the demand for skilled workers tending into raise their wages.</a:t>
            </a:r>
          </a:p>
          <a:p>
            <a:r>
              <a:rPr lang="en-US" dirty="0"/>
              <a:t>Education increases the supply of skilled workers tending to lower their wages.</a:t>
            </a:r>
          </a:p>
          <a:p>
            <a:pPr marL="0" indent="0">
              <a:buNone/>
            </a:pPr>
            <a:r>
              <a:rPr lang="en-US" dirty="0"/>
              <a:t>Example:  Shift from agriculture to manufacturing in the late 19</a:t>
            </a:r>
            <a:r>
              <a:rPr lang="en-US" baseline="30000" dirty="0"/>
              <a:t>th</a:t>
            </a:r>
            <a:r>
              <a:rPr lang="en-US" dirty="0"/>
              <a:t> and early 20</a:t>
            </a:r>
            <a:r>
              <a:rPr lang="en-US" baseline="30000" dirty="0"/>
              <a:t>th</a:t>
            </a:r>
            <a:r>
              <a:rPr lang="en-US" dirty="0"/>
              <a:t> centuries:  Increasing demand for high school graduates</a:t>
            </a:r>
          </a:p>
        </p:txBody>
      </p:sp>
      <p:sp>
        <p:nvSpPr>
          <p:cNvPr id="4" name="Slide Number Placeholder 3">
            <a:extLst>
              <a:ext uri="{FF2B5EF4-FFF2-40B4-BE49-F238E27FC236}">
                <a16:creationId xmlns:a16="http://schemas.microsoft.com/office/drawing/2014/main" id="{BF8A5069-F3B9-C32A-5B94-045F36E6CD88}"/>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5015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D7FE-A347-9291-6D43-7C4E54DA4F32}"/>
              </a:ext>
            </a:extLst>
          </p:cNvPr>
          <p:cNvSpPr>
            <a:spLocks noGrp="1"/>
          </p:cNvSpPr>
          <p:nvPr>
            <p:ph type="title"/>
          </p:nvPr>
        </p:nvSpPr>
        <p:spPr/>
        <p:txBody>
          <a:bodyPr/>
          <a:lstStyle/>
          <a:p>
            <a:r>
              <a:rPr lang="en-US" dirty="0">
                <a:solidFill>
                  <a:schemeClr val="bg1"/>
                </a:solidFill>
              </a:rPr>
              <a:t>His</a:t>
            </a:r>
            <a:r>
              <a:rPr lang="en-US" dirty="0"/>
              <a:t>torical Returns to Education</a:t>
            </a:r>
          </a:p>
        </p:txBody>
      </p:sp>
      <p:pic>
        <p:nvPicPr>
          <p:cNvPr id="6" name="Content Placeholder 5">
            <a:extLst>
              <a:ext uri="{FF2B5EF4-FFF2-40B4-BE49-F238E27FC236}">
                <a16:creationId xmlns:a16="http://schemas.microsoft.com/office/drawing/2014/main" id="{3C36846B-3C76-3730-FD41-FCE50E9555D8}"/>
              </a:ext>
            </a:extLst>
          </p:cNvPr>
          <p:cNvPicPr>
            <a:picLocks noGrp="1" noChangeAspect="1"/>
          </p:cNvPicPr>
          <p:nvPr>
            <p:ph idx="1"/>
          </p:nvPr>
        </p:nvPicPr>
        <p:blipFill>
          <a:blip r:embed="rId2"/>
          <a:stretch>
            <a:fillRect/>
          </a:stretch>
        </p:blipFill>
        <p:spPr>
          <a:xfrm>
            <a:off x="1728061" y="1570038"/>
            <a:ext cx="8307092" cy="4351337"/>
          </a:xfrm>
        </p:spPr>
      </p:pic>
      <p:sp>
        <p:nvSpPr>
          <p:cNvPr id="4" name="Slide Number Placeholder 3">
            <a:extLst>
              <a:ext uri="{FF2B5EF4-FFF2-40B4-BE49-F238E27FC236}">
                <a16:creationId xmlns:a16="http://schemas.microsoft.com/office/drawing/2014/main" id="{08FD4EDB-0077-9339-23D4-840C15CD667F}"/>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7" name="TextBox 6">
            <a:extLst>
              <a:ext uri="{FF2B5EF4-FFF2-40B4-BE49-F238E27FC236}">
                <a16:creationId xmlns:a16="http://schemas.microsoft.com/office/drawing/2014/main" id="{410C075B-D329-3D13-1844-4CF4C7E39FD0}"/>
              </a:ext>
            </a:extLst>
          </p:cNvPr>
          <p:cNvSpPr txBox="1"/>
          <p:nvPr/>
        </p:nvSpPr>
        <p:spPr>
          <a:xfrm>
            <a:off x="6827004" y="5835111"/>
            <a:ext cx="3386380" cy="369332"/>
          </a:xfrm>
          <a:prstGeom prst="rect">
            <a:avLst/>
          </a:prstGeom>
          <a:noFill/>
        </p:spPr>
        <p:txBody>
          <a:bodyPr wrap="square" rtlCol="0">
            <a:spAutoFit/>
          </a:bodyPr>
          <a:lstStyle/>
          <a:p>
            <a:r>
              <a:rPr lang="en-US" dirty="0"/>
              <a:t>Autor, Goldin and Katz</a:t>
            </a:r>
          </a:p>
        </p:txBody>
      </p:sp>
      <p:grpSp>
        <p:nvGrpSpPr>
          <p:cNvPr id="12" name="Group 11">
            <a:extLst>
              <a:ext uri="{FF2B5EF4-FFF2-40B4-BE49-F238E27FC236}">
                <a16:creationId xmlns:a16="http://schemas.microsoft.com/office/drawing/2014/main" id="{54212F84-181D-5FD7-1FAE-2CFA5C471DC0}"/>
              </a:ext>
            </a:extLst>
          </p:cNvPr>
          <p:cNvGrpSpPr/>
          <p:nvPr/>
        </p:nvGrpSpPr>
        <p:grpSpPr>
          <a:xfrm>
            <a:off x="4788976" y="2169763"/>
            <a:ext cx="2487478" cy="3262393"/>
            <a:chOff x="4788976" y="2169763"/>
            <a:chExt cx="2487478" cy="3262393"/>
          </a:xfrm>
        </p:grpSpPr>
        <p:cxnSp>
          <p:nvCxnSpPr>
            <p:cNvPr id="9" name="Straight Connector 8">
              <a:extLst>
                <a:ext uri="{FF2B5EF4-FFF2-40B4-BE49-F238E27FC236}">
                  <a16:creationId xmlns:a16="http://schemas.microsoft.com/office/drawing/2014/main" id="{56BD6AB1-EA48-ABA0-FB08-1C79DBD4B3D6}"/>
                </a:ext>
              </a:extLst>
            </p:cNvPr>
            <p:cNvCxnSpPr>
              <a:cxnSpLocks/>
            </p:cNvCxnSpPr>
            <p:nvPr/>
          </p:nvCxnSpPr>
          <p:spPr>
            <a:xfrm>
              <a:off x="5850610" y="2588217"/>
              <a:ext cx="0" cy="284393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2C260FB-E509-F396-50FA-3C1AE4472D00}"/>
                </a:ext>
              </a:extLst>
            </p:cNvPr>
            <p:cNvSpPr txBox="1"/>
            <p:nvPr/>
          </p:nvSpPr>
          <p:spPr>
            <a:xfrm>
              <a:off x="4788976" y="2169763"/>
              <a:ext cx="2487478" cy="369332"/>
            </a:xfrm>
            <a:prstGeom prst="rect">
              <a:avLst/>
            </a:prstGeom>
            <a:noFill/>
          </p:spPr>
          <p:txBody>
            <a:bodyPr wrap="square" rtlCol="0">
              <a:spAutoFit/>
            </a:bodyPr>
            <a:lstStyle/>
            <a:p>
              <a:r>
                <a:rPr lang="en-US" dirty="0"/>
                <a:t>High School Movement</a:t>
              </a:r>
            </a:p>
          </p:txBody>
        </p:sp>
      </p:grpSp>
    </p:spTree>
    <p:extLst>
      <p:ext uri="{BB962C8B-B14F-4D97-AF65-F5344CB8AC3E}">
        <p14:creationId xmlns:p14="http://schemas.microsoft.com/office/powerpoint/2010/main" val="863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837F-11BF-0EC2-0604-E9E0D5488220}"/>
              </a:ext>
            </a:extLst>
          </p:cNvPr>
          <p:cNvSpPr>
            <a:spLocks noGrp="1"/>
          </p:cNvSpPr>
          <p:nvPr>
            <p:ph type="title"/>
          </p:nvPr>
        </p:nvSpPr>
        <p:spPr/>
        <p:txBody>
          <a:bodyPr/>
          <a:lstStyle/>
          <a:p>
            <a:r>
              <a:rPr lang="en-US" dirty="0">
                <a:solidFill>
                  <a:schemeClr val="bg1"/>
                </a:solidFill>
              </a:rPr>
              <a:t>Ear</a:t>
            </a:r>
            <a:r>
              <a:rPr lang="en-US" dirty="0"/>
              <a:t>ly 20</a:t>
            </a:r>
            <a:r>
              <a:rPr lang="en-US" baseline="30000" dirty="0"/>
              <a:t>th</a:t>
            </a:r>
            <a:r>
              <a:rPr lang="en-US" dirty="0"/>
              <a:t> Century Technology Adjustment</a:t>
            </a:r>
          </a:p>
        </p:txBody>
      </p:sp>
      <p:sp>
        <p:nvSpPr>
          <p:cNvPr id="3" name="Content Placeholder 2">
            <a:extLst>
              <a:ext uri="{FF2B5EF4-FFF2-40B4-BE49-F238E27FC236}">
                <a16:creationId xmlns:a16="http://schemas.microsoft.com/office/drawing/2014/main" id="{A055232F-D4DB-037F-610A-D4519309DABB}"/>
              </a:ext>
            </a:extLst>
          </p:cNvPr>
          <p:cNvSpPr>
            <a:spLocks noGrp="1"/>
          </p:cNvSpPr>
          <p:nvPr>
            <p:ph idx="1"/>
          </p:nvPr>
        </p:nvSpPr>
        <p:spPr/>
        <p:txBody>
          <a:bodyPr/>
          <a:lstStyle/>
          <a:p>
            <a:pPr marL="0" indent="0">
              <a:buNone/>
            </a:pPr>
            <a:r>
              <a:rPr lang="en-US" dirty="0"/>
              <a:t>Four Keys to Success:</a:t>
            </a:r>
          </a:p>
          <a:p>
            <a:pPr marL="514350" indent="-514350">
              <a:buFont typeface="+mj-lt"/>
              <a:buAutoNum type="arabicPeriod"/>
            </a:pPr>
            <a:r>
              <a:rPr lang="en-US" dirty="0"/>
              <a:t>New technology created jobs in new sectors where labor was more productive. (e.g., Model T).</a:t>
            </a:r>
          </a:p>
          <a:p>
            <a:pPr marL="514350" indent="-514350">
              <a:buFont typeface="+mj-lt"/>
              <a:buAutoNum type="arabicPeriod"/>
            </a:pPr>
            <a:r>
              <a:rPr lang="en-US" dirty="0"/>
              <a:t>Wealthier nation could afford the new schooling and afford to buy the new goods.</a:t>
            </a:r>
          </a:p>
          <a:p>
            <a:pPr marL="514350" indent="-514350">
              <a:buFont typeface="+mj-lt"/>
              <a:buAutoNum type="arabicPeriod"/>
            </a:pPr>
            <a:r>
              <a:rPr lang="en-US" dirty="0"/>
              <a:t>Farm workers were geographically mobile to move to the new jobs.</a:t>
            </a:r>
          </a:p>
          <a:p>
            <a:pPr marL="514350" indent="-514350">
              <a:buFont typeface="+mj-lt"/>
              <a:buAutoNum type="arabicPeriod"/>
            </a:pPr>
            <a:r>
              <a:rPr lang="en-US" dirty="0"/>
              <a:t>Increase in educational attainment increased the supply of workers for new jobs.</a:t>
            </a:r>
          </a:p>
        </p:txBody>
      </p:sp>
      <p:sp>
        <p:nvSpPr>
          <p:cNvPr id="4" name="Slide Number Placeholder 3">
            <a:extLst>
              <a:ext uri="{FF2B5EF4-FFF2-40B4-BE49-F238E27FC236}">
                <a16:creationId xmlns:a16="http://schemas.microsoft.com/office/drawing/2014/main" id="{DF67B941-4B43-743E-C33D-C80E9042B7A6}"/>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63426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4B61-6157-8F8F-56A2-F0A4A75C8F17}"/>
              </a:ext>
            </a:extLst>
          </p:cNvPr>
          <p:cNvSpPr>
            <a:spLocks noGrp="1"/>
          </p:cNvSpPr>
          <p:nvPr>
            <p:ph type="title"/>
          </p:nvPr>
        </p:nvSpPr>
        <p:spPr>
          <a:xfrm>
            <a:off x="838200" y="-11313"/>
            <a:ext cx="10515600" cy="1325563"/>
          </a:xfrm>
        </p:spPr>
        <p:txBody>
          <a:bodyPr/>
          <a:lstStyle/>
          <a:p>
            <a:r>
              <a:rPr lang="en-US" dirty="0">
                <a:solidFill>
                  <a:schemeClr val="bg1"/>
                </a:solidFill>
              </a:rPr>
              <a:t>Les</a:t>
            </a:r>
            <a:r>
              <a:rPr lang="en-US" dirty="0"/>
              <a:t>sons of the Effects of Technology</a:t>
            </a:r>
          </a:p>
        </p:txBody>
      </p:sp>
      <p:sp>
        <p:nvSpPr>
          <p:cNvPr id="3" name="Content Placeholder 2">
            <a:extLst>
              <a:ext uri="{FF2B5EF4-FFF2-40B4-BE49-F238E27FC236}">
                <a16:creationId xmlns:a16="http://schemas.microsoft.com/office/drawing/2014/main" id="{0BFE92FF-A2A1-38B8-AA66-73F7CC156E0D}"/>
              </a:ext>
            </a:extLst>
          </p:cNvPr>
          <p:cNvSpPr>
            <a:spLocks noGrp="1"/>
          </p:cNvSpPr>
          <p:nvPr>
            <p:ph idx="1"/>
          </p:nvPr>
        </p:nvSpPr>
        <p:spPr/>
        <p:txBody>
          <a:bodyPr/>
          <a:lstStyle/>
          <a:p>
            <a:pPr marL="514350" indent="-514350">
              <a:buFont typeface="+mj-lt"/>
              <a:buAutoNum type="arabicPeriod"/>
            </a:pPr>
            <a:r>
              <a:rPr lang="en-US" dirty="0"/>
              <a:t>Some of the new technologies</a:t>
            </a:r>
            <a:r>
              <a:rPr lang="en-US" dirty="0">
                <a:solidFill>
                  <a:schemeClr val="accent1"/>
                </a:solidFill>
              </a:rPr>
              <a:t> </a:t>
            </a:r>
            <a:r>
              <a:rPr lang="en-US" dirty="0">
                <a:solidFill>
                  <a:schemeClr val="accent1">
                    <a:lumMod val="75000"/>
                  </a:schemeClr>
                </a:solidFill>
              </a:rPr>
              <a:t>substituted</a:t>
            </a:r>
            <a:r>
              <a:rPr lang="en-US" dirty="0">
                <a:solidFill>
                  <a:schemeClr val="accent1"/>
                </a:solidFill>
              </a:rPr>
              <a:t> </a:t>
            </a:r>
            <a:r>
              <a:rPr lang="en-US" dirty="0"/>
              <a:t>for existing labor </a:t>
            </a:r>
            <a:r>
              <a:rPr lang="en-US" i="1" dirty="0">
                <a:solidFill>
                  <a:srgbClr val="C00000"/>
                </a:solidFill>
              </a:rPr>
              <a:t>automating</a:t>
            </a:r>
            <a:r>
              <a:rPr lang="en-US" dirty="0"/>
              <a:t> jobs (cotton picking machines, 1943).</a:t>
            </a:r>
          </a:p>
          <a:p>
            <a:pPr marL="514350" indent="-514350">
              <a:buFont typeface="+mj-lt"/>
              <a:buAutoNum type="arabicPeriod"/>
            </a:pPr>
            <a:r>
              <a:rPr lang="en-US" dirty="0"/>
              <a:t>Some of the new technologies </a:t>
            </a:r>
            <a:r>
              <a:rPr lang="en-US" i="1" dirty="0">
                <a:solidFill>
                  <a:srgbClr val="C00000"/>
                </a:solidFill>
              </a:rPr>
              <a:t>augmented</a:t>
            </a:r>
            <a:r>
              <a:rPr lang="en-US" i="1" dirty="0"/>
              <a:t> </a:t>
            </a:r>
            <a:r>
              <a:rPr lang="en-US" dirty="0"/>
              <a:t>labor increasing jobs (Black &amp; Decker mass produced pistol grip electric drills in 1917).</a:t>
            </a:r>
          </a:p>
          <a:p>
            <a:pPr marL="514350" indent="-514350">
              <a:buFont typeface="+mj-lt"/>
              <a:buAutoNum type="arabicPeriod"/>
            </a:pPr>
            <a:r>
              <a:rPr lang="en-US" dirty="0"/>
              <a:t>Some new technologies created new goods and more new jobs (electrical engineers with the development of the electric grid).</a:t>
            </a:r>
          </a:p>
          <a:p>
            <a:pPr marL="514350" indent="-514350">
              <a:buFont typeface="+mj-lt"/>
              <a:buAutoNum type="arabicPeriod"/>
            </a:pPr>
            <a:r>
              <a:rPr lang="en-US" dirty="0"/>
              <a:t>New technologies increased wealth and increased the demand for all types of labor; GDP per capita increased by 80% between 1900 and 1929).</a:t>
            </a:r>
          </a:p>
        </p:txBody>
      </p:sp>
      <p:sp>
        <p:nvSpPr>
          <p:cNvPr id="4" name="Slide Number Placeholder 3">
            <a:extLst>
              <a:ext uri="{FF2B5EF4-FFF2-40B4-BE49-F238E27FC236}">
                <a16:creationId xmlns:a16="http://schemas.microsoft.com/office/drawing/2014/main" id="{78F85700-0CBE-1E29-8B01-9961F5B4149C}"/>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91818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41547</TotalTime>
  <Words>2804</Words>
  <Application>Microsoft Office PowerPoint</Application>
  <PresentationFormat>Widescreen</PresentationFormat>
  <Paragraphs>268</Paragraphs>
  <Slides>52</Slides>
  <Notes>1</Notes>
  <HiddenSlides>1</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Courier New</vt:lpstr>
      <vt:lpstr>Times New Roman</vt:lpstr>
      <vt:lpstr>Custom Design</vt:lpstr>
      <vt:lpstr>PowerPoint Presentation</vt:lpstr>
      <vt:lpstr>PowerPoint Presentation</vt:lpstr>
      <vt:lpstr> Course Schedule</vt:lpstr>
      <vt:lpstr>Outline</vt:lpstr>
      <vt:lpstr>TwoMajor Shifts in Employment</vt:lpstr>
      <vt:lpstr>Out of Agriculture</vt:lpstr>
      <vt:lpstr>Historical Returns to Education</vt:lpstr>
      <vt:lpstr>Early 20th Century Technology Adjustment</vt:lpstr>
      <vt:lpstr>Lessons of the Effects of Technology</vt:lpstr>
      <vt:lpstr>Early20th Century Technologies Were GPT</vt:lpstr>
      <vt:lpstr>The Abrupt Increase in Inequality</vt:lpstr>
      <vt:lpstr>Recent Experience of Technology &amp; Wage Inequality</vt:lpstr>
      <vt:lpstr>David Autor and Labor Market Polarization</vt:lpstr>
      <vt:lpstr>Causes of Polarization in the Early 21st Century</vt:lpstr>
      <vt:lpstr>Polarization and Wage Inequality</vt:lpstr>
      <vt:lpstr>What is Artificial Intelligence?</vt:lpstr>
      <vt:lpstr>Generative AI:  ChatGPT et. al.</vt:lpstr>
      <vt:lpstr>“New” Content</vt:lpstr>
      <vt:lpstr>PowerPoint Presentation</vt:lpstr>
      <vt:lpstr>Funny, but Scary Too</vt:lpstr>
      <vt:lpstr>Augmentation or Automation?</vt:lpstr>
      <vt:lpstr>US Investment in AI is Exploding</vt:lpstr>
      <vt:lpstr>AI Investment is Driving GDP Growth</vt:lpstr>
      <vt:lpstr>Data Centers</vt:lpstr>
      <vt:lpstr>And, It Has Only Just Begun</vt:lpstr>
      <vt:lpstr>Data Centers and Electricity &amp; Fresh Water</vt:lpstr>
      <vt:lpstr>AI Is Getting “Smarter”</vt:lpstr>
      <vt:lpstr>How Is ChatGPT Used?</vt:lpstr>
      <vt:lpstr>ChatGPT and Tasks</vt:lpstr>
      <vt:lpstr>AI is Making it into the Workplace (slowly)</vt:lpstr>
      <vt:lpstr>Cautionary Tale:  “The Internet Changes Everything”</vt:lpstr>
      <vt:lpstr>What is the Big Deal?</vt:lpstr>
      <vt:lpstr>How Will AI Automation Be Different?</vt:lpstr>
      <vt:lpstr>The Coming Disruption:  The View from Microsoft</vt:lpstr>
      <vt:lpstr>The Coming Disruption:  The View from Microsoft</vt:lpstr>
      <vt:lpstr>But is It Augmentation or Substitution?</vt:lpstr>
      <vt:lpstr>Examples of Augmentation and Substitution</vt:lpstr>
      <vt:lpstr>How will AI Disruption Be Different</vt:lpstr>
      <vt:lpstr>Canaries in the Coal Mine?</vt:lpstr>
      <vt:lpstr>What Explains The Difference?</vt:lpstr>
      <vt:lpstr>Wage Polarization with AI</vt:lpstr>
      <vt:lpstr>Evidence of AI Substitution</vt:lpstr>
      <vt:lpstr>Evidence of Augmentation?</vt:lpstr>
      <vt:lpstr>But, There is Some Evidence of AI Augmentation</vt:lpstr>
      <vt:lpstr>Brynjolfsson et.al. Conclusion</vt:lpstr>
      <vt:lpstr>The Future Assuming, AI is a “Big Deal”</vt:lpstr>
      <vt:lpstr>Problems with Keynes’ Vision</vt:lpstr>
      <vt:lpstr>A Better Path:  </vt:lpstr>
      <vt:lpstr>Blueprint of Acemoglu, Autor and Johnson (10/23)</vt:lpstr>
      <vt:lpstr>Blueprint (Cont.)</vt:lpstr>
      <vt:lpstr>Also, Well Worth a Read</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615</cp:revision>
  <cp:lastPrinted>2024-05-08T14:49:42Z</cp:lastPrinted>
  <dcterms:created xsi:type="dcterms:W3CDTF">2017-05-03T22:30:38Z</dcterms:created>
  <dcterms:modified xsi:type="dcterms:W3CDTF">2025-10-07T15:14:30Z</dcterms:modified>
</cp:coreProperties>
</file>